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4.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7.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8.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9.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1"/>
  </p:sldMasterIdLst>
  <p:notesMasterIdLst>
    <p:notesMasterId r:id="rId23"/>
  </p:notesMasterIdLst>
  <p:handoutMasterIdLst>
    <p:handoutMasterId r:id="rId24"/>
  </p:handoutMasterIdLst>
  <p:sldIdLst>
    <p:sldId id="256" r:id="rId2"/>
    <p:sldId id="348" r:id="rId3"/>
    <p:sldId id="327" r:id="rId4"/>
    <p:sldId id="313" r:id="rId5"/>
    <p:sldId id="261" r:id="rId6"/>
    <p:sldId id="322" r:id="rId7"/>
    <p:sldId id="350" r:id="rId8"/>
    <p:sldId id="328" r:id="rId9"/>
    <p:sldId id="354" r:id="rId10"/>
    <p:sldId id="355" r:id="rId11"/>
    <p:sldId id="351" r:id="rId12"/>
    <p:sldId id="343" r:id="rId13"/>
    <p:sldId id="357" r:id="rId14"/>
    <p:sldId id="358" r:id="rId15"/>
    <p:sldId id="352" r:id="rId16"/>
    <p:sldId id="338" r:id="rId17"/>
    <p:sldId id="359" r:id="rId18"/>
    <p:sldId id="360" r:id="rId19"/>
    <p:sldId id="362" r:id="rId20"/>
    <p:sldId id="353" r:id="rId21"/>
    <p:sldId id="317"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9" userDrawn="1">
          <p15:clr>
            <a:srgbClr val="A4A3A4"/>
          </p15:clr>
        </p15:guide>
        <p15:guide id="2" pos="554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2E0F"/>
    <a:srgbClr val="FF0000"/>
    <a:srgbClr val="FFCC66"/>
    <a:srgbClr val="FFFFFF"/>
    <a:srgbClr val="0F97C7"/>
    <a:srgbClr val="568D11"/>
    <a:srgbClr val="407434"/>
    <a:srgbClr val="85AD32"/>
    <a:srgbClr val="4AA44A"/>
    <a:srgbClr val="0062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41" autoAdjust="0"/>
    <p:restoredTop sz="93895" autoAdjust="0"/>
  </p:normalViewPr>
  <p:slideViewPr>
    <p:cSldViewPr snapToGrid="0">
      <p:cViewPr varScale="1">
        <p:scale>
          <a:sx n="71" d="100"/>
          <a:sy n="71" d="100"/>
        </p:scale>
        <p:origin x="77" y="384"/>
      </p:cViewPr>
      <p:guideLst>
        <p:guide orient="horz" pos="1049"/>
        <p:guide pos="5541"/>
      </p:guideLst>
    </p:cSldViewPr>
  </p:slideViewPr>
  <p:notesTextViewPr>
    <p:cViewPr>
      <p:scale>
        <a:sx n="66" d="100"/>
        <a:sy n="66" d="100"/>
      </p:scale>
      <p:origin x="0" y="0"/>
    </p:cViewPr>
  </p:notesTextViewPr>
  <p:sorterViewPr>
    <p:cViewPr>
      <p:scale>
        <a:sx n="75" d="100"/>
        <a:sy n="75" d="100"/>
      </p:scale>
      <p:origin x="0" y="0"/>
    </p:cViewPr>
  </p:sorterViewPr>
  <p:notesViewPr>
    <p:cSldViewPr snapToGrid="0">
      <p:cViewPr varScale="1">
        <p:scale>
          <a:sx n="55" d="100"/>
          <a:sy n="55" d="100"/>
        </p:scale>
        <p:origin x="288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dell\Desktop\&#25214;&#24037;&#20316;\&#25968;&#25454;&#20998;&#26512;&#32844;&#20301;&#20998;&#26512;.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ell\Desktop\&#25214;&#24037;&#20316;\&#25968;&#25454;&#20998;&#26512;&#32844;&#20301;&#20998;&#2651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dell\Desktop\&#25214;&#24037;&#20316;\&#25968;&#25454;&#20998;&#26512;&#32844;&#20301;&#20998;&#26512;.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dell\Desktop\&#25214;&#24037;&#20316;\&#25968;&#25454;&#20998;&#26512;&#32844;&#20301;&#20998;&#26512;.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dministrator\Desktop\&#38383;&#20851;&#28216;&#25103;\&#31532;3&#20851;\&#25289;&#21246;&#32593;&#25968;&#25454;&#20998;&#26512;&#24037;&#20316;&#25307;&#32856;&#20449;&#24687;\&#35268;&#21017;_1\&#25289;&#21246;&#32593;&#25968;&#25454;&#20998;&#26512;&#24037;&#20316;&#25307;&#32856;&#20449;&#24687;-&#21407;&#22987;&#25968;&#25454;%20-%20&#21103;&#26412;.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dell\Desktop\&#25214;&#24037;&#20316;\&#25968;&#25454;&#20998;&#26512;&#32844;&#20301;&#20998;&#26512;.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dell\Desktop\&#25214;&#24037;&#20316;\&#25968;&#25454;&#20998;&#26512;&#32844;&#20301;&#20998;&#26512;.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ivotFmts>
      <c:pivotFmt>
        <c:idx val="0"/>
        <c:spPr>
          <a:solidFill>
            <a:schemeClr val="accent1"/>
          </a:solidFill>
          <a:ln>
            <a:noFill/>
          </a:ln>
          <a:effectLst/>
        </c:spPr>
        <c:marker>
          <c:symbol val="none"/>
        </c:marker>
      </c:pivotFmt>
      <c:pivotFmt>
        <c:idx val="1"/>
        <c:spPr>
          <a:solidFill>
            <a:schemeClr val="accent1"/>
          </a:solidFill>
          <a:ln>
            <a:noFill/>
          </a:ln>
          <a:effectLst/>
        </c:spPr>
        <c:marker>
          <c:symbol val="circle"/>
          <c:size val="4"/>
          <c:spPr>
            <a:solidFill>
              <a:schemeClr val="accent1"/>
            </a:solidFill>
            <a:ln w="9525">
              <a:solidFill>
                <a:srgbClr val="FF0000"/>
              </a:solidFill>
            </a:ln>
            <a:effectLst/>
          </c:spPr>
        </c:marker>
      </c:pivotFmt>
      <c:pivotFmt>
        <c:idx val="2"/>
        <c:spPr>
          <a:solidFill>
            <a:srgbClr val="FF0000"/>
          </a:solidFill>
          <a:ln>
            <a:noFill/>
          </a:ln>
          <a:effectLst/>
        </c:spPr>
      </c:pivotFmt>
      <c:pivotFmt>
        <c:idx val="3"/>
        <c:spPr>
          <a:solidFill>
            <a:srgbClr val="00B050"/>
          </a:solidFill>
          <a:ln>
            <a:noFill/>
          </a:ln>
          <a:effectLst/>
        </c:spPr>
      </c:pivotFmt>
      <c:pivotFmt>
        <c:idx val="4"/>
        <c:spPr>
          <a:solidFill>
            <a:schemeClr val="accent1"/>
          </a:solidFill>
          <a:ln>
            <a:noFill/>
          </a:ln>
          <a:effectLst/>
        </c:spPr>
        <c:marker>
          <c:symbol val="none"/>
        </c:marker>
      </c:pivotFmt>
      <c:pivotFmt>
        <c:idx val="5"/>
        <c:spPr>
          <a:solidFill>
            <a:schemeClr val="accent1"/>
          </a:solidFill>
          <a:ln>
            <a:noFill/>
          </a:ln>
          <a:effectLst/>
        </c:spPr>
        <c:marker>
          <c:symbol val="none"/>
        </c:marker>
      </c:pivotFmt>
      <c:pivotFmt>
        <c:idx val="6"/>
        <c:spPr>
          <a:solidFill>
            <a:schemeClr val="accent1"/>
          </a:solidFill>
          <a:ln>
            <a:noFill/>
          </a:ln>
          <a:effectLst/>
        </c:spPr>
        <c:marker>
          <c:symbol val="none"/>
        </c:marker>
      </c:pivotFmt>
      <c:pivotFmt>
        <c:idx val="7"/>
        <c:spPr>
          <a:solidFill>
            <a:srgbClr val="FF0000"/>
          </a:solidFill>
          <a:ln>
            <a:noFill/>
          </a:ln>
          <a:effectLst/>
        </c:spPr>
      </c:pivotFmt>
      <c:pivotFmt>
        <c:idx val="8"/>
        <c:spPr>
          <a:solidFill>
            <a:srgbClr val="00B050"/>
          </a:solidFill>
          <a:ln>
            <a:noFill/>
          </a:ln>
          <a:effectLst/>
        </c:spPr>
      </c:pivotFmt>
    </c:pivotFmts>
    <c:plotArea>
      <c:layout/>
      <c:barChart>
        <c:barDir val="col"/>
        <c:grouping val="clustered"/>
        <c:varyColors val="0"/>
        <c:ser>
          <c:idx val="0"/>
          <c:order val="0"/>
          <c:tx>
            <c:v>汇总</c:v>
          </c:tx>
          <c:spPr>
            <a:solidFill>
              <a:schemeClr val="accent1"/>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0778-4D76-B9DE-893379D0B73C}"/>
              </c:ext>
            </c:extLst>
          </c:dPt>
          <c:dPt>
            <c:idx val="1"/>
            <c:invertIfNegative val="0"/>
            <c:bubble3D val="0"/>
            <c:spPr>
              <a:solidFill>
                <a:srgbClr val="00B050"/>
              </a:solidFill>
              <a:ln>
                <a:noFill/>
              </a:ln>
              <a:effectLst/>
            </c:spPr>
            <c:extLst>
              <c:ext xmlns:c16="http://schemas.microsoft.com/office/drawing/2014/chart" uri="{C3380CC4-5D6E-409C-BE32-E72D297353CC}">
                <c16:uniqueId val="{00000003-0778-4D76-B9DE-893379D0B73C}"/>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5"/>
              <c:pt idx="0">
                <c:v>本科</c:v>
              </c:pt>
              <c:pt idx="1">
                <c:v>大专</c:v>
              </c:pt>
              <c:pt idx="2">
                <c:v>硕士</c:v>
              </c:pt>
              <c:pt idx="3">
                <c:v>不限</c:v>
              </c:pt>
              <c:pt idx="4">
                <c:v>博士</c:v>
              </c:pt>
            </c:strLit>
          </c:cat>
          <c:val>
            <c:numLit>
              <c:formatCode>General</c:formatCode>
              <c:ptCount val="5"/>
              <c:pt idx="0">
                <c:v>1670</c:v>
              </c:pt>
              <c:pt idx="1">
                <c:v>337</c:v>
              </c:pt>
              <c:pt idx="2">
                <c:v>152</c:v>
              </c:pt>
              <c:pt idx="3">
                <c:v>129</c:v>
              </c:pt>
              <c:pt idx="4">
                <c:v>5</c:v>
              </c:pt>
            </c:numLit>
          </c:val>
          <c:extLst>
            <c:ext xmlns:c16="http://schemas.microsoft.com/office/drawing/2014/chart" uri="{C3380CC4-5D6E-409C-BE32-E72D297353CC}">
              <c16:uniqueId val="{00000004-0778-4D76-B9DE-893379D0B73C}"/>
            </c:ext>
          </c:extLst>
        </c:ser>
        <c:dLbls>
          <c:showLegendKey val="0"/>
          <c:showVal val="0"/>
          <c:showCatName val="0"/>
          <c:showSerName val="0"/>
          <c:showPercent val="0"/>
          <c:showBubbleSize val="0"/>
        </c:dLbls>
        <c:gapWidth val="219"/>
        <c:overlap val="-27"/>
        <c:axId val="938135856"/>
        <c:axId val="938136184"/>
      </c:barChart>
      <c:catAx>
        <c:axId val="9381358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938136184"/>
        <c:crosses val="autoZero"/>
        <c:auto val="1"/>
        <c:lblAlgn val="ctr"/>
        <c:lblOffset val="100"/>
        <c:noMultiLvlLbl val="0"/>
      </c:catAx>
      <c:valAx>
        <c:axId val="938136184"/>
        <c:scaling>
          <c:orientation val="minMax"/>
        </c:scaling>
        <c:delete val="0"/>
        <c:axPos val="l"/>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9381358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0"/>
      </a:pPr>
      <a:endParaRPr lang="zh-CN"/>
    </a:p>
  </c:txPr>
  <c:externalData r:id="rId3">
    <c:autoUpdate val="0"/>
  </c:externalData>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多维度数据分析3!$K$58</c:f>
              <c:strCache>
                <c:ptCount val="1"/>
                <c:pt idx="0">
                  <c:v>数量</c:v>
                </c:pt>
              </c:strCache>
            </c:strRef>
          </c:tx>
          <c:spPr>
            <a:solidFill>
              <a:schemeClr val="accent1"/>
            </a:solidFill>
            <a:ln>
              <a:noFill/>
            </a:ln>
            <a:effectLst/>
          </c:spPr>
          <c:invertIfNegative val="0"/>
          <c:cat>
            <c:strRef>
              <c:f>多维度数据分析3!$J$59:$J$73</c:f>
              <c:strCache>
                <c:ptCount val="15"/>
                <c:pt idx="0">
                  <c:v>社交网络</c:v>
                </c:pt>
                <c:pt idx="1">
                  <c:v>硬件</c:v>
                </c:pt>
                <c:pt idx="2">
                  <c:v>文化娱乐</c:v>
                </c:pt>
                <c:pt idx="3">
                  <c:v>数据服务</c:v>
                </c:pt>
                <c:pt idx="4">
                  <c:v>电子商务</c:v>
                </c:pt>
                <c:pt idx="5">
                  <c:v>O2O</c:v>
                </c:pt>
                <c:pt idx="6">
                  <c:v>金融</c:v>
                </c:pt>
                <c:pt idx="7">
                  <c:v>移动互联网</c:v>
                </c:pt>
                <c:pt idx="8">
                  <c:v>企业服务</c:v>
                </c:pt>
                <c:pt idx="9">
                  <c:v>广告营销</c:v>
                </c:pt>
                <c:pt idx="10">
                  <c:v>旅游</c:v>
                </c:pt>
                <c:pt idx="11">
                  <c:v>信息安全</c:v>
                </c:pt>
                <c:pt idx="12">
                  <c:v>医疗健康</c:v>
                </c:pt>
                <c:pt idx="13">
                  <c:v>游戏</c:v>
                </c:pt>
                <c:pt idx="14">
                  <c:v>教育</c:v>
                </c:pt>
              </c:strCache>
            </c:strRef>
          </c:cat>
          <c:val>
            <c:numRef>
              <c:f>多维度数据分析3!$K$59:$K$73</c:f>
              <c:numCache>
                <c:formatCode>General</c:formatCode>
                <c:ptCount val="15"/>
                <c:pt idx="0">
                  <c:v>22</c:v>
                </c:pt>
                <c:pt idx="1">
                  <c:v>13</c:v>
                </c:pt>
                <c:pt idx="2">
                  <c:v>22</c:v>
                </c:pt>
                <c:pt idx="3">
                  <c:v>141</c:v>
                </c:pt>
                <c:pt idx="4">
                  <c:v>216</c:v>
                </c:pt>
                <c:pt idx="5">
                  <c:v>77</c:v>
                </c:pt>
                <c:pt idx="6">
                  <c:v>411</c:v>
                </c:pt>
                <c:pt idx="7">
                  <c:v>1127</c:v>
                </c:pt>
                <c:pt idx="8">
                  <c:v>111</c:v>
                </c:pt>
                <c:pt idx="9">
                  <c:v>11</c:v>
                </c:pt>
                <c:pt idx="10">
                  <c:v>7</c:v>
                </c:pt>
                <c:pt idx="11">
                  <c:v>13</c:v>
                </c:pt>
                <c:pt idx="12">
                  <c:v>14</c:v>
                </c:pt>
                <c:pt idx="13">
                  <c:v>31</c:v>
                </c:pt>
                <c:pt idx="14">
                  <c:v>20</c:v>
                </c:pt>
              </c:numCache>
            </c:numRef>
          </c:val>
          <c:extLst>
            <c:ext xmlns:c16="http://schemas.microsoft.com/office/drawing/2014/chart" uri="{C3380CC4-5D6E-409C-BE32-E72D297353CC}">
              <c16:uniqueId val="{00000000-BE2F-46CC-9C12-DEF4B9848FEB}"/>
            </c:ext>
          </c:extLst>
        </c:ser>
        <c:dLbls>
          <c:showLegendKey val="0"/>
          <c:showVal val="0"/>
          <c:showCatName val="0"/>
          <c:showSerName val="0"/>
          <c:showPercent val="0"/>
          <c:showBubbleSize val="0"/>
        </c:dLbls>
        <c:gapWidth val="219"/>
        <c:overlap val="-27"/>
        <c:axId val="1190007576"/>
        <c:axId val="1190007904"/>
      </c:barChart>
      <c:lineChart>
        <c:grouping val="standard"/>
        <c:varyColors val="0"/>
        <c:ser>
          <c:idx val="1"/>
          <c:order val="1"/>
          <c:tx>
            <c:strRef>
              <c:f>多维度数据分析3!$L$58</c:f>
              <c:strCache>
                <c:ptCount val="1"/>
                <c:pt idx="0">
                  <c:v>平均薪资</c:v>
                </c:pt>
              </c:strCache>
            </c:strRef>
          </c:tx>
          <c:spPr>
            <a:ln w="28575" cap="rnd">
              <a:solidFill>
                <a:schemeClr val="accent2"/>
              </a:solidFill>
              <a:round/>
            </a:ln>
            <a:effectLst/>
          </c:spPr>
          <c:marker>
            <c:symbol val="circle"/>
            <c:size val="5"/>
            <c:spPr>
              <a:solidFill>
                <a:srgbClr val="FFFF00"/>
              </a:solidFill>
              <a:ln w="9525">
                <a:solidFill>
                  <a:schemeClr val="accent2"/>
                </a:solidFill>
              </a:ln>
              <a:effectLst/>
            </c:spPr>
          </c:marker>
          <c:cat>
            <c:strRef>
              <c:f>多维度数据分析3!$J$59:$J$73</c:f>
              <c:strCache>
                <c:ptCount val="15"/>
                <c:pt idx="0">
                  <c:v>社交网络</c:v>
                </c:pt>
                <c:pt idx="1">
                  <c:v>硬件</c:v>
                </c:pt>
                <c:pt idx="2">
                  <c:v>文化娱乐</c:v>
                </c:pt>
                <c:pt idx="3">
                  <c:v>数据服务</c:v>
                </c:pt>
                <c:pt idx="4">
                  <c:v>电子商务</c:v>
                </c:pt>
                <c:pt idx="5">
                  <c:v>O2O</c:v>
                </c:pt>
                <c:pt idx="6">
                  <c:v>金融</c:v>
                </c:pt>
                <c:pt idx="7">
                  <c:v>移动互联网</c:v>
                </c:pt>
                <c:pt idx="8">
                  <c:v>企业服务</c:v>
                </c:pt>
                <c:pt idx="9">
                  <c:v>广告营销</c:v>
                </c:pt>
                <c:pt idx="10">
                  <c:v>旅游</c:v>
                </c:pt>
                <c:pt idx="11">
                  <c:v>信息安全</c:v>
                </c:pt>
                <c:pt idx="12">
                  <c:v>医疗健康</c:v>
                </c:pt>
                <c:pt idx="13">
                  <c:v>游戏</c:v>
                </c:pt>
                <c:pt idx="14">
                  <c:v>教育</c:v>
                </c:pt>
              </c:strCache>
            </c:strRef>
          </c:cat>
          <c:val>
            <c:numRef>
              <c:f>多维度数据分析3!$L$59:$L$73</c:f>
              <c:numCache>
                <c:formatCode>General</c:formatCode>
                <c:ptCount val="15"/>
                <c:pt idx="0">
                  <c:v>14.883333333333331</c:v>
                </c:pt>
                <c:pt idx="1">
                  <c:v>14.556823989014283</c:v>
                </c:pt>
                <c:pt idx="2">
                  <c:v>14.076038967432412</c:v>
                </c:pt>
                <c:pt idx="3">
                  <c:v>13.857954545454545</c:v>
                </c:pt>
                <c:pt idx="4">
                  <c:v>13.601584558924785</c:v>
                </c:pt>
                <c:pt idx="5">
                  <c:v>13.052259397494003</c:v>
                </c:pt>
                <c:pt idx="6">
                  <c:v>12.884345675691829</c:v>
                </c:pt>
                <c:pt idx="7">
                  <c:v>12.830357142857142</c:v>
                </c:pt>
                <c:pt idx="8">
                  <c:v>11.76663752913753</c:v>
                </c:pt>
                <c:pt idx="9">
                  <c:v>11.64</c:v>
                </c:pt>
                <c:pt idx="10">
                  <c:v>10.733333333333334</c:v>
                </c:pt>
                <c:pt idx="11">
                  <c:v>10.427777777777777</c:v>
                </c:pt>
                <c:pt idx="12">
                  <c:v>10.25</c:v>
                </c:pt>
                <c:pt idx="13">
                  <c:v>10.207971014492754</c:v>
                </c:pt>
                <c:pt idx="14">
                  <c:v>9.854797979797981</c:v>
                </c:pt>
              </c:numCache>
            </c:numRef>
          </c:val>
          <c:smooth val="0"/>
          <c:extLst>
            <c:ext xmlns:c16="http://schemas.microsoft.com/office/drawing/2014/chart" uri="{C3380CC4-5D6E-409C-BE32-E72D297353CC}">
              <c16:uniqueId val="{00000001-BE2F-46CC-9C12-DEF4B9848FEB}"/>
            </c:ext>
          </c:extLst>
        </c:ser>
        <c:dLbls>
          <c:showLegendKey val="0"/>
          <c:showVal val="0"/>
          <c:showCatName val="0"/>
          <c:showSerName val="0"/>
          <c:showPercent val="0"/>
          <c:showBubbleSize val="0"/>
        </c:dLbls>
        <c:marker val="1"/>
        <c:smooth val="0"/>
        <c:axId val="1181224088"/>
        <c:axId val="1181222448"/>
      </c:lineChart>
      <c:catAx>
        <c:axId val="11900075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190007904"/>
        <c:crosses val="autoZero"/>
        <c:auto val="1"/>
        <c:lblAlgn val="ctr"/>
        <c:lblOffset val="100"/>
        <c:noMultiLvlLbl val="0"/>
      </c:catAx>
      <c:valAx>
        <c:axId val="1190007904"/>
        <c:scaling>
          <c:orientation val="minMax"/>
        </c:scaling>
        <c:delete val="0"/>
        <c:axPos val="l"/>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190007576"/>
        <c:crosses val="autoZero"/>
        <c:crossBetween val="between"/>
      </c:valAx>
      <c:valAx>
        <c:axId val="1181222448"/>
        <c:scaling>
          <c:orientation val="minMax"/>
        </c:scaling>
        <c:delete val="0"/>
        <c:axPos val="r"/>
        <c:numFmt formatCode="General" sourceLinked="1"/>
        <c:majorTickMark val="out"/>
        <c:minorTickMark val="none"/>
        <c:tickLblPos val="none"/>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181224088"/>
        <c:crosses val="max"/>
        <c:crossBetween val="between"/>
      </c:valAx>
      <c:catAx>
        <c:axId val="1181224088"/>
        <c:scaling>
          <c:orientation val="minMax"/>
        </c:scaling>
        <c:delete val="1"/>
        <c:axPos val="b"/>
        <c:numFmt formatCode="General" sourceLinked="1"/>
        <c:majorTickMark val="out"/>
        <c:minorTickMark val="none"/>
        <c:tickLblPos val="nextTo"/>
        <c:crossAx val="1181222448"/>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0"/>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ivotFmts>
      <c:pivotFmt>
        <c:idx val="0"/>
        <c:spPr>
          <a:solidFill>
            <a:schemeClr val="accent1"/>
          </a:solidFill>
          <a:ln>
            <a:noFill/>
          </a:ln>
          <a:effectLst/>
        </c:spPr>
        <c:marker>
          <c:symbol val="none"/>
        </c:marker>
      </c:pivotFmt>
      <c:pivotFmt>
        <c:idx val="1"/>
        <c:spPr>
          <a:solidFill>
            <a:srgbClr val="FF0000"/>
          </a:solidFill>
          <a:ln>
            <a:noFill/>
          </a:ln>
          <a:effectLst/>
        </c:spPr>
      </c:pivotFmt>
      <c:pivotFmt>
        <c:idx val="2"/>
        <c:spPr>
          <a:solidFill>
            <a:srgbClr val="FFC000"/>
          </a:solidFill>
          <a:ln>
            <a:noFill/>
          </a:ln>
          <a:effectLst/>
        </c:spPr>
      </c:pivotFmt>
      <c:pivotFmt>
        <c:idx val="3"/>
        <c:spPr>
          <a:solidFill>
            <a:schemeClr val="accent1"/>
          </a:solidFill>
          <a:ln>
            <a:noFill/>
          </a:ln>
          <a:effectLst/>
        </c:spPr>
        <c:marker>
          <c:symbol val="none"/>
        </c:marker>
      </c:pivotFmt>
      <c:pivotFmt>
        <c:idx val="4"/>
        <c:spPr>
          <a:solidFill>
            <a:schemeClr val="accent1"/>
          </a:solidFill>
          <a:ln>
            <a:noFill/>
          </a:ln>
          <a:effectLst/>
        </c:spPr>
        <c:marker>
          <c:symbol val="none"/>
        </c:marker>
      </c:pivotFmt>
      <c:pivotFmt>
        <c:idx val="5"/>
        <c:spPr>
          <a:solidFill>
            <a:schemeClr val="accent1"/>
          </a:solidFill>
          <a:ln>
            <a:noFill/>
          </a:ln>
          <a:effectLst/>
        </c:spPr>
        <c:marker>
          <c:symbol val="none"/>
        </c:marker>
      </c:pivotFmt>
      <c:pivotFmt>
        <c:idx val="6"/>
        <c:spPr>
          <a:solidFill>
            <a:srgbClr val="FF0000"/>
          </a:solidFill>
          <a:ln>
            <a:noFill/>
          </a:ln>
          <a:effectLst/>
        </c:spPr>
      </c:pivotFmt>
      <c:pivotFmt>
        <c:idx val="7"/>
        <c:spPr>
          <a:solidFill>
            <a:srgbClr val="FFC000"/>
          </a:solidFill>
          <a:ln>
            <a:noFill/>
          </a:ln>
          <a:effectLst/>
        </c:spPr>
      </c:pivotFmt>
    </c:pivotFmts>
    <c:plotArea>
      <c:layout/>
      <c:barChart>
        <c:barDir val="col"/>
        <c:grouping val="clustered"/>
        <c:varyColors val="0"/>
        <c:ser>
          <c:idx val="0"/>
          <c:order val="0"/>
          <c:tx>
            <c:v>汇总</c:v>
          </c:tx>
          <c:spPr>
            <a:solidFill>
              <a:schemeClr val="accent1"/>
            </a:solidFill>
            <a:ln>
              <a:noFill/>
            </a:ln>
            <a:effectLst/>
          </c:spPr>
          <c:invertIfNegative val="0"/>
          <c:dPt>
            <c:idx val="0"/>
            <c:invertIfNegative val="0"/>
            <c:bubble3D val="0"/>
            <c:extLst>
              <c:ext xmlns:c16="http://schemas.microsoft.com/office/drawing/2014/chart" uri="{C3380CC4-5D6E-409C-BE32-E72D297353CC}">
                <c16:uniqueId val="{00000000-6B7D-47B6-9755-5EAEC7F652BF}"/>
              </c:ext>
            </c:extLst>
          </c:dPt>
          <c:dPt>
            <c:idx val="1"/>
            <c:invertIfNegative val="0"/>
            <c:bubble3D val="0"/>
            <c:extLst>
              <c:ext xmlns:c16="http://schemas.microsoft.com/office/drawing/2014/chart" uri="{C3380CC4-5D6E-409C-BE32-E72D297353CC}">
                <c16:uniqueId val="{00000001-6B7D-47B6-9755-5EAEC7F652BF}"/>
              </c:ext>
            </c:extLst>
          </c:dPt>
          <c:dPt>
            <c:idx val="2"/>
            <c:invertIfNegative val="0"/>
            <c:bubble3D val="0"/>
            <c:spPr>
              <a:solidFill>
                <a:srgbClr val="FF0000"/>
              </a:solidFill>
              <a:ln>
                <a:noFill/>
              </a:ln>
              <a:effectLst/>
            </c:spPr>
            <c:extLst>
              <c:ext xmlns:c16="http://schemas.microsoft.com/office/drawing/2014/chart" uri="{C3380CC4-5D6E-409C-BE32-E72D297353CC}">
                <c16:uniqueId val="{00000003-6B7D-47B6-9755-5EAEC7F652BF}"/>
              </c:ext>
            </c:extLst>
          </c:dPt>
          <c:dPt>
            <c:idx val="3"/>
            <c:invertIfNegative val="0"/>
            <c:bubble3D val="0"/>
            <c:spPr>
              <a:solidFill>
                <a:srgbClr val="FFC000"/>
              </a:solidFill>
              <a:ln>
                <a:noFill/>
              </a:ln>
              <a:effectLst/>
            </c:spPr>
            <c:extLst>
              <c:ext xmlns:c16="http://schemas.microsoft.com/office/drawing/2014/chart" uri="{C3380CC4-5D6E-409C-BE32-E72D297353CC}">
                <c16:uniqueId val="{00000005-6B7D-47B6-9755-5EAEC7F652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7"/>
              <c:pt idx="0">
                <c:v>应届毕业生</c:v>
              </c:pt>
              <c:pt idx="1">
                <c:v>1年以下</c:v>
              </c:pt>
              <c:pt idx="2">
                <c:v>1-3年</c:v>
              </c:pt>
              <c:pt idx="3">
                <c:v>3-5年</c:v>
              </c:pt>
              <c:pt idx="4">
                <c:v>5-10年</c:v>
              </c:pt>
              <c:pt idx="5">
                <c:v>10年以上</c:v>
              </c:pt>
              <c:pt idx="6">
                <c:v>不限</c:v>
              </c:pt>
            </c:strLit>
          </c:cat>
          <c:val>
            <c:numLit>
              <c:formatCode>General</c:formatCode>
              <c:ptCount val="7"/>
              <c:pt idx="0">
                <c:v>73</c:v>
              </c:pt>
              <c:pt idx="1">
                <c:v>33</c:v>
              </c:pt>
              <c:pt idx="2">
                <c:v>883</c:v>
              </c:pt>
              <c:pt idx="3">
                <c:v>734</c:v>
              </c:pt>
              <c:pt idx="4">
                <c:v>197</c:v>
              </c:pt>
              <c:pt idx="5">
                <c:v>6</c:v>
              </c:pt>
              <c:pt idx="6">
                <c:v>367</c:v>
              </c:pt>
            </c:numLit>
          </c:val>
          <c:extLst>
            <c:ext xmlns:c16="http://schemas.microsoft.com/office/drawing/2014/chart" uri="{C3380CC4-5D6E-409C-BE32-E72D297353CC}">
              <c16:uniqueId val="{00000006-6B7D-47B6-9755-5EAEC7F652BF}"/>
            </c:ext>
          </c:extLst>
        </c:ser>
        <c:dLbls>
          <c:showLegendKey val="0"/>
          <c:showVal val="0"/>
          <c:showCatName val="0"/>
          <c:showSerName val="0"/>
          <c:showPercent val="0"/>
          <c:showBubbleSize val="0"/>
        </c:dLbls>
        <c:gapWidth val="219"/>
        <c:overlap val="-27"/>
        <c:axId val="652856928"/>
        <c:axId val="652858240"/>
      </c:barChart>
      <c:catAx>
        <c:axId val="6528569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52858240"/>
        <c:crosses val="autoZero"/>
        <c:auto val="1"/>
        <c:lblAlgn val="ctr"/>
        <c:lblOffset val="100"/>
        <c:noMultiLvlLbl val="0"/>
      </c:catAx>
      <c:valAx>
        <c:axId val="652858240"/>
        <c:scaling>
          <c:orientation val="minMax"/>
        </c:scaling>
        <c:delete val="1"/>
        <c:axPos val="l"/>
        <c:numFmt formatCode="General" sourceLinked="1"/>
        <c:majorTickMark val="none"/>
        <c:minorTickMark val="none"/>
        <c:tickLblPos val="nextTo"/>
        <c:crossAx val="6528569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pivotFmt>
      <c:pivotFmt>
        <c:idx val="2"/>
        <c:spPr>
          <a:solidFill>
            <a:srgbClr val="FFC000"/>
          </a:solidFill>
          <a:ln>
            <a:noFill/>
          </a:ln>
          <a:effectLst/>
        </c:spPr>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pivotFmt>
      <c:pivotFmt>
        <c:idx val="5"/>
        <c:spPr>
          <a:solidFill>
            <a:srgbClr val="FFC000"/>
          </a:solidFill>
          <a:ln>
            <a:noFill/>
          </a:ln>
          <a:effectLst/>
        </c:spPr>
      </c:pivotFmt>
    </c:pivotFmts>
    <c:plotArea>
      <c:layout/>
      <c:barChart>
        <c:barDir val="bar"/>
        <c:grouping val="clustered"/>
        <c:varyColors val="0"/>
        <c:ser>
          <c:idx val="0"/>
          <c:order val="0"/>
          <c:tx>
            <c:v>汇总</c:v>
          </c:tx>
          <c:spPr>
            <a:solidFill>
              <a:schemeClr val="accent1"/>
            </a:solidFill>
            <a:ln>
              <a:noFill/>
            </a:ln>
            <a:effectLst/>
          </c:spPr>
          <c:invertIfNegative val="0"/>
          <c:dPt>
            <c:idx val="6"/>
            <c:invertIfNegative val="0"/>
            <c:bubble3D val="0"/>
            <c:spPr>
              <a:solidFill>
                <a:srgbClr val="FFC000"/>
              </a:solidFill>
              <a:ln>
                <a:noFill/>
              </a:ln>
              <a:effectLst/>
            </c:spPr>
            <c:extLst>
              <c:ext xmlns:c16="http://schemas.microsoft.com/office/drawing/2014/chart" uri="{C3380CC4-5D6E-409C-BE32-E72D297353CC}">
                <c16:uniqueId val="{00000001-F2C8-479E-BB04-599510E81D4F}"/>
              </c:ext>
            </c:extLst>
          </c:dPt>
          <c:dPt>
            <c:idx val="7"/>
            <c:invertIfNegative val="0"/>
            <c:bubble3D val="0"/>
            <c:spPr>
              <a:solidFill>
                <a:srgbClr val="FFC000"/>
              </a:solidFill>
              <a:ln>
                <a:noFill/>
              </a:ln>
              <a:effectLst/>
            </c:spPr>
            <c:extLst>
              <c:ext xmlns:c16="http://schemas.microsoft.com/office/drawing/2014/chart" uri="{C3380CC4-5D6E-409C-BE32-E72D297353CC}">
                <c16:uniqueId val="{00000003-F2C8-479E-BB04-599510E81D4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8"/>
              <c:pt idx="0">
                <c:v>26k-28k</c:v>
              </c:pt>
              <c:pt idx="1">
                <c:v>28以上</c:v>
              </c:pt>
              <c:pt idx="2">
                <c:v>2k-6k</c:v>
              </c:pt>
              <c:pt idx="3">
                <c:v>18k-22k</c:v>
              </c:pt>
              <c:pt idx="4">
                <c:v>22k-26k</c:v>
              </c:pt>
              <c:pt idx="5">
                <c:v>14k-18k</c:v>
              </c:pt>
              <c:pt idx="6">
                <c:v>6k-10k</c:v>
              </c:pt>
              <c:pt idx="7">
                <c:v>10k-14k</c:v>
              </c:pt>
            </c:strLit>
          </c:cat>
          <c:val>
            <c:numLit>
              <c:formatCode>General</c:formatCode>
              <c:ptCount val="8"/>
              <c:pt idx="0">
                <c:v>39</c:v>
              </c:pt>
              <c:pt idx="1">
                <c:v>102</c:v>
              </c:pt>
              <c:pt idx="2">
                <c:v>206</c:v>
              </c:pt>
              <c:pt idx="3">
                <c:v>225</c:v>
              </c:pt>
              <c:pt idx="4">
                <c:v>249</c:v>
              </c:pt>
              <c:pt idx="5">
                <c:v>437</c:v>
              </c:pt>
              <c:pt idx="6">
                <c:v>464</c:v>
              </c:pt>
              <c:pt idx="7">
                <c:v>558</c:v>
              </c:pt>
            </c:numLit>
          </c:val>
          <c:extLst>
            <c:ext xmlns:c16="http://schemas.microsoft.com/office/drawing/2014/chart" uri="{C3380CC4-5D6E-409C-BE32-E72D297353CC}">
              <c16:uniqueId val="{00000004-F2C8-479E-BB04-599510E81D4F}"/>
            </c:ext>
          </c:extLst>
        </c:ser>
        <c:dLbls>
          <c:showLegendKey val="0"/>
          <c:showVal val="0"/>
          <c:showCatName val="0"/>
          <c:showSerName val="0"/>
          <c:showPercent val="0"/>
          <c:showBubbleSize val="0"/>
        </c:dLbls>
        <c:gapWidth val="182"/>
        <c:axId val="1339549384"/>
        <c:axId val="1339548728"/>
      </c:barChart>
      <c:catAx>
        <c:axId val="13395493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339548728"/>
        <c:crosses val="autoZero"/>
        <c:auto val="1"/>
        <c:lblAlgn val="ctr"/>
        <c:lblOffset val="100"/>
        <c:noMultiLvlLbl val="0"/>
      </c:catAx>
      <c:valAx>
        <c:axId val="1339548728"/>
        <c:scaling>
          <c:orientation val="minMax"/>
        </c:scaling>
        <c:delete val="1"/>
        <c:axPos val="b"/>
        <c:numFmt formatCode="General" sourceLinked="1"/>
        <c:majorTickMark val="none"/>
        <c:minorTickMark val="none"/>
        <c:tickLblPos val="nextTo"/>
        <c:crossAx val="13395493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zh-CN" altLang="en-US"/>
              <a:t>大中型公司招聘人数最多，小型公司招聘较少</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ivotFmts>
      <c:pivotFmt>
        <c:idx val="0"/>
        <c:spPr>
          <a:solidFill>
            <a:schemeClr val="accent1"/>
          </a:solidFill>
          <a:ln>
            <a:noFill/>
          </a:ln>
          <a:effectLst/>
        </c:spPr>
        <c:marker>
          <c:symbol val="none"/>
        </c:marker>
      </c:pivotFmt>
      <c:pivotFmt>
        <c:idx val="1"/>
        <c:spPr>
          <a:solidFill>
            <a:srgbClr val="FF0000"/>
          </a:solidFill>
          <a:ln>
            <a:noFill/>
          </a:ln>
          <a:effectLst/>
        </c:spPr>
      </c:pivotFmt>
      <c:pivotFmt>
        <c:idx val="2"/>
        <c:spPr>
          <a:solidFill>
            <a:srgbClr val="00B050"/>
          </a:solidFill>
          <a:ln>
            <a:noFill/>
          </a:ln>
          <a:effectLst/>
        </c:spPr>
      </c:pivotFmt>
      <c:pivotFmt>
        <c:idx val="3"/>
        <c:spPr>
          <a:solidFill>
            <a:schemeClr val="accent1"/>
          </a:solidFill>
          <a:ln>
            <a:noFill/>
          </a:ln>
          <a:effectLst/>
        </c:spPr>
        <c:marker>
          <c:symbol val="none"/>
        </c:marker>
      </c:pivotFmt>
      <c:pivotFmt>
        <c:idx val="4"/>
        <c:spPr>
          <a:solidFill>
            <a:srgbClr val="FF0000"/>
          </a:solidFill>
          <a:ln>
            <a:noFill/>
          </a:ln>
          <a:effectLst/>
        </c:spPr>
      </c:pivotFmt>
      <c:pivotFmt>
        <c:idx val="5"/>
        <c:spPr>
          <a:solidFill>
            <a:srgbClr val="00B050"/>
          </a:solidFill>
          <a:ln>
            <a:noFill/>
          </a:ln>
          <a:effectLst/>
        </c:spPr>
      </c:pivotFmt>
    </c:pivotFmts>
    <c:plotArea>
      <c:layout/>
      <c:barChart>
        <c:barDir val="col"/>
        <c:grouping val="clustered"/>
        <c:varyColors val="0"/>
        <c:ser>
          <c:idx val="0"/>
          <c:order val="0"/>
          <c:tx>
            <c:v>汇总</c:v>
          </c:tx>
          <c:spPr>
            <a:solidFill>
              <a:schemeClr val="accent1"/>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6975-4AFA-9CF9-1DF0030557D9}"/>
              </c:ext>
            </c:extLst>
          </c:dPt>
          <c:dPt>
            <c:idx val="1"/>
            <c:invertIfNegative val="0"/>
            <c:bubble3D val="0"/>
            <c:spPr>
              <a:solidFill>
                <a:srgbClr val="00B050"/>
              </a:solidFill>
              <a:ln>
                <a:noFill/>
              </a:ln>
              <a:effectLst/>
            </c:spPr>
            <c:extLst>
              <c:ext xmlns:c16="http://schemas.microsoft.com/office/drawing/2014/chart" uri="{C3380CC4-5D6E-409C-BE32-E72D297353CC}">
                <c16:uniqueId val="{00000003-6975-4AFA-9CF9-1DF0030557D9}"/>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6"/>
              <c:pt idx="0">
                <c:v>2000人以上</c:v>
              </c:pt>
              <c:pt idx="1">
                <c:v>150-500人</c:v>
              </c:pt>
              <c:pt idx="2">
                <c:v>500-2000人</c:v>
              </c:pt>
              <c:pt idx="3">
                <c:v>50-150人</c:v>
              </c:pt>
              <c:pt idx="4">
                <c:v>15-50人</c:v>
              </c:pt>
              <c:pt idx="5">
                <c:v>少于15人</c:v>
              </c:pt>
            </c:strLit>
          </c:cat>
          <c:val>
            <c:numLit>
              <c:formatCode>General</c:formatCode>
              <c:ptCount val="6"/>
              <c:pt idx="0">
                <c:v>683</c:v>
              </c:pt>
              <c:pt idx="1">
                <c:v>533</c:v>
              </c:pt>
              <c:pt idx="2">
                <c:v>452</c:v>
              </c:pt>
              <c:pt idx="3">
                <c:v>359</c:v>
              </c:pt>
              <c:pt idx="4">
                <c:v>228</c:v>
              </c:pt>
              <c:pt idx="5">
                <c:v>38</c:v>
              </c:pt>
            </c:numLit>
          </c:val>
          <c:extLst>
            <c:ext xmlns:c16="http://schemas.microsoft.com/office/drawing/2014/chart" uri="{C3380CC4-5D6E-409C-BE32-E72D297353CC}">
              <c16:uniqueId val="{00000004-6975-4AFA-9CF9-1DF0030557D9}"/>
            </c:ext>
          </c:extLst>
        </c:ser>
        <c:dLbls>
          <c:showLegendKey val="0"/>
          <c:showVal val="0"/>
          <c:showCatName val="0"/>
          <c:showSerName val="0"/>
          <c:showPercent val="0"/>
          <c:showBubbleSize val="0"/>
        </c:dLbls>
        <c:gapWidth val="219"/>
        <c:overlap val="-27"/>
        <c:axId val="1344596944"/>
        <c:axId val="1344597272"/>
      </c:barChart>
      <c:catAx>
        <c:axId val="13445969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344597272"/>
        <c:crosses val="autoZero"/>
        <c:auto val="1"/>
        <c:lblAlgn val="ctr"/>
        <c:lblOffset val="100"/>
        <c:noMultiLvlLbl val="0"/>
      </c:catAx>
      <c:valAx>
        <c:axId val="1344597272"/>
        <c:scaling>
          <c:orientation val="minMax"/>
        </c:scaling>
        <c:delete val="1"/>
        <c:axPos val="l"/>
        <c:numFmt formatCode="General" sourceLinked="1"/>
        <c:majorTickMark val="none"/>
        <c:minorTickMark val="none"/>
        <c:tickLblPos val="nextTo"/>
        <c:crossAx val="13445969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pivotSource>
    <c:name>[拉勾网数据分析工作招聘信息-原始数据 - 副本.xlsx]行业领域!数据透视表31</c:name>
    <c:fmtId val="7"/>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0000"/>
          </a:solidFill>
          <a:ln>
            <a:noFill/>
          </a:ln>
          <a:effectLst/>
        </c:spPr>
      </c:pivotFmt>
      <c:pivotFmt>
        <c:idx val="2"/>
        <c:spPr>
          <a:solidFill>
            <a:srgbClr val="00B050"/>
          </a:solidFill>
          <a:ln>
            <a:noFill/>
          </a:ln>
          <a:effectLst/>
        </c:spPr>
      </c:pivotFmt>
      <c:pivotFmt>
        <c:idx val="3"/>
        <c:spPr>
          <a:solidFill>
            <a:srgbClr val="FFC000"/>
          </a:solidFill>
          <a:ln>
            <a:noFill/>
          </a:ln>
          <a:effectLst/>
        </c:spPr>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FFC000"/>
          </a:solidFill>
          <a:ln>
            <a:noFill/>
          </a:ln>
          <a:effectLst/>
        </c:spPr>
      </c:pivotFmt>
      <c:pivotFmt>
        <c:idx val="6"/>
        <c:spPr>
          <a:solidFill>
            <a:srgbClr val="00B050"/>
          </a:solidFill>
          <a:ln>
            <a:noFill/>
          </a:ln>
          <a:effectLst/>
        </c:spPr>
      </c:pivotFmt>
      <c:pivotFmt>
        <c:idx val="7"/>
        <c:spPr>
          <a:solidFill>
            <a:srgbClr val="FF0000"/>
          </a:solidFill>
          <a:ln>
            <a:noFill/>
          </a:ln>
          <a:effectLst/>
        </c:spPr>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rgbClr val="FFC000"/>
          </a:solidFill>
          <a:ln>
            <a:noFill/>
          </a:ln>
          <a:effectLst/>
        </c:spPr>
      </c:pivotFmt>
      <c:pivotFmt>
        <c:idx val="10"/>
        <c:spPr>
          <a:solidFill>
            <a:srgbClr val="00B050"/>
          </a:solidFill>
          <a:ln>
            <a:noFill/>
          </a:ln>
          <a:effectLst/>
        </c:spPr>
      </c:pivotFmt>
      <c:pivotFmt>
        <c:idx val="11"/>
        <c:spPr>
          <a:solidFill>
            <a:srgbClr val="FF0000"/>
          </a:solidFill>
          <a:ln>
            <a:noFill/>
          </a:ln>
          <a:effectLst/>
        </c:spPr>
      </c:pivotFmt>
    </c:pivotFmts>
    <c:plotArea>
      <c:layout/>
      <c:barChart>
        <c:barDir val="bar"/>
        <c:grouping val="clustered"/>
        <c:varyColors val="0"/>
        <c:ser>
          <c:idx val="0"/>
          <c:order val="0"/>
          <c:tx>
            <c:strRef>
              <c:f>行业领域!$B$3</c:f>
              <c:strCache>
                <c:ptCount val="1"/>
                <c:pt idx="0">
                  <c:v>汇总</c:v>
                </c:pt>
              </c:strCache>
            </c:strRef>
          </c:tx>
          <c:spPr>
            <a:solidFill>
              <a:schemeClr val="accent1"/>
            </a:solidFill>
            <a:ln>
              <a:noFill/>
            </a:ln>
            <a:effectLst/>
          </c:spPr>
          <c:invertIfNegative val="0"/>
          <c:dPt>
            <c:idx val="9"/>
            <c:invertIfNegative val="0"/>
            <c:bubble3D val="0"/>
            <c:spPr>
              <a:solidFill>
                <a:srgbClr val="FFC000"/>
              </a:solidFill>
              <a:ln>
                <a:noFill/>
              </a:ln>
              <a:effectLst/>
            </c:spPr>
            <c:extLst>
              <c:ext xmlns:c16="http://schemas.microsoft.com/office/drawing/2014/chart" uri="{C3380CC4-5D6E-409C-BE32-E72D297353CC}">
                <c16:uniqueId val="{00000001-D6AA-404F-B52D-7FC97C4D956E}"/>
              </c:ext>
            </c:extLst>
          </c:dPt>
          <c:dPt>
            <c:idx val="10"/>
            <c:invertIfNegative val="0"/>
            <c:bubble3D val="0"/>
            <c:spPr>
              <a:solidFill>
                <a:srgbClr val="00B050"/>
              </a:solidFill>
              <a:ln>
                <a:noFill/>
              </a:ln>
              <a:effectLst/>
            </c:spPr>
            <c:extLst>
              <c:ext xmlns:c16="http://schemas.microsoft.com/office/drawing/2014/chart" uri="{C3380CC4-5D6E-409C-BE32-E72D297353CC}">
                <c16:uniqueId val="{00000003-D6AA-404F-B52D-7FC97C4D956E}"/>
              </c:ext>
            </c:extLst>
          </c:dPt>
          <c:dPt>
            <c:idx val="11"/>
            <c:invertIfNegative val="0"/>
            <c:bubble3D val="0"/>
            <c:spPr>
              <a:solidFill>
                <a:srgbClr val="FF0000"/>
              </a:solidFill>
              <a:ln>
                <a:noFill/>
              </a:ln>
              <a:effectLst/>
            </c:spPr>
            <c:extLst>
              <c:ext xmlns:c16="http://schemas.microsoft.com/office/drawing/2014/chart" uri="{C3380CC4-5D6E-409C-BE32-E72D297353CC}">
                <c16:uniqueId val="{00000005-D6AA-404F-B52D-7FC97C4D956E}"/>
              </c:ext>
            </c:extLst>
          </c:dPt>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行业领域!$A$4:$A$16</c:f>
              <c:strCache>
                <c:ptCount val="12"/>
                <c:pt idx="0">
                  <c:v>信息安全</c:v>
                </c:pt>
                <c:pt idx="1">
                  <c:v>O2O</c:v>
                </c:pt>
                <c:pt idx="2">
                  <c:v>广告营销</c:v>
                </c:pt>
                <c:pt idx="3">
                  <c:v>游戏</c:v>
                </c:pt>
                <c:pt idx="4">
                  <c:v>医疗健康</c:v>
                </c:pt>
                <c:pt idx="5">
                  <c:v>教育</c:v>
                </c:pt>
                <c:pt idx="6">
                  <c:v>其他</c:v>
                </c:pt>
                <c:pt idx="7">
                  <c:v>企业服务</c:v>
                </c:pt>
                <c:pt idx="8">
                  <c:v>数据服务</c:v>
                </c:pt>
                <c:pt idx="9">
                  <c:v>电子商务</c:v>
                </c:pt>
                <c:pt idx="10">
                  <c:v>金融</c:v>
                </c:pt>
                <c:pt idx="11">
                  <c:v>移动互联网</c:v>
                </c:pt>
              </c:strCache>
            </c:strRef>
          </c:cat>
          <c:val>
            <c:numRef>
              <c:f>行业领域!$B$4:$B$16</c:f>
              <c:numCache>
                <c:formatCode>General</c:formatCode>
                <c:ptCount val="12"/>
                <c:pt idx="0">
                  <c:v>1</c:v>
                </c:pt>
                <c:pt idx="1">
                  <c:v>1</c:v>
                </c:pt>
                <c:pt idx="2">
                  <c:v>1</c:v>
                </c:pt>
                <c:pt idx="3">
                  <c:v>2</c:v>
                </c:pt>
                <c:pt idx="4">
                  <c:v>2</c:v>
                </c:pt>
                <c:pt idx="5">
                  <c:v>3</c:v>
                </c:pt>
                <c:pt idx="6">
                  <c:v>4</c:v>
                </c:pt>
                <c:pt idx="7">
                  <c:v>4</c:v>
                </c:pt>
                <c:pt idx="8">
                  <c:v>5</c:v>
                </c:pt>
                <c:pt idx="9">
                  <c:v>11</c:v>
                </c:pt>
                <c:pt idx="10">
                  <c:v>22</c:v>
                </c:pt>
                <c:pt idx="11">
                  <c:v>33</c:v>
                </c:pt>
              </c:numCache>
            </c:numRef>
          </c:val>
          <c:extLst>
            <c:ext xmlns:c16="http://schemas.microsoft.com/office/drawing/2014/chart" uri="{C3380CC4-5D6E-409C-BE32-E72D297353CC}">
              <c16:uniqueId val="{00000006-D6AA-404F-B52D-7FC97C4D956E}"/>
            </c:ext>
          </c:extLst>
        </c:ser>
        <c:dLbls>
          <c:showLegendKey val="0"/>
          <c:showVal val="0"/>
          <c:showCatName val="0"/>
          <c:showSerName val="0"/>
          <c:showPercent val="0"/>
          <c:showBubbleSize val="0"/>
        </c:dLbls>
        <c:gapWidth val="182"/>
        <c:axId val="1188494768"/>
        <c:axId val="1188495096"/>
      </c:barChart>
      <c:catAx>
        <c:axId val="11884947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zh-CN"/>
          </a:p>
        </c:txPr>
        <c:crossAx val="1188495096"/>
        <c:crosses val="autoZero"/>
        <c:auto val="1"/>
        <c:lblAlgn val="ctr"/>
        <c:lblOffset val="100"/>
        <c:noMultiLvlLbl val="0"/>
      </c:catAx>
      <c:valAx>
        <c:axId val="1188495096"/>
        <c:scaling>
          <c:orientation val="minMax"/>
        </c:scaling>
        <c:delete val="1"/>
        <c:axPos val="b"/>
        <c:majorGridlines>
          <c:spPr>
            <a:ln w="9525" cap="flat" cmpd="sng" algn="ctr">
              <a:noFill/>
              <a:round/>
            </a:ln>
            <a:effectLst/>
          </c:spPr>
        </c:majorGridlines>
        <c:numFmt formatCode="General" sourceLinked="1"/>
        <c:majorTickMark val="none"/>
        <c:minorTickMark val="none"/>
        <c:tickLblPos val="nextTo"/>
        <c:crossAx val="11884947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pPr>
      <a:endParaRPr lang="zh-CN"/>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7700-4A21-99D7-E9616CD6E6F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7700-4A21-99D7-E9616CD6E6F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7700-4A21-99D7-E9616CD6E6F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7700-4A21-99D7-E9616CD6E6F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7700-4A21-99D7-E9616CD6E6F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B-7700-4A21-99D7-E9616CD6E6FF}"/>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D-7700-4A21-99D7-E9616CD6E6FF}"/>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F-7700-4A21-99D7-E9616CD6E6FF}"/>
              </c:ext>
            </c:extLst>
          </c:dPt>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lumMod val="75000"/>
                        <a:lumOff val="25000"/>
                      </a:schemeClr>
                    </a:solidFill>
                    <a:latin typeface="宋体" panose="02010600030101010101" pitchFamily="2" charset="-122"/>
                    <a:ea typeface="宋体" panose="02010600030101010101" pitchFamily="2" charset="-122"/>
                    <a:cs typeface="+mn-cs"/>
                  </a:defRPr>
                </a:pPr>
                <a:endParaRPr lang="zh-CN"/>
              </a:p>
            </c:txPr>
            <c:dLblPos val="in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多维度数据分析2!$H$61:$H$68</c:f>
              <c:strCache>
                <c:ptCount val="8"/>
                <c:pt idx="0">
                  <c:v>产品</c:v>
                </c:pt>
                <c:pt idx="1">
                  <c:v>技术</c:v>
                </c:pt>
                <c:pt idx="2">
                  <c:v>金融</c:v>
                </c:pt>
                <c:pt idx="3">
                  <c:v>开发/测试/运维类</c:v>
                </c:pt>
                <c:pt idx="4">
                  <c:v>设计</c:v>
                </c:pt>
                <c:pt idx="5">
                  <c:v>市场/商务/销售类</c:v>
                </c:pt>
                <c:pt idx="6">
                  <c:v>运营</c:v>
                </c:pt>
                <c:pt idx="7">
                  <c:v>职能</c:v>
                </c:pt>
              </c:strCache>
            </c:strRef>
          </c:cat>
          <c:val>
            <c:numRef>
              <c:f>多维度数据分析2!$I$61:$I$68</c:f>
              <c:numCache>
                <c:formatCode>General</c:formatCode>
                <c:ptCount val="8"/>
                <c:pt idx="0">
                  <c:v>259</c:v>
                </c:pt>
                <c:pt idx="1">
                  <c:v>599</c:v>
                </c:pt>
                <c:pt idx="2">
                  <c:v>330</c:v>
                </c:pt>
                <c:pt idx="3">
                  <c:v>55</c:v>
                </c:pt>
                <c:pt idx="4">
                  <c:v>363</c:v>
                </c:pt>
                <c:pt idx="5">
                  <c:v>319</c:v>
                </c:pt>
                <c:pt idx="6">
                  <c:v>320</c:v>
                </c:pt>
                <c:pt idx="7">
                  <c:v>42</c:v>
                </c:pt>
              </c:numCache>
            </c:numRef>
          </c:val>
          <c:extLst>
            <c:ext xmlns:c16="http://schemas.microsoft.com/office/drawing/2014/chart" uri="{C3380CC4-5D6E-409C-BE32-E72D297353CC}">
              <c16:uniqueId val="{00000010-7700-4A21-99D7-E9616CD6E6FF}"/>
            </c:ext>
          </c:extLst>
        </c:ser>
        <c:dLbls>
          <c:dLblPos val="inEnd"/>
          <c:showLegendKey val="0"/>
          <c:showVal val="0"/>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多维度数据分析2!$N$23</c:f>
              <c:strCache>
                <c:ptCount val="1"/>
                <c:pt idx="0">
                  <c:v>数量</c:v>
                </c:pt>
              </c:strCache>
            </c:strRef>
          </c:tx>
          <c:spPr>
            <a:solidFill>
              <a:schemeClr val="accent1"/>
            </a:solidFill>
            <a:ln>
              <a:noFill/>
            </a:ln>
            <a:effectLst/>
          </c:spPr>
          <c:invertIfNegative val="0"/>
          <c:dPt>
            <c:idx val="4"/>
            <c:invertIfNegative val="0"/>
            <c:bubble3D val="0"/>
            <c:spPr>
              <a:solidFill>
                <a:schemeClr val="bg1">
                  <a:lumMod val="75000"/>
                </a:schemeClr>
              </a:solidFill>
              <a:ln>
                <a:noFill/>
              </a:ln>
              <a:effectLst/>
            </c:spPr>
            <c:extLst>
              <c:ext xmlns:c16="http://schemas.microsoft.com/office/drawing/2014/chart" uri="{C3380CC4-5D6E-409C-BE32-E72D297353CC}">
                <c16:uniqueId val="{00000001-F9F3-448C-AE06-1F6483A578CE}"/>
              </c:ext>
            </c:extLst>
          </c:dPt>
          <c:cat>
            <c:strRef>
              <c:f>多维度数据分析2!$M$24:$M$28</c:f>
              <c:strCache>
                <c:ptCount val="5"/>
                <c:pt idx="0">
                  <c:v>本科</c:v>
                </c:pt>
                <c:pt idx="1">
                  <c:v>大专</c:v>
                </c:pt>
                <c:pt idx="2">
                  <c:v>硕士</c:v>
                </c:pt>
                <c:pt idx="3">
                  <c:v>博士</c:v>
                </c:pt>
                <c:pt idx="4">
                  <c:v>不限</c:v>
                </c:pt>
              </c:strCache>
            </c:strRef>
          </c:cat>
          <c:val>
            <c:numRef>
              <c:f>多维度数据分析2!$N$24:$N$28</c:f>
              <c:numCache>
                <c:formatCode>0_ </c:formatCode>
                <c:ptCount val="5"/>
                <c:pt idx="0">
                  <c:v>1670</c:v>
                </c:pt>
                <c:pt idx="1">
                  <c:v>337</c:v>
                </c:pt>
                <c:pt idx="2">
                  <c:v>152</c:v>
                </c:pt>
                <c:pt idx="3">
                  <c:v>5</c:v>
                </c:pt>
                <c:pt idx="4" formatCode="General">
                  <c:v>129</c:v>
                </c:pt>
              </c:numCache>
            </c:numRef>
          </c:val>
          <c:extLst>
            <c:ext xmlns:c16="http://schemas.microsoft.com/office/drawing/2014/chart" uri="{C3380CC4-5D6E-409C-BE32-E72D297353CC}">
              <c16:uniqueId val="{00000002-F9F3-448C-AE06-1F6483A578CE}"/>
            </c:ext>
          </c:extLst>
        </c:ser>
        <c:dLbls>
          <c:showLegendKey val="0"/>
          <c:showVal val="0"/>
          <c:showCatName val="0"/>
          <c:showSerName val="0"/>
          <c:showPercent val="0"/>
          <c:showBubbleSize val="0"/>
        </c:dLbls>
        <c:gapWidth val="219"/>
        <c:overlap val="-27"/>
        <c:axId val="1189171040"/>
        <c:axId val="1189169400"/>
      </c:barChart>
      <c:lineChart>
        <c:grouping val="standard"/>
        <c:varyColors val="0"/>
        <c:ser>
          <c:idx val="1"/>
          <c:order val="1"/>
          <c:tx>
            <c:strRef>
              <c:f>多维度数据分析2!$O$23</c:f>
              <c:strCache>
                <c:ptCount val="1"/>
                <c:pt idx="0">
                  <c:v>薪资</c:v>
                </c:pt>
              </c:strCache>
            </c:strRef>
          </c:tx>
          <c:spPr>
            <a:ln w="28575" cap="rnd">
              <a:solidFill>
                <a:schemeClr val="accent2"/>
              </a:solidFill>
              <a:round/>
            </a:ln>
            <a:effectLst/>
          </c:spPr>
          <c:marker>
            <c:symbol val="circle"/>
            <c:size val="5"/>
            <c:spPr>
              <a:solidFill>
                <a:srgbClr val="FF0000"/>
              </a:solidFill>
              <a:ln w="9525">
                <a:solidFill>
                  <a:schemeClr val="accent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多维度数据分析2!$M$24:$M$27</c:f>
              <c:strCache>
                <c:ptCount val="4"/>
                <c:pt idx="0">
                  <c:v>本科</c:v>
                </c:pt>
                <c:pt idx="1">
                  <c:v>大专</c:v>
                </c:pt>
                <c:pt idx="2">
                  <c:v>硕士</c:v>
                </c:pt>
                <c:pt idx="3">
                  <c:v>博士</c:v>
                </c:pt>
              </c:strCache>
            </c:strRef>
          </c:cat>
          <c:val>
            <c:numRef>
              <c:f>多维度数据分析2!$O$24:$O$27</c:f>
              <c:numCache>
                <c:formatCode>0.00_ </c:formatCode>
                <c:ptCount val="4"/>
                <c:pt idx="0">
                  <c:v>14.889820359281437</c:v>
                </c:pt>
                <c:pt idx="1">
                  <c:v>10.973293768545995</c:v>
                </c:pt>
                <c:pt idx="2">
                  <c:v>14.759868421052632</c:v>
                </c:pt>
                <c:pt idx="3">
                  <c:v>19</c:v>
                </c:pt>
              </c:numCache>
            </c:numRef>
          </c:val>
          <c:smooth val="0"/>
          <c:extLst>
            <c:ext xmlns:c16="http://schemas.microsoft.com/office/drawing/2014/chart" uri="{C3380CC4-5D6E-409C-BE32-E72D297353CC}">
              <c16:uniqueId val="{00000003-F9F3-448C-AE06-1F6483A578CE}"/>
            </c:ext>
          </c:extLst>
        </c:ser>
        <c:dLbls>
          <c:showLegendKey val="0"/>
          <c:showVal val="0"/>
          <c:showCatName val="0"/>
          <c:showSerName val="0"/>
          <c:showPercent val="0"/>
          <c:showBubbleSize val="0"/>
        </c:dLbls>
        <c:marker val="1"/>
        <c:smooth val="0"/>
        <c:axId val="608916256"/>
        <c:axId val="608918880"/>
      </c:lineChart>
      <c:catAx>
        <c:axId val="118917104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189169400"/>
        <c:crosses val="autoZero"/>
        <c:auto val="1"/>
        <c:lblAlgn val="ctr"/>
        <c:lblOffset val="100"/>
        <c:noMultiLvlLbl val="0"/>
      </c:catAx>
      <c:valAx>
        <c:axId val="1189169400"/>
        <c:scaling>
          <c:orientation val="minMax"/>
        </c:scaling>
        <c:delete val="0"/>
        <c:axPos val="l"/>
        <c:numFmt formatCode="0_ " sourceLinked="1"/>
        <c:majorTickMark val="out"/>
        <c:minorTickMark val="none"/>
        <c:tickLblPos val="none"/>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189171040"/>
        <c:crosses val="autoZero"/>
        <c:crossBetween val="between"/>
      </c:valAx>
      <c:valAx>
        <c:axId val="608918880"/>
        <c:scaling>
          <c:orientation val="minMax"/>
        </c:scaling>
        <c:delete val="0"/>
        <c:axPos val="r"/>
        <c:numFmt formatCode="0.00_ " sourceLinked="1"/>
        <c:majorTickMark val="out"/>
        <c:minorTickMark val="none"/>
        <c:tickLblPos val="none"/>
        <c:spPr>
          <a:noFill/>
          <a:ln>
            <a:solidFill>
              <a:schemeClr val="bg1"/>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08916256"/>
        <c:crosses val="max"/>
        <c:crossBetween val="between"/>
      </c:valAx>
      <c:catAx>
        <c:axId val="608916256"/>
        <c:scaling>
          <c:orientation val="minMax"/>
        </c:scaling>
        <c:delete val="1"/>
        <c:axPos val="t"/>
        <c:numFmt formatCode="General" sourceLinked="1"/>
        <c:majorTickMark val="out"/>
        <c:minorTickMark val="none"/>
        <c:tickLblPos val="nextTo"/>
        <c:crossAx val="608918880"/>
        <c:crosses val="max"/>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多维度数据分析2!$N$39</c:f>
              <c:strCache>
                <c:ptCount val="1"/>
                <c:pt idx="0">
                  <c:v>数量</c:v>
                </c:pt>
              </c:strCache>
            </c:strRef>
          </c:tx>
          <c:spPr>
            <a:solidFill>
              <a:schemeClr val="accent1"/>
            </a:solidFill>
            <a:ln>
              <a:noFill/>
            </a:ln>
            <a:effectLst/>
          </c:spPr>
          <c:invertIfNegative val="0"/>
          <c:dPt>
            <c:idx val="6"/>
            <c:invertIfNegative val="0"/>
            <c:bubble3D val="0"/>
            <c:spPr>
              <a:solidFill>
                <a:schemeClr val="bg1">
                  <a:lumMod val="75000"/>
                </a:schemeClr>
              </a:solidFill>
              <a:ln>
                <a:noFill/>
              </a:ln>
              <a:effectLst/>
            </c:spPr>
            <c:extLst>
              <c:ext xmlns:c16="http://schemas.microsoft.com/office/drawing/2014/chart" uri="{C3380CC4-5D6E-409C-BE32-E72D297353CC}">
                <c16:uniqueId val="{00000002-8F6B-4440-80BD-2EBF6DD0EBEA}"/>
              </c:ext>
            </c:extLst>
          </c:dPt>
          <c:cat>
            <c:strRef>
              <c:f>多维度数据分析2!$M$40:$M$46</c:f>
              <c:strCache>
                <c:ptCount val="7"/>
                <c:pt idx="0">
                  <c:v>应届毕业生</c:v>
                </c:pt>
                <c:pt idx="1">
                  <c:v>1年以下</c:v>
                </c:pt>
                <c:pt idx="2">
                  <c:v>1-3年</c:v>
                </c:pt>
                <c:pt idx="3">
                  <c:v>3-5年</c:v>
                </c:pt>
                <c:pt idx="4">
                  <c:v>5-10年</c:v>
                </c:pt>
                <c:pt idx="5">
                  <c:v>10年以上</c:v>
                </c:pt>
                <c:pt idx="6">
                  <c:v>不限</c:v>
                </c:pt>
              </c:strCache>
            </c:strRef>
          </c:cat>
          <c:val>
            <c:numRef>
              <c:f>多维度数据分析2!$N$40:$N$46</c:f>
              <c:numCache>
                <c:formatCode>0.00_ </c:formatCode>
                <c:ptCount val="7"/>
                <c:pt idx="0">
                  <c:v>73</c:v>
                </c:pt>
                <c:pt idx="1">
                  <c:v>33</c:v>
                </c:pt>
                <c:pt idx="2">
                  <c:v>883</c:v>
                </c:pt>
                <c:pt idx="3">
                  <c:v>734</c:v>
                </c:pt>
                <c:pt idx="4">
                  <c:v>197</c:v>
                </c:pt>
                <c:pt idx="5">
                  <c:v>6</c:v>
                </c:pt>
                <c:pt idx="6">
                  <c:v>367</c:v>
                </c:pt>
              </c:numCache>
            </c:numRef>
          </c:val>
          <c:extLst>
            <c:ext xmlns:c16="http://schemas.microsoft.com/office/drawing/2014/chart" uri="{C3380CC4-5D6E-409C-BE32-E72D297353CC}">
              <c16:uniqueId val="{00000000-8F6B-4440-80BD-2EBF6DD0EBEA}"/>
            </c:ext>
          </c:extLst>
        </c:ser>
        <c:dLbls>
          <c:showLegendKey val="0"/>
          <c:showVal val="0"/>
          <c:showCatName val="0"/>
          <c:showSerName val="0"/>
          <c:showPercent val="0"/>
          <c:showBubbleSize val="0"/>
        </c:dLbls>
        <c:gapWidth val="219"/>
        <c:overlap val="-27"/>
        <c:axId val="1202380912"/>
        <c:axId val="1202376976"/>
      </c:barChart>
      <c:lineChart>
        <c:grouping val="standard"/>
        <c:varyColors val="0"/>
        <c:ser>
          <c:idx val="1"/>
          <c:order val="1"/>
          <c:tx>
            <c:strRef>
              <c:f>多维度数据分析2!$O$39</c:f>
              <c:strCache>
                <c:ptCount val="1"/>
                <c:pt idx="0">
                  <c:v>薪资</c:v>
                </c:pt>
              </c:strCache>
            </c:strRef>
          </c:tx>
          <c:spPr>
            <a:ln w="28575" cap="rnd">
              <a:solidFill>
                <a:schemeClr val="accent2"/>
              </a:solidFill>
              <a:round/>
            </a:ln>
            <a:effectLst/>
          </c:spPr>
          <c:marker>
            <c:symbol val="circle"/>
            <c:size val="5"/>
            <c:spPr>
              <a:solidFill>
                <a:srgbClr val="FF0000"/>
              </a:solidFill>
              <a:ln w="9525">
                <a:solidFill>
                  <a:schemeClr val="accent2"/>
                </a:solidFill>
              </a:ln>
              <a:effectLst/>
            </c:spPr>
          </c:marker>
          <c:cat>
            <c:strRef>
              <c:f>多维度数据分析2!$M$40:$M$46</c:f>
              <c:strCache>
                <c:ptCount val="7"/>
                <c:pt idx="0">
                  <c:v>应届毕业生</c:v>
                </c:pt>
                <c:pt idx="1">
                  <c:v>1年以下</c:v>
                </c:pt>
                <c:pt idx="2">
                  <c:v>1-3年</c:v>
                </c:pt>
                <c:pt idx="3">
                  <c:v>3-5年</c:v>
                </c:pt>
                <c:pt idx="4">
                  <c:v>5-10年</c:v>
                </c:pt>
                <c:pt idx="5">
                  <c:v>10年以上</c:v>
                </c:pt>
                <c:pt idx="6">
                  <c:v>不限</c:v>
                </c:pt>
              </c:strCache>
            </c:strRef>
          </c:cat>
          <c:val>
            <c:numRef>
              <c:f>多维度数据分析2!$O$40:$O$45</c:f>
              <c:numCache>
                <c:formatCode>0.00_ </c:formatCode>
                <c:ptCount val="6"/>
                <c:pt idx="0">
                  <c:v>6.3424657534246576</c:v>
                </c:pt>
                <c:pt idx="1">
                  <c:v>8.3787878787878789</c:v>
                </c:pt>
                <c:pt idx="2">
                  <c:v>12.083805209513024</c:v>
                </c:pt>
                <c:pt idx="3">
                  <c:v>17.179836512261581</c:v>
                </c:pt>
                <c:pt idx="4">
                  <c:v>23.418781725888326</c:v>
                </c:pt>
                <c:pt idx="5">
                  <c:v>33.166666666666664</c:v>
                </c:pt>
              </c:numCache>
            </c:numRef>
          </c:val>
          <c:smooth val="0"/>
          <c:extLst>
            <c:ext xmlns:c16="http://schemas.microsoft.com/office/drawing/2014/chart" uri="{C3380CC4-5D6E-409C-BE32-E72D297353CC}">
              <c16:uniqueId val="{00000001-8F6B-4440-80BD-2EBF6DD0EBEA}"/>
            </c:ext>
          </c:extLst>
        </c:ser>
        <c:dLbls>
          <c:showLegendKey val="0"/>
          <c:showVal val="0"/>
          <c:showCatName val="0"/>
          <c:showSerName val="0"/>
          <c:showPercent val="0"/>
          <c:showBubbleSize val="0"/>
        </c:dLbls>
        <c:marker val="1"/>
        <c:smooth val="0"/>
        <c:axId val="1202361888"/>
        <c:axId val="1202364840"/>
      </c:lineChart>
      <c:catAx>
        <c:axId val="12023618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202364840"/>
        <c:crosses val="autoZero"/>
        <c:auto val="1"/>
        <c:lblAlgn val="ctr"/>
        <c:lblOffset val="100"/>
        <c:noMultiLvlLbl val="0"/>
      </c:catAx>
      <c:valAx>
        <c:axId val="1202364840"/>
        <c:scaling>
          <c:orientation val="minMax"/>
        </c:scaling>
        <c:delete val="0"/>
        <c:axPos val="l"/>
        <c:numFmt formatCode="0.00_ " sourceLinked="1"/>
        <c:majorTickMark val="none"/>
        <c:minorTickMark val="none"/>
        <c:tickLblPos val="none"/>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202361888"/>
        <c:crosses val="autoZero"/>
        <c:crossBetween val="between"/>
      </c:valAx>
      <c:valAx>
        <c:axId val="1202376976"/>
        <c:scaling>
          <c:orientation val="minMax"/>
        </c:scaling>
        <c:delete val="0"/>
        <c:axPos val="r"/>
        <c:numFmt formatCode="0.00_ " sourceLinked="1"/>
        <c:majorTickMark val="out"/>
        <c:minorTickMark val="none"/>
        <c:tickLblPos val="none"/>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202380912"/>
        <c:crosses val="max"/>
        <c:crossBetween val="between"/>
      </c:valAx>
      <c:catAx>
        <c:axId val="1202380912"/>
        <c:scaling>
          <c:orientation val="minMax"/>
        </c:scaling>
        <c:delete val="1"/>
        <c:axPos val="b"/>
        <c:numFmt formatCode="General" sourceLinked="1"/>
        <c:majorTickMark val="out"/>
        <c:minorTickMark val="none"/>
        <c:tickLblPos val="nextTo"/>
        <c:crossAx val="1202376976"/>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综合情况分析!$C$37</c:f>
              <c:strCache>
                <c:ptCount val="1"/>
                <c:pt idx="0">
                  <c:v>数量</c:v>
                </c:pt>
              </c:strCache>
            </c:strRef>
          </c:tx>
          <c:spPr>
            <a:solidFill>
              <a:schemeClr val="accent1"/>
            </a:solidFill>
            <a:ln>
              <a:noFill/>
            </a:ln>
            <a:effectLst/>
          </c:spPr>
          <c:invertIfNegative val="0"/>
          <c:cat>
            <c:strRef>
              <c:f>多维度数据分析1!$W$4:$W$9</c:f>
              <c:strCache>
                <c:ptCount val="6"/>
                <c:pt idx="0">
                  <c:v>少于15人</c:v>
                </c:pt>
                <c:pt idx="1">
                  <c:v>15-50人</c:v>
                </c:pt>
                <c:pt idx="2">
                  <c:v>50-150人</c:v>
                </c:pt>
                <c:pt idx="3">
                  <c:v>150-500人</c:v>
                </c:pt>
                <c:pt idx="4">
                  <c:v>500-2000人</c:v>
                </c:pt>
                <c:pt idx="5">
                  <c:v>2000人以上</c:v>
                </c:pt>
              </c:strCache>
            </c:strRef>
          </c:cat>
          <c:val>
            <c:numRef>
              <c:f>多维度数据分析1!$X$4:$X$9</c:f>
              <c:numCache>
                <c:formatCode>General</c:formatCode>
                <c:ptCount val="6"/>
                <c:pt idx="0">
                  <c:v>38</c:v>
                </c:pt>
                <c:pt idx="1">
                  <c:v>228</c:v>
                </c:pt>
                <c:pt idx="2">
                  <c:v>359</c:v>
                </c:pt>
                <c:pt idx="3">
                  <c:v>533</c:v>
                </c:pt>
                <c:pt idx="4">
                  <c:v>452</c:v>
                </c:pt>
                <c:pt idx="5">
                  <c:v>683</c:v>
                </c:pt>
              </c:numCache>
            </c:numRef>
          </c:val>
          <c:extLst>
            <c:ext xmlns:c16="http://schemas.microsoft.com/office/drawing/2014/chart" uri="{C3380CC4-5D6E-409C-BE32-E72D297353CC}">
              <c16:uniqueId val="{00000000-8DF2-464E-A1AA-5735AC004CFE}"/>
            </c:ext>
          </c:extLst>
        </c:ser>
        <c:dLbls>
          <c:showLegendKey val="0"/>
          <c:showVal val="0"/>
          <c:showCatName val="0"/>
          <c:showSerName val="0"/>
          <c:showPercent val="0"/>
          <c:showBubbleSize val="0"/>
        </c:dLbls>
        <c:gapWidth val="219"/>
        <c:overlap val="-27"/>
        <c:axId val="1189617080"/>
        <c:axId val="1189615440"/>
      </c:barChart>
      <c:lineChart>
        <c:grouping val="standard"/>
        <c:varyColors val="0"/>
        <c:ser>
          <c:idx val="1"/>
          <c:order val="1"/>
          <c:tx>
            <c:strRef>
              <c:f>综合情况分析!$D$37</c:f>
              <c:strCache>
                <c:ptCount val="1"/>
                <c:pt idx="0">
                  <c:v>平均薪资</c:v>
                </c:pt>
              </c:strCache>
            </c:strRef>
          </c:tx>
          <c:spPr>
            <a:ln w="28575" cap="rnd">
              <a:solidFill>
                <a:schemeClr val="accent2"/>
              </a:solidFill>
              <a:round/>
            </a:ln>
            <a:effectLst/>
          </c:spPr>
          <c:marker>
            <c:symbol val="circle"/>
            <c:size val="5"/>
            <c:spPr>
              <a:solidFill>
                <a:srgbClr val="FF0000"/>
              </a:solidFill>
              <a:ln w="9525">
                <a:solidFill>
                  <a:schemeClr val="accent2"/>
                </a:solidFill>
              </a:ln>
              <a:effectLst/>
            </c:spPr>
          </c:marker>
          <c:cat>
            <c:strRef>
              <c:f>多维度数据分析1!$W$4:$W$9</c:f>
              <c:strCache>
                <c:ptCount val="6"/>
                <c:pt idx="0">
                  <c:v>少于15人</c:v>
                </c:pt>
                <c:pt idx="1">
                  <c:v>15-50人</c:v>
                </c:pt>
                <c:pt idx="2">
                  <c:v>50-150人</c:v>
                </c:pt>
                <c:pt idx="3">
                  <c:v>150-500人</c:v>
                </c:pt>
                <c:pt idx="4">
                  <c:v>500-2000人</c:v>
                </c:pt>
                <c:pt idx="5">
                  <c:v>2000人以上</c:v>
                </c:pt>
              </c:strCache>
            </c:strRef>
          </c:cat>
          <c:val>
            <c:numRef>
              <c:f>多维度数据分析1!$Y$4:$Y$9</c:f>
              <c:numCache>
                <c:formatCode>General</c:formatCode>
                <c:ptCount val="6"/>
                <c:pt idx="0">
                  <c:v>10.460526315789474</c:v>
                </c:pt>
                <c:pt idx="1">
                  <c:v>11.399122807017545</c:v>
                </c:pt>
                <c:pt idx="2">
                  <c:v>13.24791086350975</c:v>
                </c:pt>
                <c:pt idx="3">
                  <c:v>12.896810506566604</c:v>
                </c:pt>
                <c:pt idx="4">
                  <c:v>15.032079646017699</c:v>
                </c:pt>
                <c:pt idx="5">
                  <c:v>16.181551976573939</c:v>
                </c:pt>
              </c:numCache>
            </c:numRef>
          </c:val>
          <c:smooth val="0"/>
          <c:extLst>
            <c:ext xmlns:c16="http://schemas.microsoft.com/office/drawing/2014/chart" uri="{C3380CC4-5D6E-409C-BE32-E72D297353CC}">
              <c16:uniqueId val="{00000001-8DF2-464E-A1AA-5735AC004CFE}"/>
            </c:ext>
          </c:extLst>
        </c:ser>
        <c:dLbls>
          <c:showLegendKey val="0"/>
          <c:showVal val="0"/>
          <c:showCatName val="0"/>
          <c:showSerName val="0"/>
          <c:showPercent val="0"/>
          <c:showBubbleSize val="0"/>
        </c:dLbls>
        <c:marker val="1"/>
        <c:smooth val="0"/>
        <c:axId val="671636984"/>
        <c:axId val="671633704"/>
      </c:lineChart>
      <c:catAx>
        <c:axId val="11896170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189615440"/>
        <c:crosses val="autoZero"/>
        <c:auto val="1"/>
        <c:lblAlgn val="ctr"/>
        <c:lblOffset val="100"/>
        <c:noMultiLvlLbl val="0"/>
      </c:catAx>
      <c:valAx>
        <c:axId val="1189615440"/>
        <c:scaling>
          <c:orientation val="minMax"/>
        </c:scaling>
        <c:delete val="0"/>
        <c:axPos val="l"/>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189617080"/>
        <c:crosses val="autoZero"/>
        <c:crossBetween val="between"/>
      </c:valAx>
      <c:valAx>
        <c:axId val="671633704"/>
        <c:scaling>
          <c:orientation val="minMax"/>
        </c:scaling>
        <c:delete val="0"/>
        <c:axPos val="r"/>
        <c:numFmt formatCode="General" sourceLinked="1"/>
        <c:majorTickMark val="out"/>
        <c:minorTickMark val="none"/>
        <c:tickLblPos val="none"/>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71636984"/>
        <c:crosses val="max"/>
        <c:crossBetween val="between"/>
      </c:valAx>
      <c:catAx>
        <c:axId val="671636984"/>
        <c:scaling>
          <c:orientation val="minMax"/>
        </c:scaling>
        <c:delete val="1"/>
        <c:axPos val="b"/>
        <c:numFmt formatCode="General" sourceLinked="1"/>
        <c:majorTickMark val="out"/>
        <c:minorTickMark val="none"/>
        <c:tickLblPos val="nextTo"/>
        <c:crossAx val="671633704"/>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98D2EFF-74CD-4FF7-873F-2C01477148AD}" type="doc">
      <dgm:prSet loTypeId="urn:microsoft.com/office/officeart/2005/8/layout/matrix2" loCatId="matrix" qsTypeId="urn:microsoft.com/office/officeart/2005/8/quickstyle/simple1" qsCatId="simple" csTypeId="urn:microsoft.com/office/officeart/2005/8/colors/accent1_2" csCatId="accent1" phldr="1"/>
      <dgm:spPr/>
      <dgm:t>
        <a:bodyPr/>
        <a:lstStyle/>
        <a:p>
          <a:endParaRPr lang="zh-CN" altLang="en-US"/>
        </a:p>
      </dgm:t>
    </dgm:pt>
    <dgm:pt modelId="{36DB5A21-81F2-4AF2-A1C6-8586618E4826}">
      <dgm:prSet phldrT="[文本]" phldr="1"/>
      <dgm:spPr>
        <a:solidFill>
          <a:schemeClr val="bg1"/>
        </a:solidFill>
        <a:ln>
          <a:solidFill>
            <a:schemeClr val="bg1"/>
          </a:solidFill>
        </a:ln>
      </dgm:spPr>
      <dgm:t>
        <a:bodyPr/>
        <a:lstStyle/>
        <a:p>
          <a:endParaRPr lang="zh-CN" altLang="en-US" dirty="0"/>
        </a:p>
      </dgm:t>
    </dgm:pt>
    <dgm:pt modelId="{07F784B2-17AD-499C-BF28-C1D73E9C5421}" type="sibTrans" cxnId="{F58D13AB-8997-45C9-968A-CDC29D4468C0}">
      <dgm:prSet/>
      <dgm:spPr/>
      <dgm:t>
        <a:bodyPr/>
        <a:lstStyle/>
        <a:p>
          <a:endParaRPr lang="zh-CN" altLang="en-US"/>
        </a:p>
      </dgm:t>
    </dgm:pt>
    <dgm:pt modelId="{FAFF162D-B1B9-4B41-9CCE-9A752B14EB2D}" type="parTrans" cxnId="{F58D13AB-8997-45C9-968A-CDC29D4468C0}">
      <dgm:prSet/>
      <dgm:spPr/>
      <dgm:t>
        <a:bodyPr/>
        <a:lstStyle/>
        <a:p>
          <a:endParaRPr lang="zh-CN" altLang="en-US"/>
        </a:p>
      </dgm:t>
    </dgm:pt>
    <dgm:pt modelId="{A7A88558-4371-4F1C-8D96-8D17ED673511}" type="pres">
      <dgm:prSet presAssocID="{598D2EFF-74CD-4FF7-873F-2C01477148AD}" presName="matrix" presStyleCnt="0">
        <dgm:presLayoutVars>
          <dgm:chMax val="1"/>
          <dgm:dir/>
          <dgm:resizeHandles val="exact"/>
        </dgm:presLayoutVars>
      </dgm:prSet>
      <dgm:spPr/>
    </dgm:pt>
    <dgm:pt modelId="{1E835E8D-8217-436D-905B-19E72164BAF3}" type="pres">
      <dgm:prSet presAssocID="{598D2EFF-74CD-4FF7-873F-2C01477148AD}" presName="axisShape" presStyleLbl="bgShp" presStyleIdx="0" presStyleCnt="1"/>
      <dgm:spPr/>
    </dgm:pt>
    <dgm:pt modelId="{904A83BC-EA1B-4CFC-BB52-FA5DEB1A98E9}" type="pres">
      <dgm:prSet presAssocID="{598D2EFF-74CD-4FF7-873F-2C01477148AD}" presName="rect1" presStyleLbl="node1" presStyleIdx="0" presStyleCnt="4">
        <dgm:presLayoutVars>
          <dgm:chMax val="0"/>
          <dgm:chPref val="0"/>
          <dgm:bulletEnabled val="1"/>
        </dgm:presLayoutVars>
      </dgm:prSet>
      <dgm:spPr/>
    </dgm:pt>
    <dgm:pt modelId="{D4398BED-E489-4CD3-BB5D-CDC061C81612}" type="pres">
      <dgm:prSet presAssocID="{598D2EFF-74CD-4FF7-873F-2C01477148AD}" presName="rect2" presStyleLbl="node1" presStyleIdx="1" presStyleCnt="4">
        <dgm:presLayoutVars>
          <dgm:chMax val="0"/>
          <dgm:chPref val="0"/>
          <dgm:bulletEnabled val="1"/>
        </dgm:presLayoutVars>
      </dgm:prSet>
      <dgm:spPr>
        <a:solidFill>
          <a:schemeClr val="bg1"/>
        </a:solidFill>
        <a:ln>
          <a:solidFill>
            <a:schemeClr val="bg1"/>
          </a:solidFill>
        </a:ln>
      </dgm:spPr>
    </dgm:pt>
    <dgm:pt modelId="{7940B92A-1362-47F4-9E0F-FCD3646E6285}" type="pres">
      <dgm:prSet presAssocID="{598D2EFF-74CD-4FF7-873F-2C01477148AD}" presName="rect3" presStyleLbl="node1" presStyleIdx="2" presStyleCnt="4">
        <dgm:presLayoutVars>
          <dgm:chMax val="0"/>
          <dgm:chPref val="0"/>
          <dgm:bulletEnabled val="1"/>
        </dgm:presLayoutVars>
      </dgm:prSet>
      <dgm:spPr>
        <a:solidFill>
          <a:schemeClr val="bg1"/>
        </a:solidFill>
        <a:ln>
          <a:solidFill>
            <a:schemeClr val="bg1"/>
          </a:solidFill>
        </a:ln>
      </dgm:spPr>
    </dgm:pt>
    <dgm:pt modelId="{B5063917-09DD-4E0F-8D6C-C4F556B2FA17}" type="pres">
      <dgm:prSet presAssocID="{598D2EFF-74CD-4FF7-873F-2C01477148AD}" presName="rect4" presStyleLbl="node1" presStyleIdx="3" presStyleCnt="4">
        <dgm:presLayoutVars>
          <dgm:chMax val="0"/>
          <dgm:chPref val="0"/>
          <dgm:bulletEnabled val="1"/>
        </dgm:presLayoutVars>
      </dgm:prSet>
      <dgm:spPr>
        <a:noFill/>
      </dgm:spPr>
    </dgm:pt>
  </dgm:ptLst>
  <dgm:cxnLst>
    <dgm:cxn modelId="{029B9615-99D5-4FBE-AB88-E3A94736B28A}" type="presOf" srcId="{36DB5A21-81F2-4AF2-A1C6-8586618E4826}" destId="{904A83BC-EA1B-4CFC-BB52-FA5DEB1A98E9}" srcOrd="0" destOrd="0" presId="urn:microsoft.com/office/officeart/2005/8/layout/matrix2"/>
    <dgm:cxn modelId="{F58D13AB-8997-45C9-968A-CDC29D4468C0}" srcId="{598D2EFF-74CD-4FF7-873F-2C01477148AD}" destId="{36DB5A21-81F2-4AF2-A1C6-8586618E4826}" srcOrd="0" destOrd="0" parTransId="{FAFF162D-B1B9-4B41-9CCE-9A752B14EB2D}" sibTransId="{07F784B2-17AD-499C-BF28-C1D73E9C5421}"/>
    <dgm:cxn modelId="{43DEE7EF-A75C-4744-A88D-2A4B490E08EF}" type="presOf" srcId="{598D2EFF-74CD-4FF7-873F-2C01477148AD}" destId="{A7A88558-4371-4F1C-8D96-8D17ED673511}" srcOrd="0" destOrd="0" presId="urn:microsoft.com/office/officeart/2005/8/layout/matrix2"/>
    <dgm:cxn modelId="{E7166D8A-C2BF-4A2A-91F2-900D2FCDE2D0}" type="presParOf" srcId="{A7A88558-4371-4F1C-8D96-8D17ED673511}" destId="{1E835E8D-8217-436D-905B-19E72164BAF3}" srcOrd="0" destOrd="0" presId="urn:microsoft.com/office/officeart/2005/8/layout/matrix2"/>
    <dgm:cxn modelId="{5B0A7384-BB8A-453F-9A23-9716828E0460}" type="presParOf" srcId="{A7A88558-4371-4F1C-8D96-8D17ED673511}" destId="{904A83BC-EA1B-4CFC-BB52-FA5DEB1A98E9}" srcOrd="1" destOrd="0" presId="urn:microsoft.com/office/officeart/2005/8/layout/matrix2"/>
    <dgm:cxn modelId="{23D81173-011E-41F7-8CD7-683DC40230C3}" type="presParOf" srcId="{A7A88558-4371-4F1C-8D96-8D17ED673511}" destId="{D4398BED-E489-4CD3-BB5D-CDC061C81612}" srcOrd="2" destOrd="0" presId="urn:microsoft.com/office/officeart/2005/8/layout/matrix2"/>
    <dgm:cxn modelId="{68CA8D4D-7772-48EB-97FA-6FACFDC990C6}" type="presParOf" srcId="{A7A88558-4371-4F1C-8D96-8D17ED673511}" destId="{7940B92A-1362-47F4-9E0F-FCD3646E6285}" srcOrd="3" destOrd="0" presId="urn:microsoft.com/office/officeart/2005/8/layout/matrix2"/>
    <dgm:cxn modelId="{E591E4D8-E509-4AFB-A85D-F1428EBBB006}" type="presParOf" srcId="{A7A88558-4371-4F1C-8D96-8D17ED673511}" destId="{B5063917-09DD-4E0F-8D6C-C4F556B2FA17}" srcOrd="4" destOrd="0" presId="urn:microsoft.com/office/officeart/2005/8/layout/matrix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35E8D-8217-436D-905B-19E72164BAF3}">
      <dsp:nvSpPr>
        <dsp:cNvPr id="0" name=""/>
        <dsp:cNvSpPr/>
      </dsp:nvSpPr>
      <dsp:spPr>
        <a:xfrm>
          <a:off x="1354666" y="0"/>
          <a:ext cx="5418667" cy="5418667"/>
        </a:xfrm>
        <a:prstGeom prst="quadArrow">
          <a:avLst>
            <a:gd name="adj1" fmla="val 2000"/>
            <a:gd name="adj2" fmla="val 4000"/>
            <a:gd name="adj3" fmla="val 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04A83BC-EA1B-4CFC-BB52-FA5DEB1A98E9}">
      <dsp:nvSpPr>
        <dsp:cNvPr id="0" name=""/>
        <dsp:cNvSpPr/>
      </dsp:nvSpPr>
      <dsp:spPr>
        <a:xfrm>
          <a:off x="1706879" y="352213"/>
          <a:ext cx="2167466" cy="2167466"/>
        </a:xfrm>
        <a:prstGeom prst="roundRect">
          <a:avLst/>
        </a:prstGeom>
        <a:solidFill>
          <a:schemeClr val="bg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ctr" defTabSz="2355850">
            <a:lnSpc>
              <a:spcPct val="90000"/>
            </a:lnSpc>
            <a:spcBef>
              <a:spcPct val="0"/>
            </a:spcBef>
            <a:spcAft>
              <a:spcPct val="35000"/>
            </a:spcAft>
            <a:buNone/>
          </a:pPr>
          <a:endParaRPr lang="zh-CN" altLang="en-US" sz="5300" kern="1200" dirty="0"/>
        </a:p>
      </dsp:txBody>
      <dsp:txXfrm>
        <a:off x="1812686" y="458020"/>
        <a:ext cx="1955852" cy="1955852"/>
      </dsp:txXfrm>
    </dsp:sp>
    <dsp:sp modelId="{D4398BED-E489-4CD3-BB5D-CDC061C81612}">
      <dsp:nvSpPr>
        <dsp:cNvPr id="0" name=""/>
        <dsp:cNvSpPr/>
      </dsp:nvSpPr>
      <dsp:spPr>
        <a:xfrm>
          <a:off x="4253653" y="352213"/>
          <a:ext cx="2167466" cy="2167466"/>
        </a:xfrm>
        <a:prstGeom prst="roundRect">
          <a:avLst/>
        </a:prstGeom>
        <a:solidFill>
          <a:schemeClr val="bg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940B92A-1362-47F4-9E0F-FCD3646E6285}">
      <dsp:nvSpPr>
        <dsp:cNvPr id="0" name=""/>
        <dsp:cNvSpPr/>
      </dsp:nvSpPr>
      <dsp:spPr>
        <a:xfrm>
          <a:off x="1706879" y="2898986"/>
          <a:ext cx="2167466" cy="2167466"/>
        </a:xfrm>
        <a:prstGeom prst="roundRect">
          <a:avLst/>
        </a:prstGeom>
        <a:solidFill>
          <a:schemeClr val="bg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063917-09DD-4E0F-8D6C-C4F556B2FA17}">
      <dsp:nvSpPr>
        <dsp:cNvPr id="0" name=""/>
        <dsp:cNvSpPr/>
      </dsp:nvSpPr>
      <dsp:spPr>
        <a:xfrm>
          <a:off x="4253653" y="2898986"/>
          <a:ext cx="2167466" cy="2167466"/>
        </a:xfrm>
        <a:prstGeom prst="roundRect">
          <a:avLst/>
        </a:prstGeom>
        <a:no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C6D9CBD-DA33-4F1B-81FD-E8698BEBBDD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6428DFA0-EC81-4970-AB11-A8C9E9D1B3C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B3423D-D702-4D86-A704-E314C3283424}" type="datetimeFigureOut">
              <a:rPr lang="zh-CN" altLang="en-US" smtClean="0"/>
              <a:t>2018/9/17</a:t>
            </a:fld>
            <a:endParaRPr lang="zh-CN" altLang="en-US"/>
          </a:p>
        </p:txBody>
      </p:sp>
      <p:sp>
        <p:nvSpPr>
          <p:cNvPr id="4" name="页脚占位符 3">
            <a:extLst>
              <a:ext uri="{FF2B5EF4-FFF2-40B4-BE49-F238E27FC236}">
                <a16:creationId xmlns:a16="http://schemas.microsoft.com/office/drawing/2014/main" id="{1AC5AA99-128E-4F79-8E4E-FD24804A22E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275054CA-2D17-43BD-A183-B663AB692D5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51EB68A-EF37-4D2C-BA75-18512AAD5355}" type="slidenum">
              <a:rPr lang="zh-CN" altLang="en-US" smtClean="0"/>
              <a:t>‹#›</a:t>
            </a:fld>
            <a:endParaRPr lang="zh-CN" altLang="en-US"/>
          </a:p>
        </p:txBody>
      </p:sp>
    </p:spTree>
    <p:extLst>
      <p:ext uri="{BB962C8B-B14F-4D97-AF65-F5344CB8AC3E}">
        <p14:creationId xmlns:p14="http://schemas.microsoft.com/office/powerpoint/2010/main" val="2521546501"/>
      </p:ext>
    </p:extLst>
  </p:cSld>
  <p:clrMap bg1="lt1" tx1="dk1" bg2="lt2" tx2="dk2" accent1="accent1" accent2="accent2" accent3="accent3" accent4="accent4" accent5="accent5" accent6="accent6" hlink="hlink" folHlink="folHlink"/>
</p:handoutMaster>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D3007C-0BBF-4CAD-B02F-7664B804665F}" type="datetimeFigureOut">
              <a:rPr lang="zh-CN" altLang="en-US" smtClean="0"/>
              <a:t>2018/9/17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27DC7C-EA85-41EA-BE8E-3BC04B9579CE}" type="slidenum">
              <a:rPr lang="zh-CN" altLang="en-US" smtClean="0"/>
              <a:t>‹#›</a:t>
            </a:fld>
            <a:endParaRPr lang="zh-CN" altLang="en-US"/>
          </a:p>
        </p:txBody>
      </p:sp>
    </p:spTree>
    <p:extLst>
      <p:ext uri="{BB962C8B-B14F-4D97-AF65-F5344CB8AC3E}">
        <p14:creationId xmlns:p14="http://schemas.microsoft.com/office/powerpoint/2010/main" val="25730997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012F61-AA88-4C29-AEFD-048AFB84B660}" type="slidenum">
              <a:rPr lang="zh-CN" altLang="en-US" smtClean="0"/>
              <a:t>1</a:t>
            </a:fld>
            <a:endParaRPr lang="zh-CN" altLang="en-US"/>
          </a:p>
        </p:txBody>
      </p:sp>
    </p:spTree>
    <p:extLst>
      <p:ext uri="{BB962C8B-B14F-4D97-AF65-F5344CB8AC3E}">
        <p14:creationId xmlns:p14="http://schemas.microsoft.com/office/powerpoint/2010/main" val="2961040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10</a:t>
            </a:fld>
            <a:endParaRPr lang="zh-CN" altLang="en-US"/>
          </a:p>
        </p:txBody>
      </p:sp>
    </p:spTree>
    <p:extLst>
      <p:ext uri="{BB962C8B-B14F-4D97-AF65-F5344CB8AC3E}">
        <p14:creationId xmlns:p14="http://schemas.microsoft.com/office/powerpoint/2010/main" val="15991503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solidFill>
                  <a:prstClr val="black"/>
                </a:solidFill>
              </a:rPr>
              <a:pPr/>
              <a:t>11</a:t>
            </a:fld>
            <a:endParaRPr lang="zh-CN" altLang="en-US">
              <a:solidFill>
                <a:prstClr val="black"/>
              </a:solidFill>
            </a:endParaRPr>
          </a:p>
        </p:txBody>
      </p:sp>
    </p:spTree>
    <p:extLst>
      <p:ext uri="{BB962C8B-B14F-4D97-AF65-F5344CB8AC3E}">
        <p14:creationId xmlns:p14="http://schemas.microsoft.com/office/powerpoint/2010/main" val="37100827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12</a:t>
            </a:fld>
            <a:endParaRPr lang="zh-CN" altLang="en-US"/>
          </a:p>
        </p:txBody>
      </p:sp>
    </p:spTree>
    <p:extLst>
      <p:ext uri="{BB962C8B-B14F-4D97-AF65-F5344CB8AC3E}">
        <p14:creationId xmlns:p14="http://schemas.microsoft.com/office/powerpoint/2010/main" val="35622121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13</a:t>
            </a:fld>
            <a:endParaRPr lang="zh-CN" altLang="en-US"/>
          </a:p>
        </p:txBody>
      </p:sp>
    </p:spTree>
    <p:extLst>
      <p:ext uri="{BB962C8B-B14F-4D97-AF65-F5344CB8AC3E}">
        <p14:creationId xmlns:p14="http://schemas.microsoft.com/office/powerpoint/2010/main" val="40681513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14</a:t>
            </a:fld>
            <a:endParaRPr lang="zh-CN" altLang="en-US"/>
          </a:p>
        </p:txBody>
      </p:sp>
    </p:spTree>
    <p:extLst>
      <p:ext uri="{BB962C8B-B14F-4D97-AF65-F5344CB8AC3E}">
        <p14:creationId xmlns:p14="http://schemas.microsoft.com/office/powerpoint/2010/main" val="2202650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solidFill>
                  <a:prstClr val="black"/>
                </a:solidFill>
              </a:rPr>
              <a:pPr/>
              <a:t>15</a:t>
            </a:fld>
            <a:endParaRPr lang="zh-CN" altLang="en-US">
              <a:solidFill>
                <a:prstClr val="black"/>
              </a:solidFill>
            </a:endParaRPr>
          </a:p>
        </p:txBody>
      </p:sp>
    </p:spTree>
    <p:extLst>
      <p:ext uri="{BB962C8B-B14F-4D97-AF65-F5344CB8AC3E}">
        <p14:creationId xmlns:p14="http://schemas.microsoft.com/office/powerpoint/2010/main" val="34521610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16</a:t>
            </a:fld>
            <a:endParaRPr lang="zh-CN" altLang="en-US"/>
          </a:p>
        </p:txBody>
      </p:sp>
    </p:spTree>
    <p:extLst>
      <p:ext uri="{BB962C8B-B14F-4D97-AF65-F5344CB8AC3E}">
        <p14:creationId xmlns:p14="http://schemas.microsoft.com/office/powerpoint/2010/main" val="2595345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17</a:t>
            </a:fld>
            <a:endParaRPr lang="zh-CN" altLang="en-US"/>
          </a:p>
        </p:txBody>
      </p:sp>
    </p:spTree>
    <p:extLst>
      <p:ext uri="{BB962C8B-B14F-4D97-AF65-F5344CB8AC3E}">
        <p14:creationId xmlns:p14="http://schemas.microsoft.com/office/powerpoint/2010/main" val="39365873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18</a:t>
            </a:fld>
            <a:endParaRPr lang="zh-CN" altLang="en-US"/>
          </a:p>
        </p:txBody>
      </p:sp>
    </p:spTree>
    <p:extLst>
      <p:ext uri="{BB962C8B-B14F-4D97-AF65-F5344CB8AC3E}">
        <p14:creationId xmlns:p14="http://schemas.microsoft.com/office/powerpoint/2010/main" val="17774923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19</a:t>
            </a:fld>
            <a:endParaRPr lang="zh-CN" altLang="en-US"/>
          </a:p>
        </p:txBody>
      </p:sp>
    </p:spTree>
    <p:extLst>
      <p:ext uri="{BB962C8B-B14F-4D97-AF65-F5344CB8AC3E}">
        <p14:creationId xmlns:p14="http://schemas.microsoft.com/office/powerpoint/2010/main" val="2554308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solidFill>
                  <a:prstClr val="black"/>
                </a:solidFill>
              </a:rPr>
              <a:pPr/>
              <a:t>2</a:t>
            </a:fld>
            <a:endParaRPr lang="zh-CN" altLang="en-US">
              <a:solidFill>
                <a:prstClr val="black"/>
              </a:solidFill>
            </a:endParaRPr>
          </a:p>
        </p:txBody>
      </p:sp>
    </p:spTree>
    <p:extLst>
      <p:ext uri="{BB962C8B-B14F-4D97-AF65-F5344CB8AC3E}">
        <p14:creationId xmlns:p14="http://schemas.microsoft.com/office/powerpoint/2010/main" val="14873578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solidFill>
                  <a:prstClr val="black"/>
                </a:solidFill>
              </a:rPr>
              <a:pPr/>
              <a:t>20</a:t>
            </a:fld>
            <a:endParaRPr lang="zh-CN" altLang="en-US">
              <a:solidFill>
                <a:prstClr val="black"/>
              </a:solidFill>
            </a:endParaRPr>
          </a:p>
        </p:txBody>
      </p:sp>
    </p:spTree>
    <p:extLst>
      <p:ext uri="{BB962C8B-B14F-4D97-AF65-F5344CB8AC3E}">
        <p14:creationId xmlns:p14="http://schemas.microsoft.com/office/powerpoint/2010/main" val="13313371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21</a:t>
            </a:fld>
            <a:endParaRPr lang="zh-CN" altLang="en-US"/>
          </a:p>
        </p:txBody>
      </p:sp>
    </p:spTree>
    <p:extLst>
      <p:ext uri="{BB962C8B-B14F-4D97-AF65-F5344CB8AC3E}">
        <p14:creationId xmlns:p14="http://schemas.microsoft.com/office/powerpoint/2010/main" val="921912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a:t>
            </a:fld>
            <a:endParaRPr lang="zh-CN" altLang="en-US"/>
          </a:p>
        </p:txBody>
      </p:sp>
    </p:spTree>
    <p:extLst>
      <p:ext uri="{BB962C8B-B14F-4D97-AF65-F5344CB8AC3E}">
        <p14:creationId xmlns:p14="http://schemas.microsoft.com/office/powerpoint/2010/main" val="14761564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a:t>
            </a:fld>
            <a:endParaRPr lang="zh-CN" altLang="en-US"/>
          </a:p>
        </p:txBody>
      </p:sp>
    </p:spTree>
    <p:extLst>
      <p:ext uri="{BB962C8B-B14F-4D97-AF65-F5344CB8AC3E}">
        <p14:creationId xmlns:p14="http://schemas.microsoft.com/office/powerpoint/2010/main" val="480687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a:t>
            </a:fld>
            <a:endParaRPr lang="zh-CN" altLang="en-US"/>
          </a:p>
        </p:txBody>
      </p:sp>
    </p:spTree>
    <p:extLst>
      <p:ext uri="{BB962C8B-B14F-4D97-AF65-F5344CB8AC3E}">
        <p14:creationId xmlns:p14="http://schemas.microsoft.com/office/powerpoint/2010/main" val="2262446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a:t>
            </a:fld>
            <a:endParaRPr lang="zh-CN" altLang="en-US"/>
          </a:p>
        </p:txBody>
      </p:sp>
    </p:spTree>
    <p:extLst>
      <p:ext uri="{BB962C8B-B14F-4D97-AF65-F5344CB8AC3E}">
        <p14:creationId xmlns:p14="http://schemas.microsoft.com/office/powerpoint/2010/main" val="317132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solidFill>
                  <a:prstClr val="black"/>
                </a:solidFill>
              </a:rPr>
              <a:pPr/>
              <a:t>7</a:t>
            </a:fld>
            <a:endParaRPr lang="zh-CN" altLang="en-US">
              <a:solidFill>
                <a:prstClr val="black"/>
              </a:solidFill>
            </a:endParaRPr>
          </a:p>
        </p:txBody>
      </p:sp>
    </p:spTree>
    <p:extLst>
      <p:ext uri="{BB962C8B-B14F-4D97-AF65-F5344CB8AC3E}">
        <p14:creationId xmlns:p14="http://schemas.microsoft.com/office/powerpoint/2010/main" val="1883576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a:t>
            </a:fld>
            <a:endParaRPr lang="zh-CN" altLang="en-US"/>
          </a:p>
        </p:txBody>
      </p:sp>
    </p:spTree>
    <p:extLst>
      <p:ext uri="{BB962C8B-B14F-4D97-AF65-F5344CB8AC3E}">
        <p14:creationId xmlns:p14="http://schemas.microsoft.com/office/powerpoint/2010/main" val="1451078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9</a:t>
            </a:fld>
            <a:endParaRPr lang="zh-CN" altLang="en-US"/>
          </a:p>
        </p:txBody>
      </p:sp>
    </p:spTree>
    <p:extLst>
      <p:ext uri="{BB962C8B-B14F-4D97-AF65-F5344CB8AC3E}">
        <p14:creationId xmlns:p14="http://schemas.microsoft.com/office/powerpoint/2010/main" val="6544064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73A9B1-989A-4C94-A362-1505BCE6026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1C5005E-71BC-40C7-8D17-307F511D30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C062FCF-3F49-4E27-B151-59AE387D371A}"/>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5" name="页脚占位符 4">
            <a:extLst>
              <a:ext uri="{FF2B5EF4-FFF2-40B4-BE49-F238E27FC236}">
                <a16:creationId xmlns:a16="http://schemas.microsoft.com/office/drawing/2014/main" id="{FC962786-7B21-450D-84BA-BAED92519E8D}"/>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59316F39-1832-4369-9E5C-0C75DFA3EC3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31253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A59BD4-E485-49B5-98A7-3DE790E56DD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4A62222-E10C-466F-843E-8B161427C326}"/>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1045199-0F5A-41B2-B325-6F2E456871FA}"/>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5" name="页脚占位符 4">
            <a:extLst>
              <a:ext uri="{FF2B5EF4-FFF2-40B4-BE49-F238E27FC236}">
                <a16:creationId xmlns:a16="http://schemas.microsoft.com/office/drawing/2014/main" id="{3E37132E-3729-492C-A0E5-DC719A78ACF8}"/>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C2CF53D2-92BE-4E24-830D-3C4102328B6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80252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C355633-CA40-4F4B-ABA5-7F779622979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EBB99EC-5E43-4911-AE50-86EC8FC84AC3}"/>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33E5478F-314F-4CB3-AFB5-BD3AAF53EE7C}"/>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5" name="页脚占位符 4">
            <a:extLst>
              <a:ext uri="{FF2B5EF4-FFF2-40B4-BE49-F238E27FC236}">
                <a16:creationId xmlns:a16="http://schemas.microsoft.com/office/drawing/2014/main" id="{A42AE899-1025-4910-83E2-942D7A20FF30}"/>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5F416B60-7097-4D76-B391-27CF3D44D34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67107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27246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绪论1">
    <p:spTree>
      <p:nvGrpSpPr>
        <p:cNvPr id="1" name=""/>
        <p:cNvGrpSpPr/>
        <p:nvPr/>
      </p:nvGrpSpPr>
      <p:grpSpPr>
        <a:xfrm>
          <a:off x="0" y="0"/>
          <a:ext cx="0" cy="0"/>
          <a:chOff x="0" y="0"/>
          <a:chExt cx="0" cy="0"/>
        </a:xfrm>
      </p:grpSpPr>
      <p:sp>
        <p:nvSpPr>
          <p:cNvPr id="7" name="矩形 6"/>
          <p:cNvSpPr/>
          <p:nvPr userDrawn="1"/>
        </p:nvSpPr>
        <p:spPr>
          <a:xfrm>
            <a:off x="0" y="0"/>
            <a:ext cx="1691680" cy="6858000"/>
          </a:xfrm>
          <a:prstGeom prst="rect">
            <a:avLst/>
          </a:prstGeom>
          <a:solidFill>
            <a:srgbClr val="FFCC66">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8" name="表格 7"/>
          <p:cNvGraphicFramePr>
            <a:graphicFrameLocks noGrp="1"/>
          </p:cNvGraphicFramePr>
          <p:nvPr userDrawn="1">
            <p:extLst>
              <p:ext uri="{D42A27DB-BD31-4B8C-83A1-F6EECF244321}">
                <p14:modId xmlns:p14="http://schemas.microsoft.com/office/powerpoint/2010/main" val="974241215"/>
              </p:ext>
            </p:extLst>
          </p:nvPr>
        </p:nvGraphicFramePr>
        <p:xfrm>
          <a:off x="0" y="1268760"/>
          <a:ext cx="1691680" cy="3960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招聘要求分析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公司情况分析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综合情况分析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1272662"/>
            <a:ext cx="1691680" cy="788186"/>
            <a:chOff x="0" y="1272662"/>
            <a:chExt cx="1691680" cy="788186"/>
          </a:xfrm>
        </p:grpSpPr>
        <p:sp>
          <p:nvSpPr>
            <p:cNvPr id="11" name="矩形 10"/>
            <p:cNvSpPr/>
            <p:nvPr userDrawn="1"/>
          </p:nvSpPr>
          <p:spPr>
            <a:xfrm>
              <a:off x="0" y="1272662"/>
              <a:ext cx="1691680" cy="788186"/>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数据来源背景</a:t>
              </a:r>
            </a:p>
          </p:txBody>
        </p:sp>
        <p:sp>
          <p:nvSpPr>
            <p:cNvPr id="12" name="等腰三角形 11"/>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cxnSp>
        <p:nvCxnSpPr>
          <p:cNvPr id="13" name="直接连接符 12"/>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2198889" y="533036"/>
            <a:ext cx="2954655" cy="646331"/>
          </a:xfrm>
          <a:prstGeom prst="rect">
            <a:avLst/>
          </a:prstGeom>
          <a:noFill/>
        </p:spPr>
        <p:txBody>
          <a:bodyPr wrap="none" rtlCol="0">
            <a:spAutoFit/>
          </a:bodyPr>
          <a:lstStyle/>
          <a:p>
            <a:r>
              <a:rPr lang="zh-CN" altLang="en-US" sz="3600" b="1" dirty="0">
                <a:latin typeface="微软雅黑" pitchFamily="34" charset="-122"/>
                <a:ea typeface="微软雅黑" pitchFamily="34" charset="-122"/>
              </a:rPr>
              <a:t>数据来源背景</a:t>
            </a:r>
          </a:p>
        </p:txBody>
      </p:sp>
      <p:sp>
        <p:nvSpPr>
          <p:cNvPr id="16" name="五边形 15"/>
          <p:cNvSpPr/>
          <p:nvPr userDrawn="1"/>
        </p:nvSpPr>
        <p:spPr>
          <a:xfrm flipH="1">
            <a:off x="11211743" y="5950072"/>
            <a:ext cx="986607" cy="504056"/>
          </a:xfrm>
          <a:prstGeom prst="homePlate">
            <a:avLst/>
          </a:prstGeom>
          <a:solidFill>
            <a:schemeClr val="accent6">
              <a:lumMod val="75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a:ea typeface="宋体"/>
            </a:endParaRPr>
          </a:p>
        </p:txBody>
      </p:sp>
    </p:spTree>
    <p:extLst>
      <p:ext uri="{BB962C8B-B14F-4D97-AF65-F5344CB8AC3E}">
        <p14:creationId xmlns:p14="http://schemas.microsoft.com/office/powerpoint/2010/main" val="196026502"/>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界定与表征">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rgbClr val="FFCC66">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userDrawn="1"/>
        </p:nvSpPr>
        <p:spPr>
          <a:xfrm>
            <a:off x="2210764" y="520172"/>
            <a:ext cx="2954655" cy="646331"/>
          </a:xfrm>
          <a:prstGeom prst="rect">
            <a:avLst/>
          </a:prstGeom>
          <a:noFill/>
        </p:spPr>
        <p:txBody>
          <a:bodyPr wrap="none" rtlCol="0">
            <a:spAutoFit/>
          </a:bodyPr>
          <a:lstStyle/>
          <a:p>
            <a:r>
              <a:rPr lang="zh-CN" altLang="en-US" sz="3600" b="1" dirty="0">
                <a:latin typeface="微软雅黑" pitchFamily="34" charset="-122"/>
                <a:ea typeface="微软雅黑" pitchFamily="34" charset="-122"/>
              </a:rPr>
              <a:t>招聘要求分析</a:t>
            </a:r>
          </a:p>
        </p:txBody>
      </p:sp>
      <p:sp>
        <p:nvSpPr>
          <p:cNvPr id="9" name="五边形 8"/>
          <p:cNvSpPr/>
          <p:nvPr userDrawn="1"/>
        </p:nvSpPr>
        <p:spPr>
          <a:xfrm flipH="1">
            <a:off x="11211743" y="5950072"/>
            <a:ext cx="986607" cy="504056"/>
          </a:xfrm>
          <a:prstGeom prst="homePlate">
            <a:avLst/>
          </a:prstGeom>
          <a:solidFill>
            <a:schemeClr val="accent6">
              <a:lumMod val="75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a:ea typeface="宋体"/>
            </a:endParaRPr>
          </a:p>
        </p:txBody>
      </p:sp>
      <p:graphicFrame>
        <p:nvGraphicFramePr>
          <p:cNvPr id="16" name="表格 15"/>
          <p:cNvGraphicFramePr>
            <a:graphicFrameLocks noGrp="1"/>
          </p:cNvGraphicFramePr>
          <p:nvPr userDrawn="1">
            <p:extLst>
              <p:ext uri="{D42A27DB-BD31-4B8C-83A1-F6EECF244321}">
                <p14:modId xmlns:p14="http://schemas.microsoft.com/office/powerpoint/2010/main" val="2288041426"/>
              </p:ext>
            </p:extLst>
          </p:nvPr>
        </p:nvGraphicFramePr>
        <p:xfrm>
          <a:off x="0" y="1268760"/>
          <a:ext cx="1691680" cy="3999296"/>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831296">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公司情况分析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综合情况分析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8" name="矩形 17"/>
          <p:cNvSpPr/>
          <p:nvPr userDrawn="1"/>
        </p:nvSpPr>
        <p:spPr>
          <a:xfrm>
            <a:off x="0" y="1272662"/>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solidFill>
                  <a:schemeClr val="tx1"/>
                </a:solidFill>
                <a:latin typeface="微软雅黑" panose="020B0503020204020204" pitchFamily="34" charset="-122"/>
                <a:ea typeface="微软雅黑" panose="020B0503020204020204" pitchFamily="34" charset="-122"/>
              </a:rPr>
              <a:t>数据来源背景</a:t>
            </a:r>
          </a:p>
        </p:txBody>
      </p:sp>
      <p:grpSp>
        <p:nvGrpSpPr>
          <p:cNvPr id="27" name="组合 26"/>
          <p:cNvGrpSpPr/>
          <p:nvPr userDrawn="1"/>
        </p:nvGrpSpPr>
        <p:grpSpPr>
          <a:xfrm>
            <a:off x="3668" y="2079006"/>
            <a:ext cx="1691680" cy="788186"/>
            <a:chOff x="0" y="1272662"/>
            <a:chExt cx="1691680" cy="788186"/>
          </a:xfrm>
          <a:solidFill>
            <a:srgbClr val="0070C0"/>
          </a:solidFill>
        </p:grpSpPr>
        <p:sp>
          <p:nvSpPr>
            <p:cNvPr id="28" name="矩形 27"/>
            <p:cNvSpPr/>
            <p:nvPr userDrawn="1"/>
          </p:nvSpPr>
          <p:spPr>
            <a:xfrm>
              <a:off x="0" y="1272662"/>
              <a:ext cx="1691680" cy="788186"/>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招聘要求分析</a:t>
              </a:r>
            </a:p>
          </p:txBody>
        </p:sp>
        <p:sp>
          <p:nvSpPr>
            <p:cNvPr id="29" name="等腰三角形 28"/>
            <p:cNvSpPr/>
            <p:nvPr userDrawn="1"/>
          </p:nvSpPr>
          <p:spPr>
            <a:xfrm rot="16200000">
              <a:off x="1547664" y="1594748"/>
              <a:ext cx="144016" cy="144016"/>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itchFamily="34" charset="-122"/>
                <a:ea typeface="微软雅黑" pitchFamily="34" charset="-122"/>
              </a:endParaRPr>
            </a:p>
          </p:txBody>
        </p:sp>
      </p:grpSp>
    </p:spTree>
    <p:extLst>
      <p:ext uri="{BB962C8B-B14F-4D97-AF65-F5344CB8AC3E}">
        <p14:creationId xmlns:p14="http://schemas.microsoft.com/office/powerpoint/2010/main" val="25253430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合理交通结构">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rgbClr val="FFCC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5" name="表格 24"/>
          <p:cNvGraphicFramePr>
            <a:graphicFrameLocks noGrp="1"/>
          </p:cNvGraphicFramePr>
          <p:nvPr userDrawn="1">
            <p:extLst>
              <p:ext uri="{D42A27DB-BD31-4B8C-83A1-F6EECF244321}">
                <p14:modId xmlns:p14="http://schemas.microsoft.com/office/powerpoint/2010/main" val="1474016135"/>
              </p:ext>
            </p:extLst>
          </p:nvPr>
        </p:nvGraphicFramePr>
        <p:xfrm>
          <a:off x="0" y="1268760"/>
          <a:ext cx="1691680" cy="3960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数据来源背景</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800" dirty="0">
                          <a:solidFill>
                            <a:schemeClr val="bg1"/>
                          </a:solidFill>
                          <a:latin typeface="微软雅黑" panose="020B0503020204020204" pitchFamily="34" charset="-122"/>
                          <a:ea typeface="微软雅黑" panose="020B0503020204020204" pitchFamily="34" charset="-122"/>
                        </a:rPr>
                        <a:t>公司情况分析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0002"/>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综合情况分析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800" dirty="0">
                          <a:solidFill>
                            <a:schemeClr val="tx1"/>
                          </a:solidFill>
                          <a:latin typeface="微软雅黑" panose="020B0503020204020204" pitchFamily="34" charset="-122"/>
                          <a:ea typeface="微软雅黑" panose="020B0503020204020204" pitchFamily="34" charset="-122"/>
                        </a:rPr>
                        <a:t>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28" name="矩形 27"/>
          <p:cNvSpPr/>
          <p:nvPr userDrawn="1"/>
        </p:nvSpPr>
        <p:spPr>
          <a:xfrm>
            <a:off x="0" y="2064750"/>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solidFill>
                  <a:schemeClr val="tx1"/>
                </a:solidFill>
                <a:latin typeface="微软雅黑" panose="020B0503020204020204" pitchFamily="34" charset="-122"/>
                <a:ea typeface="微软雅黑" panose="020B0503020204020204" pitchFamily="34" charset="-122"/>
              </a:rPr>
              <a:t>招聘要求分析</a:t>
            </a:r>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userDrawn="1"/>
        </p:nvSpPr>
        <p:spPr>
          <a:xfrm>
            <a:off x="2210764" y="519919"/>
            <a:ext cx="2954655" cy="646331"/>
          </a:xfrm>
          <a:prstGeom prst="rect">
            <a:avLst/>
          </a:prstGeom>
          <a:noFill/>
        </p:spPr>
        <p:txBody>
          <a:bodyPr wrap="none" rtlCol="0">
            <a:spAutoFit/>
          </a:bodyPr>
          <a:lstStyle/>
          <a:p>
            <a:r>
              <a:rPr lang="zh-CN" altLang="en-US" sz="3600" b="1" dirty="0">
                <a:latin typeface="微软雅黑" pitchFamily="34" charset="-122"/>
                <a:ea typeface="微软雅黑" pitchFamily="34" charset="-122"/>
              </a:rPr>
              <a:t>公司情况分析</a:t>
            </a:r>
          </a:p>
        </p:txBody>
      </p:sp>
      <p:sp>
        <p:nvSpPr>
          <p:cNvPr id="9" name="五边形 8"/>
          <p:cNvSpPr/>
          <p:nvPr userDrawn="1"/>
        </p:nvSpPr>
        <p:spPr>
          <a:xfrm flipH="1">
            <a:off x="11211743" y="5950072"/>
            <a:ext cx="986607" cy="504056"/>
          </a:xfrm>
          <a:prstGeom prst="homePlate">
            <a:avLst/>
          </a:prstGeom>
          <a:solidFill>
            <a:schemeClr val="accent6">
              <a:lumMod val="75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a:ea typeface="宋体"/>
            </a:endParaRPr>
          </a:p>
        </p:txBody>
      </p:sp>
      <p:sp>
        <p:nvSpPr>
          <p:cNvPr id="12" name="等腰三角形 11"/>
          <p:cNvSpPr/>
          <p:nvPr userDrawn="1"/>
        </p:nvSpPr>
        <p:spPr>
          <a:xfrm rot="16200000">
            <a:off x="1547664" y="3174235"/>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itchFamily="34" charset="-122"/>
              <a:ea typeface="微软雅黑" pitchFamily="34" charset="-122"/>
            </a:endParaRPr>
          </a:p>
        </p:txBody>
      </p:sp>
    </p:spTree>
    <p:extLst>
      <p:ext uri="{BB962C8B-B14F-4D97-AF65-F5344CB8AC3E}">
        <p14:creationId xmlns:p14="http://schemas.microsoft.com/office/powerpoint/2010/main" val="42756184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影响因素辨识">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rgbClr val="FFCC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5" name="表格 24"/>
          <p:cNvGraphicFramePr>
            <a:graphicFrameLocks noGrp="1"/>
          </p:cNvGraphicFramePr>
          <p:nvPr userDrawn="1">
            <p:extLst>
              <p:ext uri="{D42A27DB-BD31-4B8C-83A1-F6EECF244321}">
                <p14:modId xmlns:p14="http://schemas.microsoft.com/office/powerpoint/2010/main" val="2003815108"/>
              </p:ext>
            </p:extLst>
          </p:nvPr>
        </p:nvGraphicFramePr>
        <p:xfrm>
          <a:off x="0" y="1268760"/>
          <a:ext cx="1691680" cy="3960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数据来源背景</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endParaRPr lang="zh-CN" altLang="en-US"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公司情况分析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792000">
                <a:tc>
                  <a:txBody>
                    <a:bodyPr/>
                    <a:lstStyle/>
                    <a:p>
                      <a:pPr algn="ctr"/>
                      <a:r>
                        <a:rPr lang="zh-CN" altLang="en-US" sz="1800" dirty="0">
                          <a:solidFill>
                            <a:schemeClr val="bg1"/>
                          </a:solidFill>
                          <a:latin typeface="微软雅黑" panose="020B0503020204020204" pitchFamily="34" charset="-122"/>
                          <a:ea typeface="微软雅黑" panose="020B0503020204020204" pitchFamily="34" charset="-122"/>
                        </a:rPr>
                        <a:t>综合情况分析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0003"/>
                  </a:ext>
                </a:extLst>
              </a:tr>
              <a:tr h="792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800" dirty="0">
                          <a:solidFill>
                            <a:schemeClr val="tx1"/>
                          </a:solidFill>
                          <a:latin typeface="微软雅黑" panose="020B0503020204020204" pitchFamily="34" charset="-122"/>
                          <a:ea typeface="微软雅黑" panose="020B0503020204020204" pitchFamily="34" charset="-122"/>
                        </a:rPr>
                        <a:t>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28" name="矩形 27"/>
          <p:cNvSpPr/>
          <p:nvPr userDrawn="1"/>
        </p:nvSpPr>
        <p:spPr>
          <a:xfrm>
            <a:off x="0" y="2064750"/>
            <a:ext cx="1691680" cy="7673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solidFill>
                  <a:schemeClr val="tx1"/>
                </a:solidFill>
                <a:latin typeface="微软雅黑" panose="020B0503020204020204" pitchFamily="34" charset="-122"/>
                <a:ea typeface="微软雅黑" panose="020B0503020204020204" pitchFamily="34" charset="-122"/>
              </a:rPr>
              <a:t>招聘要求分析</a:t>
            </a:r>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userDrawn="1"/>
        </p:nvSpPr>
        <p:spPr>
          <a:xfrm>
            <a:off x="2210764" y="519919"/>
            <a:ext cx="2954655" cy="646331"/>
          </a:xfrm>
          <a:prstGeom prst="rect">
            <a:avLst/>
          </a:prstGeom>
          <a:noFill/>
        </p:spPr>
        <p:txBody>
          <a:bodyPr wrap="none" rtlCol="0">
            <a:spAutoFit/>
          </a:bodyPr>
          <a:lstStyle/>
          <a:p>
            <a:r>
              <a:rPr lang="zh-CN" altLang="en-US" sz="3600" b="1" dirty="0">
                <a:latin typeface="微软雅黑" pitchFamily="34" charset="-122"/>
                <a:ea typeface="微软雅黑" pitchFamily="34" charset="-122"/>
              </a:rPr>
              <a:t>综合情况分析</a:t>
            </a:r>
          </a:p>
        </p:txBody>
      </p:sp>
      <p:sp>
        <p:nvSpPr>
          <p:cNvPr id="9" name="五边形 8"/>
          <p:cNvSpPr/>
          <p:nvPr userDrawn="1"/>
        </p:nvSpPr>
        <p:spPr>
          <a:xfrm flipH="1">
            <a:off x="11211743" y="5950072"/>
            <a:ext cx="986607" cy="504056"/>
          </a:xfrm>
          <a:prstGeom prst="homePlate">
            <a:avLst/>
          </a:prstGeom>
          <a:solidFill>
            <a:schemeClr val="accent6">
              <a:lumMod val="75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a:ea typeface="宋体"/>
            </a:endParaRPr>
          </a:p>
        </p:txBody>
      </p:sp>
      <p:sp>
        <p:nvSpPr>
          <p:cNvPr id="10" name="等腰三角形 9"/>
          <p:cNvSpPr/>
          <p:nvPr userDrawn="1"/>
        </p:nvSpPr>
        <p:spPr>
          <a:xfrm rot="16200000">
            <a:off x="1547664" y="3948935"/>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itchFamily="34" charset="-122"/>
              <a:ea typeface="微软雅黑" pitchFamily="34" charset="-122"/>
            </a:endParaRPr>
          </a:p>
        </p:txBody>
      </p:sp>
    </p:spTree>
    <p:extLst>
      <p:ext uri="{BB962C8B-B14F-4D97-AF65-F5344CB8AC3E}">
        <p14:creationId xmlns:p14="http://schemas.microsoft.com/office/powerpoint/2010/main" val="18631359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影响因素辨识1">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rgbClr val="FFCC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userDrawn="1"/>
        </p:nvSpPr>
        <p:spPr>
          <a:xfrm>
            <a:off x="2210764" y="531058"/>
            <a:ext cx="1107996" cy="646331"/>
          </a:xfrm>
          <a:prstGeom prst="rect">
            <a:avLst/>
          </a:prstGeom>
          <a:noFill/>
        </p:spPr>
        <p:txBody>
          <a:bodyPr wrap="none" rtlCol="0">
            <a:spAutoFit/>
          </a:bodyPr>
          <a:lstStyle/>
          <a:p>
            <a:r>
              <a:rPr lang="zh-CN" altLang="en-US" sz="3600" b="1" dirty="0">
                <a:latin typeface="微软雅黑" pitchFamily="34" charset="-122"/>
                <a:ea typeface="微软雅黑" pitchFamily="34" charset="-122"/>
              </a:rPr>
              <a:t>总结</a:t>
            </a:r>
          </a:p>
        </p:txBody>
      </p:sp>
      <p:sp>
        <p:nvSpPr>
          <p:cNvPr id="9" name="五边形 8"/>
          <p:cNvSpPr/>
          <p:nvPr userDrawn="1"/>
        </p:nvSpPr>
        <p:spPr>
          <a:xfrm flipH="1">
            <a:off x="11211743" y="5950072"/>
            <a:ext cx="986607" cy="504056"/>
          </a:xfrm>
          <a:prstGeom prst="homePlate">
            <a:avLst/>
          </a:prstGeom>
          <a:solidFill>
            <a:schemeClr val="accent6">
              <a:lumMod val="75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a:ea typeface="宋体"/>
            </a:endParaRPr>
          </a:p>
        </p:txBody>
      </p:sp>
      <p:graphicFrame>
        <p:nvGraphicFramePr>
          <p:cNvPr id="16" name="表格 15"/>
          <p:cNvGraphicFramePr>
            <a:graphicFrameLocks noGrp="1"/>
          </p:cNvGraphicFramePr>
          <p:nvPr userDrawn="1">
            <p:extLst>
              <p:ext uri="{D42A27DB-BD31-4B8C-83A1-F6EECF244321}">
                <p14:modId xmlns:p14="http://schemas.microsoft.com/office/powerpoint/2010/main" val="19872892"/>
              </p:ext>
            </p:extLst>
          </p:nvPr>
        </p:nvGraphicFramePr>
        <p:xfrm>
          <a:off x="8194" y="1295576"/>
          <a:ext cx="1691680" cy="3999296"/>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831296">
                <a:tc>
                  <a:txBody>
                    <a:bodyPr/>
                    <a:lstStyle/>
                    <a:p>
                      <a:pPr algn="ct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公司情况分析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800" dirty="0">
                          <a:solidFill>
                            <a:schemeClr val="tx1"/>
                          </a:solidFill>
                          <a:latin typeface="微软雅黑" panose="020B0503020204020204" pitchFamily="34" charset="-122"/>
                          <a:ea typeface="微软雅黑" panose="020B0503020204020204" pitchFamily="34" charset="-122"/>
                        </a:rPr>
                        <a:t>综合情况分析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8" name="矩形 17"/>
          <p:cNvSpPr/>
          <p:nvPr userDrawn="1"/>
        </p:nvSpPr>
        <p:spPr>
          <a:xfrm>
            <a:off x="0" y="1272662"/>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solidFill>
                  <a:schemeClr val="tx1"/>
                </a:solidFill>
                <a:latin typeface="微软雅黑" panose="020B0503020204020204" pitchFamily="34" charset="-122"/>
                <a:ea typeface="微软雅黑" panose="020B0503020204020204" pitchFamily="34" charset="-122"/>
              </a:rPr>
              <a:t>数据来源背景</a:t>
            </a:r>
          </a:p>
        </p:txBody>
      </p:sp>
      <p:sp>
        <p:nvSpPr>
          <p:cNvPr id="23" name="矩形 22"/>
          <p:cNvSpPr/>
          <p:nvPr userDrawn="1"/>
        </p:nvSpPr>
        <p:spPr>
          <a:xfrm>
            <a:off x="3668" y="2079006"/>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solidFill>
                  <a:schemeClr val="tx1"/>
                </a:solidFill>
                <a:latin typeface="微软雅黑" panose="020B0503020204020204" pitchFamily="34" charset="-122"/>
                <a:ea typeface="微软雅黑" panose="020B0503020204020204" pitchFamily="34" charset="-122"/>
              </a:rPr>
              <a:t>招聘要求分析</a:t>
            </a:r>
          </a:p>
        </p:txBody>
      </p:sp>
      <p:sp>
        <p:nvSpPr>
          <p:cNvPr id="14" name="矩形 13"/>
          <p:cNvSpPr/>
          <p:nvPr userDrawn="1"/>
        </p:nvSpPr>
        <p:spPr>
          <a:xfrm>
            <a:off x="-2439" y="4510374"/>
            <a:ext cx="1691680" cy="788186"/>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总结</a:t>
            </a:r>
          </a:p>
        </p:txBody>
      </p:sp>
      <p:sp>
        <p:nvSpPr>
          <p:cNvPr id="15" name="等腰三角形 14"/>
          <p:cNvSpPr/>
          <p:nvPr userDrawn="1"/>
        </p:nvSpPr>
        <p:spPr>
          <a:xfrm rot="16200000">
            <a:off x="1542926" y="4896801"/>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itchFamily="34" charset="-122"/>
              <a:ea typeface="微软雅黑" pitchFamily="34" charset="-122"/>
            </a:endParaRPr>
          </a:p>
        </p:txBody>
      </p:sp>
    </p:spTree>
    <p:extLst>
      <p:ext uri="{BB962C8B-B14F-4D97-AF65-F5344CB8AC3E}">
        <p14:creationId xmlns:p14="http://schemas.microsoft.com/office/powerpoint/2010/main" val="42927084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封面页">
    <p:spTree>
      <p:nvGrpSpPr>
        <p:cNvPr id="1" name=""/>
        <p:cNvGrpSpPr/>
        <p:nvPr/>
      </p:nvGrpSpPr>
      <p:grpSpPr>
        <a:xfrm>
          <a:off x="0" y="0"/>
          <a:ext cx="0" cy="0"/>
          <a:chOff x="0" y="0"/>
          <a:chExt cx="0" cy="0"/>
        </a:xfrm>
      </p:grpSpPr>
      <p:sp>
        <p:nvSpPr>
          <p:cNvPr id="3" name="矩形 2"/>
          <p:cNvSpPr/>
          <p:nvPr userDrawn="1"/>
        </p:nvSpPr>
        <p:spPr>
          <a:xfrm>
            <a:off x="685800" y="320051"/>
            <a:ext cx="10820400" cy="1849993"/>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21915" tIns="60957" rIns="121915" bIns="60957" rtlCol="0" anchor="ctr"/>
          <a:lstStyle/>
          <a:p>
            <a:pPr algn="ctr" defTabSz="609555"/>
            <a:endParaRPr kumimoji="1" lang="zh-CN" altLang="en-US" sz="2400">
              <a:solidFill>
                <a:srgbClr val="FFFFFF"/>
              </a:solidFill>
            </a:endParaRPr>
          </a:p>
        </p:txBody>
      </p:sp>
      <p:sp>
        <p:nvSpPr>
          <p:cNvPr id="4" name="椭圆 3"/>
          <p:cNvSpPr/>
          <p:nvPr userDrawn="1"/>
        </p:nvSpPr>
        <p:spPr>
          <a:xfrm>
            <a:off x="5084655" y="233704"/>
            <a:ext cx="2022689" cy="2022689"/>
          </a:xfrm>
          <a:prstGeom prst="ellipse">
            <a:avLst/>
          </a:prstGeom>
          <a:solidFill>
            <a:schemeClr val="accent1"/>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21915" tIns="60957" rIns="121915" bIns="60957" rtlCol="0" anchor="ctr"/>
          <a:lstStyle/>
          <a:p>
            <a:pPr algn="ctr" defTabSz="609555"/>
            <a:endParaRPr kumimoji="1" lang="zh-CN" altLang="en-US" sz="2400">
              <a:solidFill>
                <a:srgbClr val="FFFFFF"/>
              </a:solidFill>
              <a:cs typeface="+mn-ea"/>
              <a:sym typeface="+mn-lt"/>
            </a:endParaRPr>
          </a:p>
        </p:txBody>
      </p:sp>
      <p:grpSp>
        <p:nvGrpSpPr>
          <p:cNvPr id="7" name="组合 6"/>
          <p:cNvGrpSpPr/>
          <p:nvPr userDrawn="1"/>
        </p:nvGrpSpPr>
        <p:grpSpPr>
          <a:xfrm>
            <a:off x="5369193" y="540109"/>
            <a:ext cx="1404200" cy="1422280"/>
            <a:chOff x="2711450" y="860425"/>
            <a:chExt cx="739775" cy="749300"/>
          </a:xfrm>
          <a:solidFill>
            <a:schemeClr val="bg1"/>
          </a:solidFill>
        </p:grpSpPr>
        <p:sp>
          <p:nvSpPr>
            <p:cNvPr id="8" name="Freeform 62"/>
            <p:cNvSpPr>
              <a:spLocks/>
            </p:cNvSpPr>
            <p:nvPr/>
          </p:nvSpPr>
          <p:spPr bwMode="auto">
            <a:xfrm>
              <a:off x="3257550" y="1339850"/>
              <a:ext cx="120650" cy="111125"/>
            </a:xfrm>
            <a:custGeom>
              <a:avLst/>
              <a:gdLst/>
              <a:ahLst/>
              <a:cxnLst>
                <a:cxn ang="0">
                  <a:pos x="42" y="8"/>
                </a:cxn>
                <a:cxn ang="0">
                  <a:pos x="42" y="8"/>
                </a:cxn>
                <a:cxn ang="0">
                  <a:pos x="36" y="22"/>
                </a:cxn>
                <a:cxn ang="0">
                  <a:pos x="26" y="34"/>
                </a:cxn>
                <a:cxn ang="0">
                  <a:pos x="18" y="46"/>
                </a:cxn>
                <a:cxn ang="0">
                  <a:pos x="6" y="56"/>
                </a:cxn>
                <a:cxn ang="0">
                  <a:pos x="0" y="62"/>
                </a:cxn>
                <a:cxn ang="0">
                  <a:pos x="76" y="70"/>
                </a:cxn>
                <a:cxn ang="0">
                  <a:pos x="46" y="0"/>
                </a:cxn>
                <a:cxn ang="0">
                  <a:pos x="42" y="8"/>
                </a:cxn>
              </a:cxnLst>
              <a:rect l="0" t="0" r="r" b="b"/>
              <a:pathLst>
                <a:path w="76" h="70">
                  <a:moveTo>
                    <a:pt x="42" y="8"/>
                  </a:moveTo>
                  <a:lnTo>
                    <a:pt x="42" y="8"/>
                  </a:lnTo>
                  <a:lnTo>
                    <a:pt x="36" y="22"/>
                  </a:lnTo>
                  <a:lnTo>
                    <a:pt x="26" y="34"/>
                  </a:lnTo>
                  <a:lnTo>
                    <a:pt x="18" y="46"/>
                  </a:lnTo>
                  <a:lnTo>
                    <a:pt x="6" y="56"/>
                  </a:lnTo>
                  <a:lnTo>
                    <a:pt x="0" y="62"/>
                  </a:lnTo>
                  <a:lnTo>
                    <a:pt x="76" y="70"/>
                  </a:lnTo>
                  <a:lnTo>
                    <a:pt x="46" y="0"/>
                  </a:lnTo>
                  <a:lnTo>
                    <a:pt x="42"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 name="Freeform 63"/>
            <p:cNvSpPr>
              <a:spLocks/>
            </p:cNvSpPr>
            <p:nvPr/>
          </p:nvSpPr>
          <p:spPr bwMode="auto">
            <a:xfrm>
              <a:off x="3105150" y="885825"/>
              <a:ext cx="117475" cy="117475"/>
            </a:xfrm>
            <a:custGeom>
              <a:avLst/>
              <a:gdLst/>
              <a:ahLst/>
              <a:cxnLst>
                <a:cxn ang="0">
                  <a:pos x="8" y="50"/>
                </a:cxn>
                <a:cxn ang="0">
                  <a:pos x="8" y="50"/>
                </a:cxn>
                <a:cxn ang="0">
                  <a:pos x="24" y="54"/>
                </a:cxn>
                <a:cxn ang="0">
                  <a:pos x="38" y="58"/>
                </a:cxn>
                <a:cxn ang="0">
                  <a:pos x="52" y="62"/>
                </a:cxn>
                <a:cxn ang="0">
                  <a:pos x="66" y="70"/>
                </a:cxn>
                <a:cxn ang="0">
                  <a:pos x="74" y="74"/>
                </a:cxn>
                <a:cxn ang="0">
                  <a:pos x="56" y="0"/>
                </a:cxn>
                <a:cxn ang="0">
                  <a:pos x="0" y="50"/>
                </a:cxn>
                <a:cxn ang="0">
                  <a:pos x="8" y="50"/>
                </a:cxn>
              </a:cxnLst>
              <a:rect l="0" t="0" r="r" b="b"/>
              <a:pathLst>
                <a:path w="74" h="74">
                  <a:moveTo>
                    <a:pt x="8" y="50"/>
                  </a:moveTo>
                  <a:lnTo>
                    <a:pt x="8" y="50"/>
                  </a:lnTo>
                  <a:lnTo>
                    <a:pt x="24" y="54"/>
                  </a:lnTo>
                  <a:lnTo>
                    <a:pt x="38" y="58"/>
                  </a:lnTo>
                  <a:lnTo>
                    <a:pt x="52" y="62"/>
                  </a:lnTo>
                  <a:lnTo>
                    <a:pt x="66" y="70"/>
                  </a:lnTo>
                  <a:lnTo>
                    <a:pt x="74" y="74"/>
                  </a:lnTo>
                  <a:lnTo>
                    <a:pt x="56" y="0"/>
                  </a:lnTo>
                  <a:lnTo>
                    <a:pt x="0" y="50"/>
                  </a:lnTo>
                  <a:lnTo>
                    <a:pt x="8" y="5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 name="Freeform 64"/>
            <p:cNvSpPr>
              <a:spLocks/>
            </p:cNvSpPr>
            <p:nvPr/>
          </p:nvSpPr>
          <p:spPr bwMode="auto">
            <a:xfrm>
              <a:off x="2940050" y="885825"/>
              <a:ext cx="117475" cy="117475"/>
            </a:xfrm>
            <a:custGeom>
              <a:avLst/>
              <a:gdLst/>
              <a:ahLst/>
              <a:cxnLst>
                <a:cxn ang="0">
                  <a:pos x="66" y="50"/>
                </a:cxn>
                <a:cxn ang="0">
                  <a:pos x="74" y="50"/>
                </a:cxn>
                <a:cxn ang="0">
                  <a:pos x="18" y="0"/>
                </a:cxn>
                <a:cxn ang="0">
                  <a:pos x="0" y="74"/>
                </a:cxn>
                <a:cxn ang="0">
                  <a:pos x="8" y="70"/>
                </a:cxn>
                <a:cxn ang="0">
                  <a:pos x="8" y="70"/>
                </a:cxn>
                <a:cxn ang="0">
                  <a:pos x="22" y="62"/>
                </a:cxn>
                <a:cxn ang="0">
                  <a:pos x="36" y="58"/>
                </a:cxn>
                <a:cxn ang="0">
                  <a:pos x="52" y="54"/>
                </a:cxn>
                <a:cxn ang="0">
                  <a:pos x="66" y="50"/>
                </a:cxn>
                <a:cxn ang="0">
                  <a:pos x="66" y="50"/>
                </a:cxn>
              </a:cxnLst>
              <a:rect l="0" t="0" r="r" b="b"/>
              <a:pathLst>
                <a:path w="74" h="74">
                  <a:moveTo>
                    <a:pt x="66" y="50"/>
                  </a:moveTo>
                  <a:lnTo>
                    <a:pt x="74" y="50"/>
                  </a:lnTo>
                  <a:lnTo>
                    <a:pt x="18" y="0"/>
                  </a:lnTo>
                  <a:lnTo>
                    <a:pt x="0" y="74"/>
                  </a:lnTo>
                  <a:lnTo>
                    <a:pt x="8" y="70"/>
                  </a:lnTo>
                  <a:lnTo>
                    <a:pt x="8" y="70"/>
                  </a:lnTo>
                  <a:lnTo>
                    <a:pt x="22" y="62"/>
                  </a:lnTo>
                  <a:lnTo>
                    <a:pt x="36" y="58"/>
                  </a:lnTo>
                  <a:lnTo>
                    <a:pt x="52" y="54"/>
                  </a:lnTo>
                  <a:lnTo>
                    <a:pt x="66" y="50"/>
                  </a:lnTo>
                  <a:lnTo>
                    <a:pt x="66" y="5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 name="Freeform 65"/>
            <p:cNvSpPr>
              <a:spLocks/>
            </p:cNvSpPr>
            <p:nvPr/>
          </p:nvSpPr>
          <p:spPr bwMode="auto">
            <a:xfrm>
              <a:off x="2940050" y="1466850"/>
              <a:ext cx="117475" cy="114300"/>
            </a:xfrm>
            <a:custGeom>
              <a:avLst/>
              <a:gdLst/>
              <a:ahLst/>
              <a:cxnLst>
                <a:cxn ang="0">
                  <a:pos x="66" y="22"/>
                </a:cxn>
                <a:cxn ang="0">
                  <a:pos x="66" y="22"/>
                </a:cxn>
                <a:cxn ang="0">
                  <a:pos x="52" y="20"/>
                </a:cxn>
                <a:cxn ang="0">
                  <a:pos x="36" y="16"/>
                </a:cxn>
                <a:cxn ang="0">
                  <a:pos x="22" y="10"/>
                </a:cxn>
                <a:cxn ang="0">
                  <a:pos x="8" y="4"/>
                </a:cxn>
                <a:cxn ang="0">
                  <a:pos x="0" y="0"/>
                </a:cxn>
                <a:cxn ang="0">
                  <a:pos x="18" y="72"/>
                </a:cxn>
                <a:cxn ang="0">
                  <a:pos x="74" y="24"/>
                </a:cxn>
                <a:cxn ang="0">
                  <a:pos x="66" y="22"/>
                </a:cxn>
              </a:cxnLst>
              <a:rect l="0" t="0" r="r" b="b"/>
              <a:pathLst>
                <a:path w="74" h="72">
                  <a:moveTo>
                    <a:pt x="66" y="22"/>
                  </a:moveTo>
                  <a:lnTo>
                    <a:pt x="66" y="22"/>
                  </a:lnTo>
                  <a:lnTo>
                    <a:pt x="52" y="20"/>
                  </a:lnTo>
                  <a:lnTo>
                    <a:pt x="36" y="16"/>
                  </a:lnTo>
                  <a:lnTo>
                    <a:pt x="22" y="10"/>
                  </a:lnTo>
                  <a:lnTo>
                    <a:pt x="8" y="4"/>
                  </a:lnTo>
                  <a:lnTo>
                    <a:pt x="0" y="0"/>
                  </a:lnTo>
                  <a:lnTo>
                    <a:pt x="18" y="72"/>
                  </a:lnTo>
                  <a:lnTo>
                    <a:pt x="74" y="24"/>
                  </a:lnTo>
                  <a:lnTo>
                    <a:pt x="66" y="2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 name="Freeform 66"/>
            <p:cNvSpPr>
              <a:spLocks/>
            </p:cNvSpPr>
            <p:nvPr/>
          </p:nvSpPr>
          <p:spPr bwMode="auto">
            <a:xfrm>
              <a:off x="2714625" y="1171575"/>
              <a:ext cx="104775" cy="123825"/>
            </a:xfrm>
            <a:custGeom>
              <a:avLst/>
              <a:gdLst/>
              <a:ahLst/>
              <a:cxnLst>
                <a:cxn ang="0">
                  <a:pos x="66" y="0"/>
                </a:cxn>
                <a:cxn ang="0">
                  <a:pos x="0" y="40"/>
                </a:cxn>
                <a:cxn ang="0">
                  <a:pos x="66" y="78"/>
                </a:cxn>
                <a:cxn ang="0">
                  <a:pos x="64" y="70"/>
                </a:cxn>
                <a:cxn ang="0">
                  <a:pos x="64" y="70"/>
                </a:cxn>
                <a:cxn ang="0">
                  <a:pos x="62" y="54"/>
                </a:cxn>
                <a:cxn ang="0">
                  <a:pos x="60" y="40"/>
                </a:cxn>
                <a:cxn ang="0">
                  <a:pos x="60" y="40"/>
                </a:cxn>
                <a:cxn ang="0">
                  <a:pos x="62" y="24"/>
                </a:cxn>
                <a:cxn ang="0">
                  <a:pos x="64" y="10"/>
                </a:cxn>
                <a:cxn ang="0">
                  <a:pos x="66" y="0"/>
                </a:cxn>
              </a:cxnLst>
              <a:rect l="0" t="0" r="r" b="b"/>
              <a:pathLst>
                <a:path w="66" h="78">
                  <a:moveTo>
                    <a:pt x="66" y="0"/>
                  </a:moveTo>
                  <a:lnTo>
                    <a:pt x="0" y="40"/>
                  </a:lnTo>
                  <a:lnTo>
                    <a:pt x="66" y="78"/>
                  </a:lnTo>
                  <a:lnTo>
                    <a:pt x="64" y="70"/>
                  </a:lnTo>
                  <a:lnTo>
                    <a:pt x="64" y="70"/>
                  </a:lnTo>
                  <a:lnTo>
                    <a:pt x="62" y="54"/>
                  </a:lnTo>
                  <a:lnTo>
                    <a:pt x="60" y="40"/>
                  </a:lnTo>
                  <a:lnTo>
                    <a:pt x="60" y="40"/>
                  </a:lnTo>
                  <a:lnTo>
                    <a:pt x="62" y="24"/>
                  </a:lnTo>
                  <a:lnTo>
                    <a:pt x="64" y="10"/>
                  </a:lnTo>
                  <a:lnTo>
                    <a:pt x="66"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 name="Freeform 67"/>
            <p:cNvSpPr>
              <a:spLocks/>
            </p:cNvSpPr>
            <p:nvPr/>
          </p:nvSpPr>
          <p:spPr bwMode="auto">
            <a:xfrm>
              <a:off x="3105150" y="1466850"/>
              <a:ext cx="117475" cy="117475"/>
            </a:xfrm>
            <a:custGeom>
              <a:avLst/>
              <a:gdLst/>
              <a:ahLst/>
              <a:cxnLst>
                <a:cxn ang="0">
                  <a:pos x="8" y="22"/>
                </a:cxn>
                <a:cxn ang="0">
                  <a:pos x="0" y="24"/>
                </a:cxn>
                <a:cxn ang="0">
                  <a:pos x="56" y="74"/>
                </a:cxn>
                <a:cxn ang="0">
                  <a:pos x="74" y="0"/>
                </a:cxn>
                <a:cxn ang="0">
                  <a:pos x="66" y="4"/>
                </a:cxn>
                <a:cxn ang="0">
                  <a:pos x="66" y="4"/>
                </a:cxn>
                <a:cxn ang="0">
                  <a:pos x="52" y="10"/>
                </a:cxn>
                <a:cxn ang="0">
                  <a:pos x="38" y="16"/>
                </a:cxn>
                <a:cxn ang="0">
                  <a:pos x="24" y="20"/>
                </a:cxn>
                <a:cxn ang="0">
                  <a:pos x="8" y="22"/>
                </a:cxn>
                <a:cxn ang="0">
                  <a:pos x="8" y="22"/>
                </a:cxn>
              </a:cxnLst>
              <a:rect l="0" t="0" r="r" b="b"/>
              <a:pathLst>
                <a:path w="74" h="74">
                  <a:moveTo>
                    <a:pt x="8" y="22"/>
                  </a:moveTo>
                  <a:lnTo>
                    <a:pt x="0" y="24"/>
                  </a:lnTo>
                  <a:lnTo>
                    <a:pt x="56" y="74"/>
                  </a:lnTo>
                  <a:lnTo>
                    <a:pt x="74" y="0"/>
                  </a:lnTo>
                  <a:lnTo>
                    <a:pt x="66" y="4"/>
                  </a:lnTo>
                  <a:lnTo>
                    <a:pt x="66" y="4"/>
                  </a:lnTo>
                  <a:lnTo>
                    <a:pt x="52" y="10"/>
                  </a:lnTo>
                  <a:lnTo>
                    <a:pt x="38" y="16"/>
                  </a:lnTo>
                  <a:lnTo>
                    <a:pt x="24" y="20"/>
                  </a:lnTo>
                  <a:lnTo>
                    <a:pt x="8" y="22"/>
                  </a:lnTo>
                  <a:lnTo>
                    <a:pt x="8" y="2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 name="Freeform 68"/>
            <p:cNvSpPr>
              <a:spLocks/>
            </p:cNvSpPr>
            <p:nvPr/>
          </p:nvSpPr>
          <p:spPr bwMode="auto">
            <a:xfrm>
              <a:off x="2784475" y="1019175"/>
              <a:ext cx="120650" cy="111125"/>
            </a:xfrm>
            <a:custGeom>
              <a:avLst/>
              <a:gdLst/>
              <a:ahLst/>
              <a:cxnLst>
                <a:cxn ang="0">
                  <a:pos x="34" y="62"/>
                </a:cxn>
                <a:cxn ang="0">
                  <a:pos x="34" y="62"/>
                </a:cxn>
                <a:cxn ang="0">
                  <a:pos x="42" y="48"/>
                </a:cxn>
                <a:cxn ang="0">
                  <a:pos x="50" y="36"/>
                </a:cxn>
                <a:cxn ang="0">
                  <a:pos x="58" y="24"/>
                </a:cxn>
                <a:cxn ang="0">
                  <a:pos x="70" y="12"/>
                </a:cxn>
                <a:cxn ang="0">
                  <a:pos x="76" y="6"/>
                </a:cxn>
                <a:cxn ang="0">
                  <a:pos x="0" y="0"/>
                </a:cxn>
                <a:cxn ang="0">
                  <a:pos x="30" y="70"/>
                </a:cxn>
                <a:cxn ang="0">
                  <a:pos x="34" y="62"/>
                </a:cxn>
              </a:cxnLst>
              <a:rect l="0" t="0" r="r" b="b"/>
              <a:pathLst>
                <a:path w="76" h="70">
                  <a:moveTo>
                    <a:pt x="34" y="62"/>
                  </a:moveTo>
                  <a:lnTo>
                    <a:pt x="34" y="62"/>
                  </a:lnTo>
                  <a:lnTo>
                    <a:pt x="42" y="48"/>
                  </a:lnTo>
                  <a:lnTo>
                    <a:pt x="50" y="36"/>
                  </a:lnTo>
                  <a:lnTo>
                    <a:pt x="58" y="24"/>
                  </a:lnTo>
                  <a:lnTo>
                    <a:pt x="70" y="12"/>
                  </a:lnTo>
                  <a:lnTo>
                    <a:pt x="76" y="6"/>
                  </a:lnTo>
                  <a:lnTo>
                    <a:pt x="0" y="0"/>
                  </a:lnTo>
                  <a:lnTo>
                    <a:pt x="30" y="70"/>
                  </a:lnTo>
                  <a:lnTo>
                    <a:pt x="34" y="6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 name="Freeform 69"/>
            <p:cNvSpPr>
              <a:spLocks/>
            </p:cNvSpPr>
            <p:nvPr/>
          </p:nvSpPr>
          <p:spPr bwMode="auto">
            <a:xfrm>
              <a:off x="2784475" y="1339850"/>
              <a:ext cx="120650" cy="111125"/>
            </a:xfrm>
            <a:custGeom>
              <a:avLst/>
              <a:gdLst/>
              <a:ahLst/>
              <a:cxnLst>
                <a:cxn ang="0">
                  <a:pos x="70" y="56"/>
                </a:cxn>
                <a:cxn ang="0">
                  <a:pos x="70" y="56"/>
                </a:cxn>
                <a:cxn ang="0">
                  <a:pos x="58" y="46"/>
                </a:cxn>
                <a:cxn ang="0">
                  <a:pos x="50" y="34"/>
                </a:cxn>
                <a:cxn ang="0">
                  <a:pos x="42" y="22"/>
                </a:cxn>
                <a:cxn ang="0">
                  <a:pos x="34" y="8"/>
                </a:cxn>
                <a:cxn ang="0">
                  <a:pos x="30" y="0"/>
                </a:cxn>
                <a:cxn ang="0">
                  <a:pos x="0" y="70"/>
                </a:cxn>
                <a:cxn ang="0">
                  <a:pos x="76" y="62"/>
                </a:cxn>
                <a:cxn ang="0">
                  <a:pos x="70" y="56"/>
                </a:cxn>
              </a:cxnLst>
              <a:rect l="0" t="0" r="r" b="b"/>
              <a:pathLst>
                <a:path w="76" h="70">
                  <a:moveTo>
                    <a:pt x="70" y="56"/>
                  </a:moveTo>
                  <a:lnTo>
                    <a:pt x="70" y="56"/>
                  </a:lnTo>
                  <a:lnTo>
                    <a:pt x="58" y="46"/>
                  </a:lnTo>
                  <a:lnTo>
                    <a:pt x="50" y="34"/>
                  </a:lnTo>
                  <a:lnTo>
                    <a:pt x="42" y="22"/>
                  </a:lnTo>
                  <a:lnTo>
                    <a:pt x="34" y="8"/>
                  </a:lnTo>
                  <a:lnTo>
                    <a:pt x="30" y="0"/>
                  </a:lnTo>
                  <a:lnTo>
                    <a:pt x="0" y="70"/>
                  </a:lnTo>
                  <a:lnTo>
                    <a:pt x="76" y="62"/>
                  </a:lnTo>
                  <a:lnTo>
                    <a:pt x="70" y="5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 name="Freeform 70"/>
            <p:cNvSpPr>
              <a:spLocks/>
            </p:cNvSpPr>
            <p:nvPr/>
          </p:nvSpPr>
          <p:spPr bwMode="auto">
            <a:xfrm>
              <a:off x="3346450" y="1171575"/>
              <a:ext cx="101600" cy="123825"/>
            </a:xfrm>
            <a:custGeom>
              <a:avLst/>
              <a:gdLst/>
              <a:ahLst/>
              <a:cxnLst>
                <a:cxn ang="0">
                  <a:pos x="0" y="78"/>
                </a:cxn>
                <a:cxn ang="0">
                  <a:pos x="64" y="40"/>
                </a:cxn>
                <a:cxn ang="0">
                  <a:pos x="0" y="0"/>
                </a:cxn>
                <a:cxn ang="0">
                  <a:pos x="0" y="10"/>
                </a:cxn>
                <a:cxn ang="0">
                  <a:pos x="0" y="10"/>
                </a:cxn>
                <a:cxn ang="0">
                  <a:pos x="2" y="24"/>
                </a:cxn>
                <a:cxn ang="0">
                  <a:pos x="4" y="40"/>
                </a:cxn>
                <a:cxn ang="0">
                  <a:pos x="4" y="40"/>
                </a:cxn>
                <a:cxn ang="0">
                  <a:pos x="2" y="54"/>
                </a:cxn>
                <a:cxn ang="0">
                  <a:pos x="0" y="70"/>
                </a:cxn>
                <a:cxn ang="0">
                  <a:pos x="0" y="78"/>
                </a:cxn>
              </a:cxnLst>
              <a:rect l="0" t="0" r="r" b="b"/>
              <a:pathLst>
                <a:path w="64" h="78">
                  <a:moveTo>
                    <a:pt x="0" y="78"/>
                  </a:moveTo>
                  <a:lnTo>
                    <a:pt x="64" y="40"/>
                  </a:lnTo>
                  <a:lnTo>
                    <a:pt x="0" y="0"/>
                  </a:lnTo>
                  <a:lnTo>
                    <a:pt x="0" y="10"/>
                  </a:lnTo>
                  <a:lnTo>
                    <a:pt x="0" y="10"/>
                  </a:lnTo>
                  <a:lnTo>
                    <a:pt x="2" y="24"/>
                  </a:lnTo>
                  <a:lnTo>
                    <a:pt x="4" y="40"/>
                  </a:lnTo>
                  <a:lnTo>
                    <a:pt x="4" y="40"/>
                  </a:lnTo>
                  <a:lnTo>
                    <a:pt x="2" y="54"/>
                  </a:lnTo>
                  <a:lnTo>
                    <a:pt x="0" y="70"/>
                  </a:lnTo>
                  <a:lnTo>
                    <a:pt x="0" y="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 name="Freeform 71"/>
            <p:cNvSpPr>
              <a:spLocks/>
            </p:cNvSpPr>
            <p:nvPr/>
          </p:nvSpPr>
          <p:spPr bwMode="auto">
            <a:xfrm>
              <a:off x="3257550" y="1019175"/>
              <a:ext cx="120650" cy="111125"/>
            </a:xfrm>
            <a:custGeom>
              <a:avLst/>
              <a:gdLst/>
              <a:ahLst/>
              <a:cxnLst>
                <a:cxn ang="0">
                  <a:pos x="6" y="12"/>
                </a:cxn>
                <a:cxn ang="0">
                  <a:pos x="6" y="12"/>
                </a:cxn>
                <a:cxn ang="0">
                  <a:pos x="18" y="24"/>
                </a:cxn>
                <a:cxn ang="0">
                  <a:pos x="26" y="36"/>
                </a:cxn>
                <a:cxn ang="0">
                  <a:pos x="36" y="48"/>
                </a:cxn>
                <a:cxn ang="0">
                  <a:pos x="42" y="62"/>
                </a:cxn>
                <a:cxn ang="0">
                  <a:pos x="46" y="70"/>
                </a:cxn>
                <a:cxn ang="0">
                  <a:pos x="76" y="0"/>
                </a:cxn>
                <a:cxn ang="0">
                  <a:pos x="0" y="6"/>
                </a:cxn>
                <a:cxn ang="0">
                  <a:pos x="6" y="12"/>
                </a:cxn>
              </a:cxnLst>
              <a:rect l="0" t="0" r="r" b="b"/>
              <a:pathLst>
                <a:path w="76" h="70">
                  <a:moveTo>
                    <a:pt x="6" y="12"/>
                  </a:moveTo>
                  <a:lnTo>
                    <a:pt x="6" y="12"/>
                  </a:lnTo>
                  <a:lnTo>
                    <a:pt x="18" y="24"/>
                  </a:lnTo>
                  <a:lnTo>
                    <a:pt x="26" y="36"/>
                  </a:lnTo>
                  <a:lnTo>
                    <a:pt x="36" y="48"/>
                  </a:lnTo>
                  <a:lnTo>
                    <a:pt x="42" y="62"/>
                  </a:lnTo>
                  <a:lnTo>
                    <a:pt x="46" y="70"/>
                  </a:lnTo>
                  <a:lnTo>
                    <a:pt x="76" y="0"/>
                  </a:lnTo>
                  <a:lnTo>
                    <a:pt x="0" y="6"/>
                  </a:lnTo>
                  <a:lnTo>
                    <a:pt x="6" y="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 name="Freeform 72"/>
            <p:cNvSpPr>
              <a:spLocks/>
            </p:cNvSpPr>
            <p:nvPr/>
          </p:nvSpPr>
          <p:spPr bwMode="auto">
            <a:xfrm>
              <a:off x="2857500" y="1009650"/>
              <a:ext cx="450850" cy="450850"/>
            </a:xfrm>
            <a:custGeom>
              <a:avLst/>
              <a:gdLst/>
              <a:ahLst/>
              <a:cxnLst>
                <a:cxn ang="0">
                  <a:pos x="142" y="0"/>
                </a:cxn>
                <a:cxn ang="0">
                  <a:pos x="170" y="2"/>
                </a:cxn>
                <a:cxn ang="0">
                  <a:pos x="196" y="10"/>
                </a:cxn>
                <a:cxn ang="0">
                  <a:pos x="220" y="24"/>
                </a:cxn>
                <a:cxn ang="0">
                  <a:pos x="242" y="42"/>
                </a:cxn>
                <a:cxn ang="0">
                  <a:pos x="258" y="62"/>
                </a:cxn>
                <a:cxn ang="0">
                  <a:pos x="272" y="86"/>
                </a:cxn>
                <a:cxn ang="0">
                  <a:pos x="280" y="112"/>
                </a:cxn>
                <a:cxn ang="0">
                  <a:pos x="284" y="142"/>
                </a:cxn>
                <a:cxn ang="0">
                  <a:pos x="282" y="156"/>
                </a:cxn>
                <a:cxn ang="0">
                  <a:pos x="276" y="184"/>
                </a:cxn>
                <a:cxn ang="0">
                  <a:pos x="266" y="210"/>
                </a:cxn>
                <a:cxn ang="0">
                  <a:pos x="250" y="232"/>
                </a:cxn>
                <a:cxn ang="0">
                  <a:pos x="232" y="252"/>
                </a:cxn>
                <a:cxn ang="0">
                  <a:pos x="208" y="266"/>
                </a:cxn>
                <a:cxn ang="0">
                  <a:pos x="184" y="278"/>
                </a:cxn>
                <a:cxn ang="0">
                  <a:pos x="156" y="282"/>
                </a:cxn>
                <a:cxn ang="0">
                  <a:pos x="142" y="284"/>
                </a:cxn>
                <a:cxn ang="0">
                  <a:pos x="112" y="280"/>
                </a:cxn>
                <a:cxn ang="0">
                  <a:pos x="86" y="272"/>
                </a:cxn>
                <a:cxn ang="0">
                  <a:pos x="62" y="260"/>
                </a:cxn>
                <a:cxn ang="0">
                  <a:pos x="40" y="242"/>
                </a:cxn>
                <a:cxn ang="0">
                  <a:pos x="24" y="220"/>
                </a:cxn>
                <a:cxn ang="0">
                  <a:pos x="10" y="196"/>
                </a:cxn>
                <a:cxn ang="0">
                  <a:pos x="2" y="170"/>
                </a:cxn>
                <a:cxn ang="0">
                  <a:pos x="0" y="142"/>
                </a:cxn>
                <a:cxn ang="0">
                  <a:pos x="0" y="128"/>
                </a:cxn>
                <a:cxn ang="0">
                  <a:pos x="6" y="100"/>
                </a:cxn>
                <a:cxn ang="0">
                  <a:pos x="16" y="74"/>
                </a:cxn>
                <a:cxn ang="0">
                  <a:pos x="32" y="52"/>
                </a:cxn>
                <a:cxn ang="0">
                  <a:pos x="50" y="32"/>
                </a:cxn>
                <a:cxn ang="0">
                  <a:pos x="74" y="16"/>
                </a:cxn>
                <a:cxn ang="0">
                  <a:pos x="98" y="6"/>
                </a:cxn>
                <a:cxn ang="0">
                  <a:pos x="126" y="0"/>
                </a:cxn>
                <a:cxn ang="0">
                  <a:pos x="142" y="0"/>
                </a:cxn>
              </a:cxnLst>
              <a:rect l="0" t="0" r="r" b="b"/>
              <a:pathLst>
                <a:path w="284" h="284">
                  <a:moveTo>
                    <a:pt x="142" y="0"/>
                  </a:moveTo>
                  <a:lnTo>
                    <a:pt x="142" y="0"/>
                  </a:lnTo>
                  <a:lnTo>
                    <a:pt x="156" y="0"/>
                  </a:lnTo>
                  <a:lnTo>
                    <a:pt x="170" y="2"/>
                  </a:lnTo>
                  <a:lnTo>
                    <a:pt x="184" y="6"/>
                  </a:lnTo>
                  <a:lnTo>
                    <a:pt x="196" y="10"/>
                  </a:lnTo>
                  <a:lnTo>
                    <a:pt x="208" y="16"/>
                  </a:lnTo>
                  <a:lnTo>
                    <a:pt x="220" y="24"/>
                  </a:lnTo>
                  <a:lnTo>
                    <a:pt x="232" y="32"/>
                  </a:lnTo>
                  <a:lnTo>
                    <a:pt x="242" y="42"/>
                  </a:lnTo>
                  <a:lnTo>
                    <a:pt x="250" y="52"/>
                  </a:lnTo>
                  <a:lnTo>
                    <a:pt x="258" y="62"/>
                  </a:lnTo>
                  <a:lnTo>
                    <a:pt x="266" y="74"/>
                  </a:lnTo>
                  <a:lnTo>
                    <a:pt x="272" y="86"/>
                  </a:lnTo>
                  <a:lnTo>
                    <a:pt x="276" y="100"/>
                  </a:lnTo>
                  <a:lnTo>
                    <a:pt x="280" y="112"/>
                  </a:lnTo>
                  <a:lnTo>
                    <a:pt x="282" y="128"/>
                  </a:lnTo>
                  <a:lnTo>
                    <a:pt x="284" y="142"/>
                  </a:lnTo>
                  <a:lnTo>
                    <a:pt x="284" y="142"/>
                  </a:lnTo>
                  <a:lnTo>
                    <a:pt x="282" y="156"/>
                  </a:lnTo>
                  <a:lnTo>
                    <a:pt x="280" y="170"/>
                  </a:lnTo>
                  <a:lnTo>
                    <a:pt x="276" y="184"/>
                  </a:lnTo>
                  <a:lnTo>
                    <a:pt x="272" y="196"/>
                  </a:lnTo>
                  <a:lnTo>
                    <a:pt x="266" y="210"/>
                  </a:lnTo>
                  <a:lnTo>
                    <a:pt x="258" y="220"/>
                  </a:lnTo>
                  <a:lnTo>
                    <a:pt x="250" y="232"/>
                  </a:lnTo>
                  <a:lnTo>
                    <a:pt x="242" y="242"/>
                  </a:lnTo>
                  <a:lnTo>
                    <a:pt x="232" y="252"/>
                  </a:lnTo>
                  <a:lnTo>
                    <a:pt x="220" y="260"/>
                  </a:lnTo>
                  <a:lnTo>
                    <a:pt x="208" y="266"/>
                  </a:lnTo>
                  <a:lnTo>
                    <a:pt x="196" y="272"/>
                  </a:lnTo>
                  <a:lnTo>
                    <a:pt x="184" y="278"/>
                  </a:lnTo>
                  <a:lnTo>
                    <a:pt x="170" y="280"/>
                  </a:lnTo>
                  <a:lnTo>
                    <a:pt x="156" y="282"/>
                  </a:lnTo>
                  <a:lnTo>
                    <a:pt x="142" y="284"/>
                  </a:lnTo>
                  <a:lnTo>
                    <a:pt x="142" y="284"/>
                  </a:lnTo>
                  <a:lnTo>
                    <a:pt x="126" y="282"/>
                  </a:lnTo>
                  <a:lnTo>
                    <a:pt x="112" y="280"/>
                  </a:lnTo>
                  <a:lnTo>
                    <a:pt x="98" y="278"/>
                  </a:lnTo>
                  <a:lnTo>
                    <a:pt x="86" y="272"/>
                  </a:lnTo>
                  <a:lnTo>
                    <a:pt x="74" y="266"/>
                  </a:lnTo>
                  <a:lnTo>
                    <a:pt x="62" y="260"/>
                  </a:lnTo>
                  <a:lnTo>
                    <a:pt x="50" y="252"/>
                  </a:lnTo>
                  <a:lnTo>
                    <a:pt x="40" y="242"/>
                  </a:lnTo>
                  <a:lnTo>
                    <a:pt x="32" y="232"/>
                  </a:lnTo>
                  <a:lnTo>
                    <a:pt x="24" y="220"/>
                  </a:lnTo>
                  <a:lnTo>
                    <a:pt x="16" y="210"/>
                  </a:lnTo>
                  <a:lnTo>
                    <a:pt x="10" y="196"/>
                  </a:lnTo>
                  <a:lnTo>
                    <a:pt x="6" y="184"/>
                  </a:lnTo>
                  <a:lnTo>
                    <a:pt x="2" y="170"/>
                  </a:lnTo>
                  <a:lnTo>
                    <a:pt x="0" y="156"/>
                  </a:lnTo>
                  <a:lnTo>
                    <a:pt x="0" y="142"/>
                  </a:lnTo>
                  <a:lnTo>
                    <a:pt x="0" y="142"/>
                  </a:lnTo>
                  <a:lnTo>
                    <a:pt x="0" y="128"/>
                  </a:lnTo>
                  <a:lnTo>
                    <a:pt x="2" y="112"/>
                  </a:lnTo>
                  <a:lnTo>
                    <a:pt x="6" y="100"/>
                  </a:lnTo>
                  <a:lnTo>
                    <a:pt x="10" y="86"/>
                  </a:lnTo>
                  <a:lnTo>
                    <a:pt x="16" y="74"/>
                  </a:lnTo>
                  <a:lnTo>
                    <a:pt x="24" y="62"/>
                  </a:lnTo>
                  <a:lnTo>
                    <a:pt x="32" y="52"/>
                  </a:lnTo>
                  <a:lnTo>
                    <a:pt x="40" y="42"/>
                  </a:lnTo>
                  <a:lnTo>
                    <a:pt x="50" y="32"/>
                  </a:lnTo>
                  <a:lnTo>
                    <a:pt x="62" y="24"/>
                  </a:lnTo>
                  <a:lnTo>
                    <a:pt x="74" y="16"/>
                  </a:lnTo>
                  <a:lnTo>
                    <a:pt x="86" y="10"/>
                  </a:lnTo>
                  <a:lnTo>
                    <a:pt x="98" y="6"/>
                  </a:lnTo>
                  <a:lnTo>
                    <a:pt x="112" y="2"/>
                  </a:lnTo>
                  <a:lnTo>
                    <a:pt x="126" y="0"/>
                  </a:lnTo>
                  <a:lnTo>
                    <a:pt x="142" y="0"/>
                  </a:lnTo>
                  <a:lnTo>
                    <a:pt x="14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 name="Freeform 73"/>
            <p:cNvSpPr>
              <a:spLocks/>
            </p:cNvSpPr>
            <p:nvPr/>
          </p:nvSpPr>
          <p:spPr bwMode="auto">
            <a:xfrm>
              <a:off x="3016250" y="860425"/>
              <a:ext cx="130175" cy="63500"/>
            </a:xfrm>
            <a:custGeom>
              <a:avLst/>
              <a:gdLst/>
              <a:ahLst/>
              <a:cxnLst>
                <a:cxn ang="0">
                  <a:pos x="82" y="4"/>
                </a:cxn>
                <a:cxn ang="0">
                  <a:pos x="82" y="4"/>
                </a:cxn>
                <a:cxn ang="0">
                  <a:pos x="62" y="0"/>
                </a:cxn>
                <a:cxn ang="0">
                  <a:pos x="42" y="0"/>
                </a:cxn>
                <a:cxn ang="0">
                  <a:pos x="42" y="0"/>
                </a:cxn>
                <a:cxn ang="0">
                  <a:pos x="20" y="0"/>
                </a:cxn>
                <a:cxn ang="0">
                  <a:pos x="0" y="4"/>
                </a:cxn>
                <a:cxn ang="0">
                  <a:pos x="42" y="40"/>
                </a:cxn>
                <a:cxn ang="0">
                  <a:pos x="82" y="4"/>
                </a:cxn>
              </a:cxnLst>
              <a:rect l="0" t="0" r="r" b="b"/>
              <a:pathLst>
                <a:path w="82" h="40">
                  <a:moveTo>
                    <a:pt x="82" y="4"/>
                  </a:moveTo>
                  <a:lnTo>
                    <a:pt x="82" y="4"/>
                  </a:lnTo>
                  <a:lnTo>
                    <a:pt x="62" y="0"/>
                  </a:lnTo>
                  <a:lnTo>
                    <a:pt x="42" y="0"/>
                  </a:lnTo>
                  <a:lnTo>
                    <a:pt x="42" y="0"/>
                  </a:lnTo>
                  <a:lnTo>
                    <a:pt x="20" y="0"/>
                  </a:lnTo>
                  <a:lnTo>
                    <a:pt x="0" y="4"/>
                  </a:lnTo>
                  <a:lnTo>
                    <a:pt x="42" y="40"/>
                  </a:lnTo>
                  <a:lnTo>
                    <a:pt x="82"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 name="Freeform 74"/>
            <p:cNvSpPr>
              <a:spLocks/>
            </p:cNvSpPr>
            <p:nvPr/>
          </p:nvSpPr>
          <p:spPr bwMode="auto">
            <a:xfrm>
              <a:off x="2813050" y="898525"/>
              <a:ext cx="104775" cy="82550"/>
            </a:xfrm>
            <a:custGeom>
              <a:avLst/>
              <a:gdLst/>
              <a:ahLst/>
              <a:cxnLst>
                <a:cxn ang="0">
                  <a:pos x="66" y="0"/>
                </a:cxn>
                <a:cxn ang="0">
                  <a:pos x="66" y="0"/>
                </a:cxn>
                <a:cxn ang="0">
                  <a:pos x="48" y="10"/>
                </a:cxn>
                <a:cxn ang="0">
                  <a:pos x="30" y="20"/>
                </a:cxn>
                <a:cxn ang="0">
                  <a:pos x="14" y="34"/>
                </a:cxn>
                <a:cxn ang="0">
                  <a:pos x="0" y="48"/>
                </a:cxn>
                <a:cxn ang="0">
                  <a:pos x="54" y="52"/>
                </a:cxn>
                <a:cxn ang="0">
                  <a:pos x="66" y="0"/>
                </a:cxn>
              </a:cxnLst>
              <a:rect l="0" t="0" r="r" b="b"/>
              <a:pathLst>
                <a:path w="66" h="52">
                  <a:moveTo>
                    <a:pt x="66" y="0"/>
                  </a:moveTo>
                  <a:lnTo>
                    <a:pt x="66" y="0"/>
                  </a:lnTo>
                  <a:lnTo>
                    <a:pt x="48" y="10"/>
                  </a:lnTo>
                  <a:lnTo>
                    <a:pt x="30" y="20"/>
                  </a:lnTo>
                  <a:lnTo>
                    <a:pt x="14" y="34"/>
                  </a:lnTo>
                  <a:lnTo>
                    <a:pt x="0" y="48"/>
                  </a:lnTo>
                  <a:lnTo>
                    <a:pt x="54" y="52"/>
                  </a:lnTo>
                  <a:lnTo>
                    <a:pt x="66"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 name="Freeform 75"/>
            <p:cNvSpPr>
              <a:spLocks/>
            </p:cNvSpPr>
            <p:nvPr/>
          </p:nvSpPr>
          <p:spPr bwMode="auto">
            <a:xfrm>
              <a:off x="3244850" y="898525"/>
              <a:ext cx="104775" cy="82550"/>
            </a:xfrm>
            <a:custGeom>
              <a:avLst/>
              <a:gdLst/>
              <a:ahLst/>
              <a:cxnLst>
                <a:cxn ang="0">
                  <a:pos x="66" y="48"/>
                </a:cxn>
                <a:cxn ang="0">
                  <a:pos x="66" y="48"/>
                </a:cxn>
                <a:cxn ang="0">
                  <a:pos x="52" y="34"/>
                </a:cxn>
                <a:cxn ang="0">
                  <a:pos x="36" y="20"/>
                </a:cxn>
                <a:cxn ang="0">
                  <a:pos x="18" y="10"/>
                </a:cxn>
                <a:cxn ang="0">
                  <a:pos x="0" y="0"/>
                </a:cxn>
                <a:cxn ang="0">
                  <a:pos x="12" y="52"/>
                </a:cxn>
                <a:cxn ang="0">
                  <a:pos x="66" y="48"/>
                </a:cxn>
              </a:cxnLst>
              <a:rect l="0" t="0" r="r" b="b"/>
              <a:pathLst>
                <a:path w="66" h="52">
                  <a:moveTo>
                    <a:pt x="66" y="48"/>
                  </a:moveTo>
                  <a:lnTo>
                    <a:pt x="66" y="48"/>
                  </a:lnTo>
                  <a:lnTo>
                    <a:pt x="52" y="34"/>
                  </a:lnTo>
                  <a:lnTo>
                    <a:pt x="36" y="20"/>
                  </a:lnTo>
                  <a:lnTo>
                    <a:pt x="18" y="10"/>
                  </a:lnTo>
                  <a:lnTo>
                    <a:pt x="0" y="0"/>
                  </a:lnTo>
                  <a:lnTo>
                    <a:pt x="12" y="52"/>
                  </a:lnTo>
                  <a:lnTo>
                    <a:pt x="66" y="4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 name="Freeform 76"/>
            <p:cNvSpPr>
              <a:spLocks/>
            </p:cNvSpPr>
            <p:nvPr/>
          </p:nvSpPr>
          <p:spPr bwMode="auto">
            <a:xfrm>
              <a:off x="3378200" y="1285875"/>
              <a:ext cx="73025" cy="123825"/>
            </a:xfrm>
            <a:custGeom>
              <a:avLst/>
              <a:gdLst/>
              <a:ahLst/>
              <a:cxnLst>
                <a:cxn ang="0">
                  <a:pos x="22" y="78"/>
                </a:cxn>
                <a:cxn ang="0">
                  <a:pos x="22" y="78"/>
                </a:cxn>
                <a:cxn ang="0">
                  <a:pos x="30" y="60"/>
                </a:cxn>
                <a:cxn ang="0">
                  <a:pos x="38" y="40"/>
                </a:cxn>
                <a:cxn ang="0">
                  <a:pos x="42" y="20"/>
                </a:cxn>
                <a:cxn ang="0">
                  <a:pos x="46" y="0"/>
                </a:cxn>
                <a:cxn ang="0">
                  <a:pos x="0" y="28"/>
                </a:cxn>
                <a:cxn ang="0">
                  <a:pos x="22" y="78"/>
                </a:cxn>
              </a:cxnLst>
              <a:rect l="0" t="0" r="r" b="b"/>
              <a:pathLst>
                <a:path w="46" h="78">
                  <a:moveTo>
                    <a:pt x="22" y="78"/>
                  </a:moveTo>
                  <a:lnTo>
                    <a:pt x="22" y="78"/>
                  </a:lnTo>
                  <a:lnTo>
                    <a:pt x="30" y="60"/>
                  </a:lnTo>
                  <a:lnTo>
                    <a:pt x="38" y="40"/>
                  </a:lnTo>
                  <a:lnTo>
                    <a:pt x="42" y="20"/>
                  </a:lnTo>
                  <a:lnTo>
                    <a:pt x="46" y="0"/>
                  </a:lnTo>
                  <a:lnTo>
                    <a:pt x="0" y="28"/>
                  </a:lnTo>
                  <a:lnTo>
                    <a:pt x="22" y="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 name="Freeform 77"/>
            <p:cNvSpPr>
              <a:spLocks/>
            </p:cNvSpPr>
            <p:nvPr/>
          </p:nvSpPr>
          <p:spPr bwMode="auto">
            <a:xfrm>
              <a:off x="2711450" y="1057275"/>
              <a:ext cx="73025" cy="123825"/>
            </a:xfrm>
            <a:custGeom>
              <a:avLst/>
              <a:gdLst/>
              <a:ahLst/>
              <a:cxnLst>
                <a:cxn ang="0">
                  <a:pos x="24" y="0"/>
                </a:cxn>
                <a:cxn ang="0">
                  <a:pos x="24" y="0"/>
                </a:cxn>
                <a:cxn ang="0">
                  <a:pos x="16" y="20"/>
                </a:cxn>
                <a:cxn ang="0">
                  <a:pos x="10" y="38"/>
                </a:cxn>
                <a:cxn ang="0">
                  <a:pos x="4" y="58"/>
                </a:cxn>
                <a:cxn ang="0">
                  <a:pos x="0" y="78"/>
                </a:cxn>
                <a:cxn ang="0">
                  <a:pos x="46" y="50"/>
                </a:cxn>
                <a:cxn ang="0">
                  <a:pos x="24" y="0"/>
                </a:cxn>
              </a:cxnLst>
              <a:rect l="0" t="0" r="r" b="b"/>
              <a:pathLst>
                <a:path w="46" h="78">
                  <a:moveTo>
                    <a:pt x="24" y="0"/>
                  </a:moveTo>
                  <a:lnTo>
                    <a:pt x="24" y="0"/>
                  </a:lnTo>
                  <a:lnTo>
                    <a:pt x="16" y="20"/>
                  </a:lnTo>
                  <a:lnTo>
                    <a:pt x="10" y="38"/>
                  </a:lnTo>
                  <a:lnTo>
                    <a:pt x="4" y="58"/>
                  </a:lnTo>
                  <a:lnTo>
                    <a:pt x="0" y="78"/>
                  </a:lnTo>
                  <a:lnTo>
                    <a:pt x="46" y="50"/>
                  </a:lnTo>
                  <a:lnTo>
                    <a:pt x="2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 name="Freeform 78"/>
            <p:cNvSpPr>
              <a:spLocks/>
            </p:cNvSpPr>
            <p:nvPr/>
          </p:nvSpPr>
          <p:spPr bwMode="auto">
            <a:xfrm>
              <a:off x="3378200" y="1057275"/>
              <a:ext cx="73025" cy="123825"/>
            </a:xfrm>
            <a:custGeom>
              <a:avLst/>
              <a:gdLst/>
              <a:ahLst/>
              <a:cxnLst>
                <a:cxn ang="0">
                  <a:pos x="22" y="0"/>
                </a:cxn>
                <a:cxn ang="0">
                  <a:pos x="0" y="50"/>
                </a:cxn>
                <a:cxn ang="0">
                  <a:pos x="46" y="78"/>
                </a:cxn>
                <a:cxn ang="0">
                  <a:pos x="46" y="78"/>
                </a:cxn>
                <a:cxn ang="0">
                  <a:pos x="42" y="58"/>
                </a:cxn>
                <a:cxn ang="0">
                  <a:pos x="38" y="38"/>
                </a:cxn>
                <a:cxn ang="0">
                  <a:pos x="30" y="20"/>
                </a:cxn>
                <a:cxn ang="0">
                  <a:pos x="22" y="0"/>
                </a:cxn>
                <a:cxn ang="0">
                  <a:pos x="22" y="0"/>
                </a:cxn>
              </a:cxnLst>
              <a:rect l="0" t="0" r="r" b="b"/>
              <a:pathLst>
                <a:path w="46" h="78">
                  <a:moveTo>
                    <a:pt x="22" y="0"/>
                  </a:moveTo>
                  <a:lnTo>
                    <a:pt x="0" y="50"/>
                  </a:lnTo>
                  <a:lnTo>
                    <a:pt x="46" y="78"/>
                  </a:lnTo>
                  <a:lnTo>
                    <a:pt x="46" y="78"/>
                  </a:lnTo>
                  <a:lnTo>
                    <a:pt x="42" y="58"/>
                  </a:lnTo>
                  <a:lnTo>
                    <a:pt x="38" y="38"/>
                  </a:lnTo>
                  <a:lnTo>
                    <a:pt x="30" y="20"/>
                  </a:lnTo>
                  <a:lnTo>
                    <a:pt x="22" y="0"/>
                  </a:lnTo>
                  <a:lnTo>
                    <a:pt x="2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 name="Freeform 79"/>
            <p:cNvSpPr>
              <a:spLocks/>
            </p:cNvSpPr>
            <p:nvPr/>
          </p:nvSpPr>
          <p:spPr bwMode="auto">
            <a:xfrm>
              <a:off x="2813050" y="1485900"/>
              <a:ext cx="104775" cy="85725"/>
            </a:xfrm>
            <a:custGeom>
              <a:avLst/>
              <a:gdLst/>
              <a:ahLst/>
              <a:cxnLst>
                <a:cxn ang="0">
                  <a:pos x="0" y="6"/>
                </a:cxn>
                <a:cxn ang="0">
                  <a:pos x="0" y="6"/>
                </a:cxn>
                <a:cxn ang="0">
                  <a:pos x="14" y="20"/>
                </a:cxn>
                <a:cxn ang="0">
                  <a:pos x="30" y="32"/>
                </a:cxn>
                <a:cxn ang="0">
                  <a:pos x="48" y="44"/>
                </a:cxn>
                <a:cxn ang="0">
                  <a:pos x="66" y="54"/>
                </a:cxn>
                <a:cxn ang="0">
                  <a:pos x="54" y="0"/>
                </a:cxn>
                <a:cxn ang="0">
                  <a:pos x="0" y="6"/>
                </a:cxn>
              </a:cxnLst>
              <a:rect l="0" t="0" r="r" b="b"/>
              <a:pathLst>
                <a:path w="66" h="54">
                  <a:moveTo>
                    <a:pt x="0" y="6"/>
                  </a:moveTo>
                  <a:lnTo>
                    <a:pt x="0" y="6"/>
                  </a:lnTo>
                  <a:lnTo>
                    <a:pt x="14" y="20"/>
                  </a:lnTo>
                  <a:lnTo>
                    <a:pt x="30" y="32"/>
                  </a:lnTo>
                  <a:lnTo>
                    <a:pt x="48" y="44"/>
                  </a:lnTo>
                  <a:lnTo>
                    <a:pt x="66" y="54"/>
                  </a:lnTo>
                  <a:lnTo>
                    <a:pt x="54" y="0"/>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 name="Freeform 80"/>
            <p:cNvSpPr>
              <a:spLocks/>
            </p:cNvSpPr>
            <p:nvPr/>
          </p:nvSpPr>
          <p:spPr bwMode="auto">
            <a:xfrm>
              <a:off x="3016250" y="1546225"/>
              <a:ext cx="130175" cy="63500"/>
            </a:xfrm>
            <a:custGeom>
              <a:avLst/>
              <a:gdLst/>
              <a:ahLst/>
              <a:cxnLst>
                <a:cxn ang="0">
                  <a:pos x="0" y="36"/>
                </a:cxn>
                <a:cxn ang="0">
                  <a:pos x="0" y="36"/>
                </a:cxn>
                <a:cxn ang="0">
                  <a:pos x="20" y="38"/>
                </a:cxn>
                <a:cxn ang="0">
                  <a:pos x="42" y="40"/>
                </a:cxn>
                <a:cxn ang="0">
                  <a:pos x="42" y="40"/>
                </a:cxn>
                <a:cxn ang="0">
                  <a:pos x="62" y="38"/>
                </a:cxn>
                <a:cxn ang="0">
                  <a:pos x="82" y="36"/>
                </a:cxn>
                <a:cxn ang="0">
                  <a:pos x="42" y="0"/>
                </a:cxn>
                <a:cxn ang="0">
                  <a:pos x="0" y="36"/>
                </a:cxn>
              </a:cxnLst>
              <a:rect l="0" t="0" r="r" b="b"/>
              <a:pathLst>
                <a:path w="82" h="40">
                  <a:moveTo>
                    <a:pt x="0" y="36"/>
                  </a:moveTo>
                  <a:lnTo>
                    <a:pt x="0" y="36"/>
                  </a:lnTo>
                  <a:lnTo>
                    <a:pt x="20" y="38"/>
                  </a:lnTo>
                  <a:lnTo>
                    <a:pt x="42" y="40"/>
                  </a:lnTo>
                  <a:lnTo>
                    <a:pt x="42" y="40"/>
                  </a:lnTo>
                  <a:lnTo>
                    <a:pt x="62" y="38"/>
                  </a:lnTo>
                  <a:lnTo>
                    <a:pt x="82" y="36"/>
                  </a:lnTo>
                  <a:lnTo>
                    <a:pt x="42" y="0"/>
                  </a:lnTo>
                  <a:lnTo>
                    <a:pt x="0" y="3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 name="Freeform 81"/>
            <p:cNvSpPr>
              <a:spLocks/>
            </p:cNvSpPr>
            <p:nvPr/>
          </p:nvSpPr>
          <p:spPr bwMode="auto">
            <a:xfrm>
              <a:off x="3244850" y="1485900"/>
              <a:ext cx="104775" cy="85725"/>
            </a:xfrm>
            <a:custGeom>
              <a:avLst/>
              <a:gdLst/>
              <a:ahLst/>
              <a:cxnLst>
                <a:cxn ang="0">
                  <a:pos x="0" y="54"/>
                </a:cxn>
                <a:cxn ang="0">
                  <a:pos x="0" y="54"/>
                </a:cxn>
                <a:cxn ang="0">
                  <a:pos x="18" y="44"/>
                </a:cxn>
                <a:cxn ang="0">
                  <a:pos x="36" y="32"/>
                </a:cxn>
                <a:cxn ang="0">
                  <a:pos x="52" y="20"/>
                </a:cxn>
                <a:cxn ang="0">
                  <a:pos x="66" y="6"/>
                </a:cxn>
                <a:cxn ang="0">
                  <a:pos x="12" y="0"/>
                </a:cxn>
                <a:cxn ang="0">
                  <a:pos x="0" y="54"/>
                </a:cxn>
              </a:cxnLst>
              <a:rect l="0" t="0" r="r" b="b"/>
              <a:pathLst>
                <a:path w="66" h="54">
                  <a:moveTo>
                    <a:pt x="0" y="54"/>
                  </a:moveTo>
                  <a:lnTo>
                    <a:pt x="0" y="54"/>
                  </a:lnTo>
                  <a:lnTo>
                    <a:pt x="18" y="44"/>
                  </a:lnTo>
                  <a:lnTo>
                    <a:pt x="36" y="32"/>
                  </a:lnTo>
                  <a:lnTo>
                    <a:pt x="52" y="20"/>
                  </a:lnTo>
                  <a:lnTo>
                    <a:pt x="66" y="6"/>
                  </a:lnTo>
                  <a:lnTo>
                    <a:pt x="12" y="0"/>
                  </a:lnTo>
                  <a:lnTo>
                    <a:pt x="0" y="5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 name="Freeform 82"/>
            <p:cNvSpPr>
              <a:spLocks/>
            </p:cNvSpPr>
            <p:nvPr/>
          </p:nvSpPr>
          <p:spPr bwMode="auto">
            <a:xfrm>
              <a:off x="2711450" y="1285875"/>
              <a:ext cx="73025" cy="123825"/>
            </a:xfrm>
            <a:custGeom>
              <a:avLst/>
              <a:gdLst/>
              <a:ahLst/>
              <a:cxnLst>
                <a:cxn ang="0">
                  <a:pos x="24" y="78"/>
                </a:cxn>
                <a:cxn ang="0">
                  <a:pos x="46" y="28"/>
                </a:cxn>
                <a:cxn ang="0">
                  <a:pos x="0" y="0"/>
                </a:cxn>
                <a:cxn ang="0">
                  <a:pos x="0" y="0"/>
                </a:cxn>
                <a:cxn ang="0">
                  <a:pos x="4" y="20"/>
                </a:cxn>
                <a:cxn ang="0">
                  <a:pos x="10" y="40"/>
                </a:cxn>
                <a:cxn ang="0">
                  <a:pos x="16" y="60"/>
                </a:cxn>
                <a:cxn ang="0">
                  <a:pos x="24" y="78"/>
                </a:cxn>
                <a:cxn ang="0">
                  <a:pos x="24" y="78"/>
                </a:cxn>
              </a:cxnLst>
              <a:rect l="0" t="0" r="r" b="b"/>
              <a:pathLst>
                <a:path w="46" h="78">
                  <a:moveTo>
                    <a:pt x="24" y="78"/>
                  </a:moveTo>
                  <a:lnTo>
                    <a:pt x="46" y="28"/>
                  </a:lnTo>
                  <a:lnTo>
                    <a:pt x="0" y="0"/>
                  </a:lnTo>
                  <a:lnTo>
                    <a:pt x="0" y="0"/>
                  </a:lnTo>
                  <a:lnTo>
                    <a:pt x="4" y="20"/>
                  </a:lnTo>
                  <a:lnTo>
                    <a:pt x="10" y="40"/>
                  </a:lnTo>
                  <a:lnTo>
                    <a:pt x="16" y="60"/>
                  </a:lnTo>
                  <a:lnTo>
                    <a:pt x="24" y="78"/>
                  </a:lnTo>
                  <a:lnTo>
                    <a:pt x="24" y="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33" name="文本占位符 29"/>
          <p:cNvSpPr>
            <a:spLocks noGrp="1"/>
          </p:cNvSpPr>
          <p:nvPr>
            <p:ph type="body" sz="quarter" idx="13" hasCustomPrompt="1"/>
          </p:nvPr>
        </p:nvSpPr>
        <p:spPr>
          <a:xfrm>
            <a:off x="3081075" y="2777782"/>
            <a:ext cx="6029847" cy="2357562"/>
          </a:xfrm>
          <a:prstGeom prst="rect">
            <a:avLst/>
          </a:prstGeom>
          <a:noFill/>
        </p:spPr>
        <p:txBody>
          <a:bodyPr wrap="none" lIns="121915" tIns="60957" rIns="121915" bIns="60957" rtlCol="0">
            <a:spAutoFit/>
          </a:bodyPr>
          <a:lstStyle>
            <a:lvl1pPr>
              <a:defRPr lang="zh-CN" altLang="en-US" sz="6600" b="1" dirty="0">
                <a:solidFill>
                  <a:schemeClr val="accent1"/>
                </a:solidFill>
                <a:cs typeface="+mn-ea"/>
              </a:defRPr>
            </a:lvl1pPr>
          </a:lstStyle>
          <a:p>
            <a:pPr marL="0" lvl="0" indent="0" algn="ctr">
              <a:buNone/>
            </a:pPr>
            <a:r>
              <a:rPr lang="en-US" altLang="zh-CN" dirty="0"/>
              <a:t>POWERPOINT</a:t>
            </a:r>
          </a:p>
          <a:p>
            <a:pPr marL="0" lvl="0" indent="0" algn="ctr">
              <a:buNone/>
            </a:pPr>
            <a:r>
              <a:rPr lang="en-US" altLang="zh-CN" dirty="0"/>
              <a:t>TEMPLATE</a:t>
            </a:r>
          </a:p>
        </p:txBody>
      </p:sp>
      <p:sp>
        <p:nvSpPr>
          <p:cNvPr id="34" name="文本占位符 29"/>
          <p:cNvSpPr>
            <a:spLocks noGrp="1"/>
          </p:cNvSpPr>
          <p:nvPr>
            <p:ph type="body" sz="quarter" idx="14" hasCustomPrompt="1"/>
          </p:nvPr>
        </p:nvSpPr>
        <p:spPr>
          <a:xfrm>
            <a:off x="4622877" y="5670304"/>
            <a:ext cx="2946246" cy="369326"/>
          </a:xfrm>
          <a:prstGeom prst="rect">
            <a:avLst/>
          </a:prstGeom>
        </p:spPr>
        <p:txBody>
          <a:bodyPr wrap="none" lIns="121915" tIns="60957" rIns="121915" bIns="60957">
            <a:spAutoFit/>
          </a:bodyPr>
          <a:lstStyle>
            <a:lvl1pPr marL="0" marR="0" indent="0" algn="ctr" defTabSz="609555" rtl="0" eaLnBrk="1" fontAlgn="auto" latinLnBrk="0" hangingPunct="1">
              <a:lnSpc>
                <a:spcPct val="100000"/>
              </a:lnSpc>
              <a:spcBef>
                <a:spcPct val="20000"/>
              </a:spcBef>
              <a:spcAft>
                <a:spcPts val="0"/>
              </a:spcAft>
              <a:buClrTx/>
              <a:buSzTx/>
              <a:buFont typeface="Arial"/>
              <a:buNone/>
              <a:tabLst/>
              <a:defRPr lang="en-US" altLang="zh-CN" sz="1600">
                <a:solidFill>
                  <a:schemeClr val="accent1"/>
                </a:solidFill>
                <a:cs typeface="+mn-ea"/>
              </a:defRPr>
            </a:lvl1pPr>
          </a:lstStyle>
          <a:p>
            <a:pPr marL="0" marR="0" lvl="0" indent="0" algn="ctr" defTabSz="609555" rtl="0" eaLnBrk="1" fontAlgn="auto" latinLnBrk="0" hangingPunct="1">
              <a:lnSpc>
                <a:spcPct val="100000"/>
              </a:lnSpc>
              <a:spcBef>
                <a:spcPct val="20000"/>
              </a:spcBef>
              <a:spcAft>
                <a:spcPts val="0"/>
              </a:spcAft>
              <a:buClrTx/>
              <a:buSzTx/>
              <a:buFont typeface="Arial"/>
              <a:buNone/>
              <a:tabLst/>
              <a:defRPr/>
            </a:pPr>
            <a:r>
              <a:rPr lang="en-US" altLang="zh-CN" sz="1600">
                <a:solidFill>
                  <a:schemeClr val="accent1"/>
                </a:solidFill>
                <a:cs typeface="+mn-ea"/>
                <a:sym typeface="+mn-lt"/>
              </a:rPr>
              <a:t>PRESENTED</a:t>
            </a:r>
            <a:r>
              <a:rPr lang="zh-CN" altLang="en-US" sz="1600">
                <a:solidFill>
                  <a:schemeClr val="accent1"/>
                </a:solidFill>
                <a:cs typeface="+mn-ea"/>
                <a:sym typeface="+mn-lt"/>
              </a:rPr>
              <a:t> </a:t>
            </a:r>
            <a:r>
              <a:rPr lang="en-US" altLang="zh-CN" sz="1600">
                <a:solidFill>
                  <a:schemeClr val="accent1"/>
                </a:solidFill>
                <a:cs typeface="+mn-ea"/>
                <a:sym typeface="+mn-lt"/>
              </a:rPr>
              <a:t>BY</a:t>
            </a:r>
            <a:r>
              <a:rPr lang="zh-CN" altLang="en-US" sz="1600">
                <a:solidFill>
                  <a:schemeClr val="accent1"/>
                </a:solidFill>
                <a:cs typeface="+mn-ea"/>
                <a:sym typeface="+mn-lt"/>
              </a:rPr>
              <a:t> </a:t>
            </a:r>
            <a:r>
              <a:rPr lang="en-US" altLang="zh-CN" sz="1600">
                <a:solidFill>
                  <a:schemeClr val="accent1"/>
                </a:solidFill>
                <a:cs typeface="+mn-ea"/>
                <a:sym typeface="+mn-lt"/>
              </a:rPr>
              <a:t>OfficePLUS</a:t>
            </a:r>
            <a:endParaRPr lang="zh-CN" altLang="en-US" sz="1600" dirty="0">
              <a:solidFill>
                <a:schemeClr val="accent1"/>
              </a:solidFill>
              <a:cs typeface="+mn-ea"/>
              <a:sym typeface="+mn-lt"/>
            </a:endParaRPr>
          </a:p>
        </p:txBody>
      </p:sp>
    </p:spTree>
    <p:extLst>
      <p:ext uri="{BB962C8B-B14F-4D97-AF65-F5344CB8AC3E}">
        <p14:creationId xmlns:p14="http://schemas.microsoft.com/office/powerpoint/2010/main" val="3500831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02A89F-A9AE-4685-A235-897CCD64008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576F442-53CE-4528-897F-2A7EF544448E}"/>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D90BC10-EECE-49A2-9C33-B4F7FE37FA29}"/>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5" name="页脚占位符 4">
            <a:extLst>
              <a:ext uri="{FF2B5EF4-FFF2-40B4-BE49-F238E27FC236}">
                <a16:creationId xmlns:a16="http://schemas.microsoft.com/office/drawing/2014/main" id="{877C1CE7-B958-4975-A018-5B41CF4AAF43}"/>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77D0FE65-B05B-49D8-943F-5605D675CDE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3938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A43DBB-8648-4C21-9975-87D47A8A3E0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B5AB93B-E4DD-49F7-A5CC-D08B2753F9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E5AEC11E-6ED3-4F27-ABD1-533C7C61D0E3}"/>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5" name="页脚占位符 4">
            <a:extLst>
              <a:ext uri="{FF2B5EF4-FFF2-40B4-BE49-F238E27FC236}">
                <a16:creationId xmlns:a16="http://schemas.microsoft.com/office/drawing/2014/main" id="{1D92F803-C1A1-4057-A0EF-5704D757E50D}"/>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40FD6B24-D9F1-42E5-870E-6D55D63B600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03485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66CA89-ABA1-448B-B4AD-6E39C733E24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F025A09-F458-4345-8624-14D6773C969F}"/>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BA5B653E-332E-4E0E-AE7C-F284996D4540}"/>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9C7BFB09-FF30-4FFB-B41F-F51B79D00EB2}"/>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6" name="页脚占位符 5">
            <a:extLst>
              <a:ext uri="{FF2B5EF4-FFF2-40B4-BE49-F238E27FC236}">
                <a16:creationId xmlns:a16="http://schemas.microsoft.com/office/drawing/2014/main" id="{575554E1-891E-432B-BE76-E6683A8DBAB2}"/>
              </a:ext>
            </a:extLst>
          </p:cNvPr>
          <p:cNvSpPr>
            <a:spLocks noGrp="1"/>
          </p:cNvSpPr>
          <p:nvPr>
            <p:ph type="ftr" sz="quarter" idx="11"/>
          </p:nvPr>
        </p:nvSpPr>
        <p:spPr/>
        <p:txBody>
          <a:bodyPr/>
          <a:lstStyle/>
          <a:p>
            <a:endParaRPr lang="en-US" dirty="0"/>
          </a:p>
        </p:txBody>
      </p:sp>
      <p:sp>
        <p:nvSpPr>
          <p:cNvPr id="7" name="灯片编号占位符 6">
            <a:extLst>
              <a:ext uri="{FF2B5EF4-FFF2-40B4-BE49-F238E27FC236}">
                <a16:creationId xmlns:a16="http://schemas.microsoft.com/office/drawing/2014/main" id="{A8425779-E2FE-400F-9F32-69D3B39CB9E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818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B5AAD8-7BC4-4910-941A-046D70D04E2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E3727B13-13DB-43FE-8E3D-CB80917E36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58792F9-4C94-4B94-90E0-D6094C6A041E}"/>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81DCAB78-29EB-4577-936A-4C7B87CD6B9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875BF604-3DAB-407A-97EE-A64B7D42D9FC}"/>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92A02FAA-43C8-49D5-9A9C-DDD302FAF1EE}"/>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8" name="页脚占位符 7">
            <a:extLst>
              <a:ext uri="{FF2B5EF4-FFF2-40B4-BE49-F238E27FC236}">
                <a16:creationId xmlns:a16="http://schemas.microsoft.com/office/drawing/2014/main" id="{420B4C0F-4A3B-4FB8-ABEB-CC66387D45B4}"/>
              </a:ext>
            </a:extLst>
          </p:cNvPr>
          <p:cNvSpPr>
            <a:spLocks noGrp="1"/>
          </p:cNvSpPr>
          <p:nvPr>
            <p:ph type="ftr" sz="quarter" idx="11"/>
          </p:nvPr>
        </p:nvSpPr>
        <p:spPr/>
        <p:txBody>
          <a:bodyPr/>
          <a:lstStyle/>
          <a:p>
            <a:endParaRPr lang="en-US" dirty="0"/>
          </a:p>
        </p:txBody>
      </p:sp>
      <p:sp>
        <p:nvSpPr>
          <p:cNvPr id="9" name="灯片编号占位符 8">
            <a:extLst>
              <a:ext uri="{FF2B5EF4-FFF2-40B4-BE49-F238E27FC236}">
                <a16:creationId xmlns:a16="http://schemas.microsoft.com/office/drawing/2014/main" id="{7D3BC43C-4CCE-4D2F-8311-4EAD84A1507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7415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25EBD3-3867-4FA8-9CEF-FCCE5AF181F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7F4C565-C6D3-4DB9-8B8E-BD65BA2D563A}"/>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4" name="页脚占位符 3">
            <a:extLst>
              <a:ext uri="{FF2B5EF4-FFF2-40B4-BE49-F238E27FC236}">
                <a16:creationId xmlns:a16="http://schemas.microsoft.com/office/drawing/2014/main" id="{FD471736-E5DB-465A-9F0F-356F0CF0E032}"/>
              </a:ext>
            </a:extLst>
          </p:cNvPr>
          <p:cNvSpPr>
            <a:spLocks noGrp="1"/>
          </p:cNvSpPr>
          <p:nvPr>
            <p:ph type="ftr" sz="quarter" idx="11"/>
          </p:nvPr>
        </p:nvSpPr>
        <p:spPr/>
        <p:txBody>
          <a:bodyPr/>
          <a:lstStyle/>
          <a:p>
            <a:endParaRPr lang="en-US" dirty="0"/>
          </a:p>
        </p:txBody>
      </p:sp>
      <p:sp>
        <p:nvSpPr>
          <p:cNvPr id="5" name="灯片编号占位符 4">
            <a:extLst>
              <a:ext uri="{FF2B5EF4-FFF2-40B4-BE49-F238E27FC236}">
                <a16:creationId xmlns:a16="http://schemas.microsoft.com/office/drawing/2014/main" id="{EADB8130-ED29-4B87-B763-0C7F8D345A0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70880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DBB77A6-3AB0-4BC0-AE16-FB6CB35B7F0B}"/>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3" name="页脚占位符 2">
            <a:extLst>
              <a:ext uri="{FF2B5EF4-FFF2-40B4-BE49-F238E27FC236}">
                <a16:creationId xmlns:a16="http://schemas.microsoft.com/office/drawing/2014/main" id="{3A7F73A2-858D-45F1-87B9-0B2B18AE6CB7}"/>
              </a:ext>
            </a:extLst>
          </p:cNvPr>
          <p:cNvSpPr>
            <a:spLocks noGrp="1"/>
          </p:cNvSpPr>
          <p:nvPr>
            <p:ph type="ftr" sz="quarter" idx="11"/>
          </p:nvPr>
        </p:nvSpPr>
        <p:spPr/>
        <p:txBody>
          <a:bodyPr/>
          <a:lstStyle/>
          <a:p>
            <a:endParaRPr lang="en-US" dirty="0"/>
          </a:p>
        </p:txBody>
      </p:sp>
      <p:sp>
        <p:nvSpPr>
          <p:cNvPr id="4" name="灯片编号占位符 3">
            <a:extLst>
              <a:ext uri="{FF2B5EF4-FFF2-40B4-BE49-F238E27FC236}">
                <a16:creationId xmlns:a16="http://schemas.microsoft.com/office/drawing/2014/main" id="{3AAC325A-B2FA-4E8F-A92E-F3FEE6F226C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63069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9CC955-B7B3-4AF9-8182-D78292A4DC6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FE5D8A7-D970-41F4-A985-29FF035EA8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0EF6170B-0298-49D4-A03A-C291E45D89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3DFE71B-9017-4B5B-9038-2DE75F52C092}"/>
              </a:ext>
            </a:extLst>
          </p:cNvPr>
          <p:cNvSpPr>
            <a:spLocks noGrp="1"/>
          </p:cNvSpPr>
          <p:nvPr>
            <p:ph type="dt" sz="half" idx="10"/>
          </p:nvPr>
        </p:nvSpPr>
        <p:spPr/>
        <p:txBody>
          <a:bodyPr/>
          <a:lstStyle/>
          <a:p>
            <a:fld id="{48A87A34-81AB-432B-8DAE-1953F412C126}" type="datetimeFigureOut">
              <a:rPr lang="en-US" smtClean="0"/>
              <a:t>9/17/2018</a:t>
            </a:fld>
            <a:endParaRPr lang="en-US" dirty="0"/>
          </a:p>
        </p:txBody>
      </p:sp>
      <p:sp>
        <p:nvSpPr>
          <p:cNvPr id="6" name="页脚占位符 5">
            <a:extLst>
              <a:ext uri="{FF2B5EF4-FFF2-40B4-BE49-F238E27FC236}">
                <a16:creationId xmlns:a16="http://schemas.microsoft.com/office/drawing/2014/main" id="{850ED0A1-0930-49DF-A69B-AD676D8721F9}"/>
              </a:ext>
            </a:extLst>
          </p:cNvPr>
          <p:cNvSpPr>
            <a:spLocks noGrp="1"/>
          </p:cNvSpPr>
          <p:nvPr>
            <p:ph type="ftr" sz="quarter" idx="11"/>
          </p:nvPr>
        </p:nvSpPr>
        <p:spPr/>
        <p:txBody>
          <a:bodyPr/>
          <a:lstStyle/>
          <a:p>
            <a:endParaRPr lang="en-US" dirty="0"/>
          </a:p>
        </p:txBody>
      </p:sp>
      <p:sp>
        <p:nvSpPr>
          <p:cNvPr id="7" name="灯片编号占位符 6">
            <a:extLst>
              <a:ext uri="{FF2B5EF4-FFF2-40B4-BE49-F238E27FC236}">
                <a16:creationId xmlns:a16="http://schemas.microsoft.com/office/drawing/2014/main" id="{8E879AE6-F748-4D12-A619-203B3F0ED5B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565694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80C705-6622-4D56-A8E5-ABFA64A172A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852B3AA-D6D3-4594-B778-28600D10A4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5C4322C-30EF-4288-93BC-DE351FBA45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34F78F68-C1EB-4C70-9805-3EA98AE1DBEC}"/>
              </a:ext>
            </a:extLst>
          </p:cNvPr>
          <p:cNvSpPr>
            <a:spLocks noGrp="1"/>
          </p:cNvSpPr>
          <p:nvPr>
            <p:ph type="dt" sz="half" idx="10"/>
          </p:nvPr>
        </p:nvSpPr>
        <p:spPr/>
        <p:txBody>
          <a:bodyPr/>
          <a:lstStyle/>
          <a:p>
            <a:fld id="{48A87A34-81AB-432B-8DAE-1953F412C126}" type="datetimeFigureOut">
              <a:rPr lang="en-US" smtClean="0"/>
              <a:pPr/>
              <a:t>9/17/2018</a:t>
            </a:fld>
            <a:endParaRPr lang="en-US" dirty="0"/>
          </a:p>
        </p:txBody>
      </p:sp>
      <p:sp>
        <p:nvSpPr>
          <p:cNvPr id="6" name="页脚占位符 5">
            <a:extLst>
              <a:ext uri="{FF2B5EF4-FFF2-40B4-BE49-F238E27FC236}">
                <a16:creationId xmlns:a16="http://schemas.microsoft.com/office/drawing/2014/main" id="{B0DEC5BF-6821-476A-828A-D41C28398278}"/>
              </a:ext>
            </a:extLst>
          </p:cNvPr>
          <p:cNvSpPr>
            <a:spLocks noGrp="1"/>
          </p:cNvSpPr>
          <p:nvPr>
            <p:ph type="ftr" sz="quarter" idx="11"/>
          </p:nvPr>
        </p:nvSpPr>
        <p:spPr/>
        <p:txBody>
          <a:bodyPr/>
          <a:lstStyle/>
          <a:p>
            <a:endParaRPr lang="en-US" dirty="0"/>
          </a:p>
        </p:txBody>
      </p:sp>
      <p:sp>
        <p:nvSpPr>
          <p:cNvPr id="7" name="灯片编号占位符 6">
            <a:extLst>
              <a:ext uri="{FF2B5EF4-FFF2-40B4-BE49-F238E27FC236}">
                <a16:creationId xmlns:a16="http://schemas.microsoft.com/office/drawing/2014/main" id="{5241A96F-AFEF-438A-9C8F-15F217B821D1}"/>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2485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96C644C-4643-47E2-AF8D-0850DDE91E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CC309B8-F007-485B-9984-3F7979C7A0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6DFD59A-8C53-40A0-951D-F96B38AC18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9/17/2018</a:t>
            </a:fld>
            <a:endParaRPr lang="en-US" dirty="0"/>
          </a:p>
        </p:txBody>
      </p:sp>
      <p:sp>
        <p:nvSpPr>
          <p:cNvPr id="5" name="页脚占位符 4">
            <a:extLst>
              <a:ext uri="{FF2B5EF4-FFF2-40B4-BE49-F238E27FC236}">
                <a16:creationId xmlns:a16="http://schemas.microsoft.com/office/drawing/2014/main" id="{38D74CD3-6C67-4473-BCFC-28C4A1835A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灯片编号占位符 5">
            <a:extLst>
              <a:ext uri="{FF2B5EF4-FFF2-40B4-BE49-F238E27FC236}">
                <a16:creationId xmlns:a16="http://schemas.microsoft.com/office/drawing/2014/main" id="{15994EBD-42BD-4DDD-9F19-D925BD6356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66915025"/>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7" r:id="rId12"/>
    <p:sldLayoutId id="2147483748" r:id="rId13"/>
    <p:sldLayoutId id="2147483749" r:id="rId14"/>
    <p:sldLayoutId id="2147483750" r:id="rId15"/>
    <p:sldLayoutId id="2147483751" r:id="rId16"/>
    <p:sldLayoutId id="2147483752" r:id="rId17"/>
    <p:sldLayoutId id="2147483753"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文本占位符 27"/>
          <p:cNvSpPr>
            <a:spLocks noGrp="1"/>
          </p:cNvSpPr>
          <p:nvPr>
            <p:ph type="body" sz="quarter" idx="13"/>
          </p:nvPr>
        </p:nvSpPr>
        <p:spPr>
          <a:xfrm>
            <a:off x="1352808" y="2665241"/>
            <a:ext cx="10402839" cy="2495036"/>
          </a:xfrm>
          <a:prstGeom prst="rect">
            <a:avLst/>
          </a:prstGeom>
        </p:spPr>
        <p:txBody>
          <a:bodyPr/>
          <a:lstStyle/>
          <a:p>
            <a:pPr marL="0" indent="0" algn="r">
              <a:buNone/>
            </a:pPr>
            <a:r>
              <a:rPr lang="en-US" altLang="zh-CN" sz="9600" dirty="0">
                <a:solidFill>
                  <a:schemeClr val="accent6">
                    <a:lumMod val="75000"/>
                  </a:schemeClr>
                </a:solidFill>
                <a:latin typeface="微软雅黑" pitchFamily="34" charset="-122"/>
                <a:ea typeface="微软雅黑" pitchFamily="34" charset="-122"/>
              </a:rPr>
              <a:t>2018</a:t>
            </a:r>
          </a:p>
          <a:p>
            <a:pPr marL="0" indent="0" algn="r">
              <a:buNone/>
            </a:pPr>
            <a:r>
              <a:rPr lang="zh-CN" altLang="en-US" dirty="0">
                <a:solidFill>
                  <a:schemeClr val="accent6">
                    <a:lumMod val="75000"/>
                  </a:schemeClr>
                </a:solidFill>
                <a:latin typeface="微软雅黑" pitchFamily="34" charset="-122"/>
                <a:ea typeface="微软雅黑" pitchFamily="34" charset="-122"/>
              </a:rPr>
              <a:t>数据分析岗位招聘分析报告</a:t>
            </a:r>
          </a:p>
        </p:txBody>
      </p:sp>
    </p:spTree>
    <p:extLst>
      <p:ext uri="{BB962C8B-B14F-4D97-AF65-F5344CB8AC3E}">
        <p14:creationId xmlns:p14="http://schemas.microsoft.com/office/powerpoint/2010/main" val="499461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59284" y="1324001"/>
            <a:ext cx="7180138"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公司发布的薪资水平大部分在</a:t>
            </a:r>
            <a:r>
              <a:rPr lang="en-US" altLang="zh-CN" sz="2400" b="1" dirty="0"/>
              <a:t>10k-14k</a:t>
            </a:r>
            <a:r>
              <a:rPr lang="zh-CN" altLang="en-US" sz="2400" b="1" dirty="0"/>
              <a:t>之间</a:t>
            </a:r>
          </a:p>
        </p:txBody>
      </p:sp>
      <p:sp>
        <p:nvSpPr>
          <p:cNvPr id="44" name="文本框 43">
            <a:extLst>
              <a:ext uri="{FF2B5EF4-FFF2-40B4-BE49-F238E27FC236}">
                <a16:creationId xmlns:a16="http://schemas.microsoft.com/office/drawing/2014/main" id="{F2827E33-02FA-433C-9FCB-70DA84652E03}"/>
              </a:ext>
            </a:extLst>
          </p:cNvPr>
          <p:cNvSpPr txBox="1"/>
          <p:nvPr/>
        </p:nvSpPr>
        <p:spPr>
          <a:xfrm>
            <a:off x="4933335" y="598621"/>
            <a:ext cx="2752579"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工作经验要求</a:t>
            </a:r>
          </a:p>
        </p:txBody>
      </p:sp>
      <p:graphicFrame>
        <p:nvGraphicFramePr>
          <p:cNvPr id="5" name="图表 4">
            <a:extLst>
              <a:ext uri="{FF2B5EF4-FFF2-40B4-BE49-F238E27FC236}">
                <a16:creationId xmlns:a16="http://schemas.microsoft.com/office/drawing/2014/main" id="{3E59D16F-2B44-4B01-9D69-3042F12A58BD}"/>
              </a:ext>
            </a:extLst>
          </p:cNvPr>
          <p:cNvGraphicFramePr>
            <a:graphicFrameLocks/>
          </p:cNvGraphicFramePr>
          <p:nvPr>
            <p:extLst>
              <p:ext uri="{D42A27DB-BD31-4B8C-83A1-F6EECF244321}">
                <p14:modId xmlns:p14="http://schemas.microsoft.com/office/powerpoint/2010/main" val="3297784244"/>
              </p:ext>
            </p:extLst>
          </p:nvPr>
        </p:nvGraphicFramePr>
        <p:xfrm>
          <a:off x="2887979" y="2057399"/>
          <a:ext cx="7275351" cy="408856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650468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3000"/>
                                  </p:iterate>
                                  <p:childTnLst>
                                    <p:set>
                                      <p:cBhvr>
                                        <p:cTn id="6" dur="1" fill="hold">
                                          <p:stCondLst>
                                            <p:cond delay="0"/>
                                          </p:stCondLst>
                                        </p:cTn>
                                        <p:tgtEl>
                                          <p:spTgt spid="2"/>
                                        </p:tgtEl>
                                        <p:attrNameLst>
                                          <p:attrName>style.visibility</p:attrName>
                                        </p:attrNameLst>
                                      </p:cBhvr>
                                      <p:to>
                                        <p:strVal val="visible"/>
                                      </p:to>
                                    </p:set>
                                    <p:set>
                                      <p:cBhvr>
                                        <p:cTn id="7" dur="683" fill="hold">
                                          <p:stCondLst>
                                            <p:cond delay="0"/>
                                          </p:stCondLst>
                                        </p:cTn>
                                        <p:tgtEl>
                                          <p:spTgt spid="2"/>
                                        </p:tgtEl>
                                        <p:attrNameLst>
                                          <p:attrName>style.rotation</p:attrName>
                                        </p:attrNameLst>
                                      </p:cBhvr>
                                      <p:to>
                                        <p:strVal val="-45.0"/>
                                      </p:to>
                                    </p:set>
                                    <p:anim calcmode="lin" valueType="num">
                                      <p:cBhvr>
                                        <p:cTn id="8" dur="683" fill="hold">
                                          <p:stCondLst>
                                            <p:cond delay="683"/>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9" dur="683"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10" dur="234" decel="50000" autoRev="1" fill="hold">
                                          <p:stCondLst>
                                            <p:cond delay="683"/>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11" dur="204" fill="hold">
                                          <p:stCondLst>
                                            <p:cond delay="1296"/>
                                          </p:stCondLst>
                                        </p:cTn>
                                        <p:tgtEl>
                                          <p:spTgt spid="2"/>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6000249" y="1647353"/>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1</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6" name="矩形 5"/>
          <p:cNvSpPr/>
          <p:nvPr/>
        </p:nvSpPr>
        <p:spPr>
          <a:xfrm>
            <a:off x="6816826" y="1707717"/>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数据来源背景</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圆角矩形 6"/>
          <p:cNvSpPr/>
          <p:nvPr/>
        </p:nvSpPr>
        <p:spPr>
          <a:xfrm>
            <a:off x="6000249" y="2401415"/>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2</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8" name="矩形 7"/>
          <p:cNvSpPr/>
          <p:nvPr/>
        </p:nvSpPr>
        <p:spPr>
          <a:xfrm>
            <a:off x="6816826" y="2460708"/>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招聘要求分析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圆角矩形 8"/>
          <p:cNvSpPr/>
          <p:nvPr/>
        </p:nvSpPr>
        <p:spPr>
          <a:xfrm>
            <a:off x="6000249" y="3155478"/>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3</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0" name="矩形 9"/>
          <p:cNvSpPr/>
          <p:nvPr/>
        </p:nvSpPr>
        <p:spPr>
          <a:xfrm>
            <a:off x="6816826" y="3223224"/>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公司情况分析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圆角矩形 10"/>
          <p:cNvSpPr/>
          <p:nvPr/>
        </p:nvSpPr>
        <p:spPr>
          <a:xfrm>
            <a:off x="6000249" y="3909540"/>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4</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2" name="矩形 11"/>
          <p:cNvSpPr/>
          <p:nvPr/>
        </p:nvSpPr>
        <p:spPr>
          <a:xfrm>
            <a:off x="6816826" y="3985740"/>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综合情况分析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圆角矩形 12"/>
          <p:cNvSpPr/>
          <p:nvPr/>
        </p:nvSpPr>
        <p:spPr>
          <a:xfrm>
            <a:off x="6000249" y="4663602"/>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5</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4" name="矩形 13"/>
          <p:cNvSpPr/>
          <p:nvPr/>
        </p:nvSpPr>
        <p:spPr>
          <a:xfrm>
            <a:off x="7278490" y="4731348"/>
            <a:ext cx="646332"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总结</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矩形 33"/>
          <p:cNvSpPr/>
          <p:nvPr/>
        </p:nvSpPr>
        <p:spPr>
          <a:xfrm>
            <a:off x="0" y="0"/>
            <a:ext cx="3721100" cy="685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          </a:t>
            </a:r>
            <a:endParaRPr lang="zh-CN" altLang="en-US" sz="2400" dirty="0">
              <a:solidFill>
                <a:prstClr val="white"/>
              </a:solidFill>
              <a:latin typeface="黑体" panose="02010609060101010101" pitchFamily="49" charset="-122"/>
              <a:ea typeface="黑体" panose="02010609060101010101" pitchFamily="49" charset="-122"/>
            </a:endParaRPr>
          </a:p>
        </p:txBody>
      </p:sp>
      <p:sp>
        <p:nvSpPr>
          <p:cNvPr id="35" name="矩形 34"/>
          <p:cNvSpPr/>
          <p:nvPr/>
        </p:nvSpPr>
        <p:spPr>
          <a:xfrm>
            <a:off x="1016585" y="1308116"/>
            <a:ext cx="2127505" cy="1107996"/>
          </a:xfrm>
          <a:prstGeom prst="rect">
            <a:avLst/>
          </a:prstGeom>
        </p:spPr>
        <p:txBody>
          <a:bodyPr wrap="none">
            <a:spAutoFit/>
          </a:bodyPr>
          <a:lstStyle/>
          <a:p>
            <a:pPr algn="ctr"/>
            <a:r>
              <a:rPr lang="zh-CN" altLang="en-US" sz="6600" b="1" dirty="0">
                <a:solidFill>
                  <a:prstClr val="white"/>
                </a:solidFill>
                <a:latin typeface="微软雅黑" pitchFamily="34" charset="-122"/>
                <a:ea typeface="微软雅黑" pitchFamily="34" charset="-122"/>
              </a:rPr>
              <a:t>目 录</a:t>
            </a:r>
          </a:p>
        </p:txBody>
      </p:sp>
      <p:sp>
        <p:nvSpPr>
          <p:cNvPr id="36" name="矩形 35"/>
          <p:cNvSpPr/>
          <p:nvPr/>
        </p:nvSpPr>
        <p:spPr>
          <a:xfrm>
            <a:off x="1257837" y="2593371"/>
            <a:ext cx="1645002" cy="584775"/>
          </a:xfrm>
          <a:prstGeom prst="rect">
            <a:avLst/>
          </a:prstGeom>
        </p:spPr>
        <p:txBody>
          <a:bodyPr wrap="none">
            <a:spAutoFit/>
          </a:bodyP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Contents</a:t>
            </a:r>
          </a:p>
        </p:txBody>
      </p:sp>
      <p:grpSp>
        <p:nvGrpSpPr>
          <p:cNvPr id="15" name="组合 14"/>
          <p:cNvGrpSpPr/>
          <p:nvPr/>
        </p:nvGrpSpPr>
        <p:grpSpPr>
          <a:xfrm>
            <a:off x="4933006" y="3155478"/>
            <a:ext cx="497964" cy="497964"/>
            <a:chOff x="6535243" y="2524701"/>
            <a:chExt cx="717051" cy="717051"/>
          </a:xfrm>
        </p:grpSpPr>
        <p:sp>
          <p:nvSpPr>
            <p:cNvPr id="16" name="泪滴形 15"/>
            <p:cNvSpPr/>
            <p:nvPr/>
          </p:nvSpPr>
          <p:spPr>
            <a:xfrm rot="8247616">
              <a:off x="6535243" y="2524701"/>
              <a:ext cx="717051" cy="717051"/>
            </a:xfrm>
            <a:prstGeom prst="teardrop">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椭圆 16"/>
            <p:cNvSpPr/>
            <p:nvPr/>
          </p:nvSpPr>
          <p:spPr>
            <a:xfrm>
              <a:off x="6604000" y="2588424"/>
              <a:ext cx="574014" cy="574014"/>
            </a:xfrm>
            <a:prstGeom prst="ellipse">
              <a:avLst/>
            </a:prstGeom>
            <a:solidFill>
              <a:schemeClr val="bg1"/>
            </a:solidFill>
            <a:ln>
              <a:solidFill>
                <a:schemeClr val="accent6">
                  <a:lumMod val="75000"/>
                </a:schemeClr>
              </a:solid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extLst>
      <p:ext uri="{BB962C8B-B14F-4D97-AF65-F5344CB8AC3E}">
        <p14:creationId xmlns:p14="http://schemas.microsoft.com/office/powerpoint/2010/main" val="177149918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56" presetClass="path" presetSubtype="0" accel="50000" decel="50000" fill="hold" grpId="1" nodeType="withEffect">
                                  <p:stCondLst>
                                    <p:cond delay="0"/>
                                  </p:stCondLst>
                                  <p:childTnLst>
                                    <p:animMotion origin="layout" path="M -0.03737 0.04121 L -6.25E-7 -3.33333E-6 " pathEditMode="relative" rAng="0" ptsTypes="AA">
                                      <p:cBhvr>
                                        <p:cTn id="9" dur="700" fill="hold"/>
                                        <p:tgtEl>
                                          <p:spTgt spid="5"/>
                                        </p:tgtEl>
                                        <p:attrNameLst>
                                          <p:attrName>ppt_x</p:attrName>
                                          <p:attrName>ppt_y</p:attrName>
                                        </p:attrNameLst>
                                      </p:cBhvr>
                                      <p:rCtr x="1862" y="-2060"/>
                                    </p:animMotion>
                                  </p:childTnLst>
                                </p:cTn>
                              </p:par>
                              <p:par>
                                <p:cTn id="10" presetID="22" presetClass="entr" presetSubtype="8"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childTnLst>
                                </p:cTn>
                              </p:par>
                              <p:par>
                                <p:cTn id="16" presetID="56" presetClass="path" presetSubtype="0" accel="50000" decel="50000" fill="hold" grpId="1" nodeType="withEffect">
                                  <p:stCondLst>
                                    <p:cond delay="250"/>
                                  </p:stCondLst>
                                  <p:childTnLst>
                                    <p:animMotion origin="layout" path="M -0.03737 0.0412 L -6.25E-7 2.96296E-6 " pathEditMode="relative" rAng="0" ptsTypes="AA">
                                      <p:cBhvr>
                                        <p:cTn id="17" dur="700" fill="hold"/>
                                        <p:tgtEl>
                                          <p:spTgt spid="7"/>
                                        </p:tgtEl>
                                        <p:attrNameLst>
                                          <p:attrName>ppt_x</p:attrName>
                                          <p:attrName>ppt_y</p:attrName>
                                        </p:attrNameLst>
                                      </p:cBhvr>
                                      <p:rCtr x="1862" y="-2060"/>
                                    </p:animMotion>
                                  </p:childTnLst>
                                </p:cTn>
                              </p:par>
                              <p:par>
                                <p:cTn id="18" presetID="22" presetClass="entr" presetSubtype="8" fill="hold" grpId="0" nodeType="withEffect">
                                  <p:stCondLst>
                                    <p:cond delay="50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childTnLst>
                                </p:cTn>
                              </p:par>
                              <p:par>
                                <p:cTn id="24" presetID="56" presetClass="path" presetSubtype="0" accel="50000" decel="50000" fill="hold" grpId="1" nodeType="withEffect">
                                  <p:stCondLst>
                                    <p:cond delay="500"/>
                                  </p:stCondLst>
                                  <p:childTnLst>
                                    <p:animMotion origin="layout" path="M -0.03737 0.0412 L -6.25E-7 -7.40741E-7 " pathEditMode="relative" rAng="0" ptsTypes="AA">
                                      <p:cBhvr>
                                        <p:cTn id="25" dur="700" fill="hold"/>
                                        <p:tgtEl>
                                          <p:spTgt spid="9"/>
                                        </p:tgtEl>
                                        <p:attrNameLst>
                                          <p:attrName>ppt_x</p:attrName>
                                          <p:attrName>ppt_y</p:attrName>
                                        </p:attrNameLst>
                                      </p:cBhvr>
                                      <p:rCtr x="1862" y="-2060"/>
                                    </p:animMotion>
                                  </p:childTnLst>
                                </p:cTn>
                              </p:par>
                              <p:par>
                                <p:cTn id="26" presetID="22" presetClass="entr" presetSubtype="8" fill="hold" grpId="0" nodeType="withEffect">
                                  <p:stCondLst>
                                    <p:cond delay="750"/>
                                  </p:stCondLst>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cTn>
                              </p:par>
                              <p:par>
                                <p:cTn id="29" presetID="10" presetClass="entr" presetSubtype="0" fill="hold" grpId="0" nodeType="withEffect">
                                  <p:stCondLst>
                                    <p:cond delay="75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childTnLst>
                                </p:cTn>
                              </p:par>
                              <p:par>
                                <p:cTn id="32" presetID="56" presetClass="path" presetSubtype="0" accel="50000" decel="50000" fill="hold" grpId="1" nodeType="withEffect">
                                  <p:stCondLst>
                                    <p:cond delay="750"/>
                                  </p:stCondLst>
                                  <p:childTnLst>
                                    <p:animMotion origin="layout" path="M -0.03737 0.04121 L -6.25E-7 -4.44444E-6 " pathEditMode="relative" rAng="0" ptsTypes="AA">
                                      <p:cBhvr>
                                        <p:cTn id="33" dur="700" fill="hold"/>
                                        <p:tgtEl>
                                          <p:spTgt spid="11"/>
                                        </p:tgtEl>
                                        <p:attrNameLst>
                                          <p:attrName>ppt_x</p:attrName>
                                          <p:attrName>ppt_y</p:attrName>
                                        </p:attrNameLst>
                                      </p:cBhvr>
                                      <p:rCtr x="1862" y="-2060"/>
                                    </p:animMotion>
                                  </p:childTnLst>
                                </p:cTn>
                              </p:par>
                              <p:par>
                                <p:cTn id="34" presetID="22" presetClass="entr" presetSubtype="8" fill="hold" grpId="0" nodeType="withEffect">
                                  <p:stCondLst>
                                    <p:cond delay="100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500"/>
                                        <p:tgtEl>
                                          <p:spTgt spid="12"/>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0"/>
                                        <p:tgtEl>
                                          <p:spTgt spid="13"/>
                                        </p:tgtEl>
                                      </p:cBhvr>
                                    </p:animEffect>
                                  </p:childTnLst>
                                </p:cTn>
                              </p:par>
                              <p:par>
                                <p:cTn id="40" presetID="56" presetClass="path" presetSubtype="0" accel="50000" decel="50000" fill="hold" grpId="1" nodeType="withEffect">
                                  <p:stCondLst>
                                    <p:cond delay="1000"/>
                                  </p:stCondLst>
                                  <p:childTnLst>
                                    <p:animMotion origin="layout" path="M -0.03737 0.0412 L -6.25E-7 1.85185E-6 " pathEditMode="relative" rAng="0" ptsTypes="AA">
                                      <p:cBhvr>
                                        <p:cTn id="41" dur="700" fill="hold"/>
                                        <p:tgtEl>
                                          <p:spTgt spid="13"/>
                                        </p:tgtEl>
                                        <p:attrNameLst>
                                          <p:attrName>ppt_x</p:attrName>
                                          <p:attrName>ppt_y</p:attrName>
                                        </p:attrNameLst>
                                      </p:cBhvr>
                                      <p:rCtr x="1862" y="-2060"/>
                                    </p:animMotion>
                                  </p:childTnLst>
                                </p:cTn>
                              </p:par>
                              <p:par>
                                <p:cTn id="42" presetID="22" presetClass="entr" presetSubtype="8" fill="hold" grpId="0" nodeType="withEffect">
                                  <p:stCondLst>
                                    <p:cond delay="125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anim calcmode="lin" valueType="num">
                                      <p:cBhvr>
                                        <p:cTn id="50" dur="500" fill="hold"/>
                                        <p:tgtEl>
                                          <p:spTgt spid="15"/>
                                        </p:tgtEl>
                                        <p:attrNameLst>
                                          <p:attrName>ppt_x</p:attrName>
                                        </p:attrNameLst>
                                      </p:cBhvr>
                                      <p:tavLst>
                                        <p:tav tm="0">
                                          <p:val>
                                            <p:strVal val="#ppt_x"/>
                                          </p:val>
                                        </p:tav>
                                        <p:tav tm="100000">
                                          <p:val>
                                            <p:strVal val="#ppt_x"/>
                                          </p:val>
                                        </p:tav>
                                      </p:tavLst>
                                    </p:anim>
                                    <p:anim calcmode="lin" valueType="num">
                                      <p:cBhvr>
                                        <p:cTn id="51"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bldP spid="7" grpId="0" animBg="1"/>
      <p:bldP spid="7" grpId="1" animBg="1"/>
      <p:bldP spid="8" grpId="0"/>
      <p:bldP spid="9" grpId="0" animBg="1"/>
      <p:bldP spid="9" grpId="1" animBg="1"/>
      <p:bldP spid="10" grpId="0"/>
      <p:bldP spid="11" grpId="0" animBg="1"/>
      <p:bldP spid="11" grpId="1" animBg="1"/>
      <p:bldP spid="12" grpId="0"/>
      <p:bldP spid="13" grpId="0" animBg="1"/>
      <p:bldP spid="13" grpId="1" animBg="1"/>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文本框 48">
            <a:extLst>
              <a:ext uri="{FF2B5EF4-FFF2-40B4-BE49-F238E27FC236}">
                <a16:creationId xmlns:a16="http://schemas.microsoft.com/office/drawing/2014/main" id="{17BA2127-26BA-4176-A59D-06BB70EBC76E}"/>
              </a:ext>
            </a:extLst>
          </p:cNvPr>
          <p:cNvSpPr txBox="1"/>
          <p:nvPr/>
        </p:nvSpPr>
        <p:spPr>
          <a:xfrm>
            <a:off x="4933335" y="598621"/>
            <a:ext cx="2752579"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公司规模情况</a:t>
            </a:r>
          </a:p>
        </p:txBody>
      </p:sp>
      <p:sp>
        <p:nvSpPr>
          <p:cNvPr id="50" name="TextBox 1">
            <a:extLst>
              <a:ext uri="{FF2B5EF4-FFF2-40B4-BE49-F238E27FC236}">
                <a16:creationId xmlns:a16="http://schemas.microsoft.com/office/drawing/2014/main" id="{2CE7D06F-AC2E-4C21-AF6D-C94F10957965}"/>
              </a:ext>
            </a:extLst>
          </p:cNvPr>
          <p:cNvSpPr txBox="1"/>
          <p:nvPr/>
        </p:nvSpPr>
        <p:spPr>
          <a:xfrm>
            <a:off x="2259284" y="1324001"/>
            <a:ext cx="7180138"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大中型公司招聘人数最多，小型公司招聘较少</a:t>
            </a:r>
          </a:p>
        </p:txBody>
      </p:sp>
      <p:sp>
        <p:nvSpPr>
          <p:cNvPr id="52" name="对话气泡: 圆角矩形 51">
            <a:extLst>
              <a:ext uri="{FF2B5EF4-FFF2-40B4-BE49-F238E27FC236}">
                <a16:creationId xmlns:a16="http://schemas.microsoft.com/office/drawing/2014/main" id="{0ED6A501-E0C4-46E1-8C02-5B6D9F5538AA}"/>
              </a:ext>
            </a:extLst>
          </p:cNvPr>
          <p:cNvSpPr/>
          <p:nvPr/>
        </p:nvSpPr>
        <p:spPr>
          <a:xfrm>
            <a:off x="3141138" y="5486853"/>
            <a:ext cx="6564659" cy="1089975"/>
          </a:xfrm>
          <a:prstGeom prst="wedgeRoundRectCallout">
            <a:avLst>
              <a:gd name="adj1" fmla="val 17332"/>
              <a:gd name="adj2" fmla="val -87433"/>
              <a:gd name="adj3" fmla="val 16667"/>
            </a:avLst>
          </a:prstGeom>
          <a:ln>
            <a:solidFill>
              <a:srgbClr val="EB2E0F"/>
            </a:solidFill>
          </a:ln>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t>对于公司规模，招聘数据分析岗位的公司主要是基本上跟公司规模成正比。表明行业正处于成长期，资深数据分析师较少，行业潜力比较好。</a:t>
            </a:r>
          </a:p>
        </p:txBody>
      </p:sp>
      <p:graphicFrame>
        <p:nvGraphicFramePr>
          <p:cNvPr id="6" name="图表 5">
            <a:extLst>
              <a:ext uri="{FF2B5EF4-FFF2-40B4-BE49-F238E27FC236}">
                <a16:creationId xmlns:a16="http://schemas.microsoft.com/office/drawing/2014/main" id="{374700AF-D8BA-49A6-94D7-8A17D0B18EDD}"/>
              </a:ext>
            </a:extLst>
          </p:cNvPr>
          <p:cNvGraphicFramePr>
            <a:graphicFrameLocks/>
          </p:cNvGraphicFramePr>
          <p:nvPr>
            <p:extLst>
              <p:ext uri="{D42A27DB-BD31-4B8C-83A1-F6EECF244321}">
                <p14:modId xmlns:p14="http://schemas.microsoft.com/office/powerpoint/2010/main" val="4070418101"/>
              </p:ext>
            </p:extLst>
          </p:nvPr>
        </p:nvGraphicFramePr>
        <p:xfrm>
          <a:off x="3469004" y="2057400"/>
          <a:ext cx="6049749" cy="305424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726298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3000"/>
                                  </p:iterate>
                                  <p:childTnLst>
                                    <p:set>
                                      <p:cBhvr>
                                        <p:cTn id="6" dur="1" fill="hold">
                                          <p:stCondLst>
                                            <p:cond delay="0"/>
                                          </p:stCondLst>
                                        </p:cTn>
                                        <p:tgtEl>
                                          <p:spTgt spid="50"/>
                                        </p:tgtEl>
                                        <p:attrNameLst>
                                          <p:attrName>style.visibility</p:attrName>
                                        </p:attrNameLst>
                                      </p:cBhvr>
                                      <p:to>
                                        <p:strVal val="visible"/>
                                      </p:to>
                                    </p:set>
                                    <p:set>
                                      <p:cBhvr>
                                        <p:cTn id="7" dur="683" fill="hold">
                                          <p:stCondLst>
                                            <p:cond delay="0"/>
                                          </p:stCondLst>
                                        </p:cTn>
                                        <p:tgtEl>
                                          <p:spTgt spid="50"/>
                                        </p:tgtEl>
                                        <p:attrNameLst>
                                          <p:attrName>style.rotation</p:attrName>
                                        </p:attrNameLst>
                                      </p:cBhvr>
                                      <p:to>
                                        <p:strVal val="-45.0"/>
                                      </p:to>
                                    </p:set>
                                    <p:anim calcmode="lin" valueType="num">
                                      <p:cBhvr>
                                        <p:cTn id="8" dur="683" fill="hold">
                                          <p:stCondLst>
                                            <p:cond delay="683"/>
                                          </p:stCondLst>
                                        </p:cTn>
                                        <p:tgtEl>
                                          <p:spTgt spid="50"/>
                                        </p:tgtEl>
                                        <p:attrNameLst>
                                          <p:attrName>style.rotation</p:attrName>
                                        </p:attrNameLst>
                                      </p:cBhvr>
                                      <p:tavLst>
                                        <p:tav tm="0">
                                          <p:val>
                                            <p:fltVal val="-45"/>
                                          </p:val>
                                        </p:tav>
                                        <p:tav tm="69900">
                                          <p:val>
                                            <p:fltVal val="45"/>
                                          </p:val>
                                        </p:tav>
                                        <p:tav tm="100000">
                                          <p:val>
                                            <p:fltVal val="0"/>
                                          </p:val>
                                        </p:tav>
                                      </p:tavLst>
                                    </p:anim>
                                    <p:anim calcmode="lin" valueType="num">
                                      <p:cBhvr>
                                        <p:cTn id="9" dur="683" fill="hold">
                                          <p:stCondLst>
                                            <p:cond delay="0"/>
                                          </p:stCondLst>
                                        </p:cTn>
                                        <p:tgtEl>
                                          <p:spTgt spid="50"/>
                                        </p:tgtEl>
                                        <p:attrNameLst>
                                          <p:attrName>ppt_y</p:attrName>
                                        </p:attrNameLst>
                                      </p:cBhvr>
                                      <p:tavLst>
                                        <p:tav tm="0">
                                          <p:val>
                                            <p:strVal val="#ppt_y-1"/>
                                          </p:val>
                                        </p:tav>
                                        <p:tav tm="100000">
                                          <p:val>
                                            <p:strVal val="#ppt_y-(0.354*#ppt_w-0.172*#ppt_h)"/>
                                          </p:val>
                                        </p:tav>
                                      </p:tavLst>
                                    </p:anim>
                                    <p:anim calcmode="lin" valueType="num">
                                      <p:cBhvr>
                                        <p:cTn id="10" dur="234" decel="50000" autoRev="1" fill="hold">
                                          <p:stCondLst>
                                            <p:cond delay="683"/>
                                          </p:stCondLst>
                                        </p:cTn>
                                        <p:tgtEl>
                                          <p:spTgt spid="50"/>
                                        </p:tgtEl>
                                        <p:attrNameLst>
                                          <p:attrName>ppt_y</p:attrName>
                                        </p:attrNameLst>
                                      </p:cBhvr>
                                      <p:tavLst>
                                        <p:tav tm="0">
                                          <p:val>
                                            <p:strVal val="#ppt_y-(0.354*#ppt_w-0.172*#ppt_h)"/>
                                          </p:val>
                                        </p:tav>
                                        <p:tav tm="100000">
                                          <p:val>
                                            <p:strVal val="#ppt_y-(0.354*#ppt_w-0.172*#ppt_h)-#ppt_h/2"/>
                                          </p:val>
                                        </p:tav>
                                      </p:tavLst>
                                    </p:anim>
                                    <p:anim calcmode="lin" valueType="num">
                                      <p:cBhvr>
                                        <p:cTn id="11" dur="204" fill="hold">
                                          <p:stCondLst>
                                            <p:cond delay="1296"/>
                                          </p:stCondLst>
                                        </p:cTn>
                                        <p:tgtEl>
                                          <p:spTgt spid="50"/>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文本框 48">
            <a:extLst>
              <a:ext uri="{FF2B5EF4-FFF2-40B4-BE49-F238E27FC236}">
                <a16:creationId xmlns:a16="http://schemas.microsoft.com/office/drawing/2014/main" id="{17BA2127-26BA-4176-A59D-06BB70EBC76E}"/>
              </a:ext>
            </a:extLst>
          </p:cNvPr>
          <p:cNvSpPr txBox="1"/>
          <p:nvPr/>
        </p:nvSpPr>
        <p:spPr>
          <a:xfrm>
            <a:off x="4933335" y="598621"/>
            <a:ext cx="2752579"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公司领域情况</a:t>
            </a:r>
          </a:p>
        </p:txBody>
      </p:sp>
      <p:sp>
        <p:nvSpPr>
          <p:cNvPr id="50" name="TextBox 1">
            <a:extLst>
              <a:ext uri="{FF2B5EF4-FFF2-40B4-BE49-F238E27FC236}">
                <a16:creationId xmlns:a16="http://schemas.microsoft.com/office/drawing/2014/main" id="{2CE7D06F-AC2E-4C21-AF6D-C94F10957965}"/>
              </a:ext>
            </a:extLst>
          </p:cNvPr>
          <p:cNvSpPr txBox="1"/>
          <p:nvPr/>
        </p:nvSpPr>
        <p:spPr>
          <a:xfrm>
            <a:off x="2259284" y="1324001"/>
            <a:ext cx="7180138"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从事移动互联网、金融、电子商务领域的最多</a:t>
            </a:r>
          </a:p>
        </p:txBody>
      </p:sp>
      <p:graphicFrame>
        <p:nvGraphicFramePr>
          <p:cNvPr id="7" name="图表 6">
            <a:extLst>
              <a:ext uri="{FF2B5EF4-FFF2-40B4-BE49-F238E27FC236}">
                <a16:creationId xmlns:a16="http://schemas.microsoft.com/office/drawing/2014/main" id="{11C6A397-CEDE-457B-AFFD-7B908BC44E47}"/>
              </a:ext>
            </a:extLst>
          </p:cNvPr>
          <p:cNvGraphicFramePr>
            <a:graphicFrameLocks/>
          </p:cNvGraphicFramePr>
          <p:nvPr>
            <p:extLst>
              <p:ext uri="{D42A27DB-BD31-4B8C-83A1-F6EECF244321}">
                <p14:modId xmlns:p14="http://schemas.microsoft.com/office/powerpoint/2010/main" val="1410301289"/>
              </p:ext>
            </p:extLst>
          </p:nvPr>
        </p:nvGraphicFramePr>
        <p:xfrm>
          <a:off x="2774852" y="1999481"/>
          <a:ext cx="6642296" cy="4021492"/>
        </p:xfrm>
        <a:graphic>
          <a:graphicData uri="http://schemas.openxmlformats.org/drawingml/2006/chart">
            <c:chart xmlns:c="http://schemas.openxmlformats.org/drawingml/2006/chart" xmlns:r="http://schemas.openxmlformats.org/officeDocument/2006/relationships" r:id="rId3"/>
          </a:graphicData>
        </a:graphic>
      </p:graphicFrame>
      <p:sp>
        <p:nvSpPr>
          <p:cNvPr id="8" name="对话气泡: 圆角矩形 7">
            <a:extLst>
              <a:ext uri="{FF2B5EF4-FFF2-40B4-BE49-F238E27FC236}">
                <a16:creationId xmlns:a16="http://schemas.microsoft.com/office/drawing/2014/main" id="{29E5F3CF-6065-40DB-A32A-65A68700E7F0}"/>
              </a:ext>
            </a:extLst>
          </p:cNvPr>
          <p:cNvSpPr/>
          <p:nvPr/>
        </p:nvSpPr>
        <p:spPr>
          <a:xfrm>
            <a:off x="8199912" y="3181865"/>
            <a:ext cx="2652932" cy="1127055"/>
          </a:xfrm>
          <a:prstGeom prst="wedgeRoundRectCallout">
            <a:avLst>
              <a:gd name="adj1" fmla="val -68528"/>
              <a:gd name="adj2" fmla="val -99915"/>
              <a:gd name="adj3" fmla="val 16667"/>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t>若是不确定从事哪个行业，可优先选择移动互联网、金融、电子商务</a:t>
            </a:r>
          </a:p>
        </p:txBody>
      </p:sp>
    </p:spTree>
    <p:extLst>
      <p:ext uri="{BB962C8B-B14F-4D97-AF65-F5344CB8AC3E}">
        <p14:creationId xmlns:p14="http://schemas.microsoft.com/office/powerpoint/2010/main" val="3882065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par>
                          <p:cTn id="8" fill="hold">
                            <p:stCondLst>
                              <p:cond delay="500"/>
                            </p:stCondLst>
                            <p:childTnLst>
                              <p:par>
                                <p:cTn id="9" presetID="38" presetClass="entr" presetSubtype="0" accel="50000" fill="hold" grpId="0" nodeType="afterEffect">
                                  <p:stCondLst>
                                    <p:cond delay="0"/>
                                  </p:stCondLst>
                                  <p:iterate type="lt">
                                    <p:tmPct val="3000"/>
                                  </p:iterate>
                                  <p:childTnLst>
                                    <p:set>
                                      <p:cBhvr>
                                        <p:cTn id="10" dur="1" fill="hold">
                                          <p:stCondLst>
                                            <p:cond delay="0"/>
                                          </p:stCondLst>
                                        </p:cTn>
                                        <p:tgtEl>
                                          <p:spTgt spid="50"/>
                                        </p:tgtEl>
                                        <p:attrNameLst>
                                          <p:attrName>style.visibility</p:attrName>
                                        </p:attrNameLst>
                                      </p:cBhvr>
                                      <p:to>
                                        <p:strVal val="visible"/>
                                      </p:to>
                                    </p:set>
                                    <p:set>
                                      <p:cBhvr>
                                        <p:cTn id="11" dur="683" fill="hold">
                                          <p:stCondLst>
                                            <p:cond delay="0"/>
                                          </p:stCondLst>
                                        </p:cTn>
                                        <p:tgtEl>
                                          <p:spTgt spid="50"/>
                                        </p:tgtEl>
                                        <p:attrNameLst>
                                          <p:attrName>style.rotation</p:attrName>
                                        </p:attrNameLst>
                                      </p:cBhvr>
                                      <p:to>
                                        <p:strVal val="-45.0"/>
                                      </p:to>
                                    </p:set>
                                    <p:anim calcmode="lin" valueType="num">
                                      <p:cBhvr>
                                        <p:cTn id="12" dur="683" fill="hold">
                                          <p:stCondLst>
                                            <p:cond delay="683"/>
                                          </p:stCondLst>
                                        </p:cTn>
                                        <p:tgtEl>
                                          <p:spTgt spid="50"/>
                                        </p:tgtEl>
                                        <p:attrNameLst>
                                          <p:attrName>style.rotation</p:attrName>
                                        </p:attrNameLst>
                                      </p:cBhvr>
                                      <p:tavLst>
                                        <p:tav tm="0">
                                          <p:val>
                                            <p:fltVal val="-45"/>
                                          </p:val>
                                        </p:tav>
                                        <p:tav tm="69900">
                                          <p:val>
                                            <p:fltVal val="45"/>
                                          </p:val>
                                        </p:tav>
                                        <p:tav tm="100000">
                                          <p:val>
                                            <p:fltVal val="0"/>
                                          </p:val>
                                        </p:tav>
                                      </p:tavLst>
                                    </p:anim>
                                    <p:anim calcmode="lin" valueType="num">
                                      <p:cBhvr>
                                        <p:cTn id="13" dur="683" fill="hold">
                                          <p:stCondLst>
                                            <p:cond delay="0"/>
                                          </p:stCondLst>
                                        </p:cTn>
                                        <p:tgtEl>
                                          <p:spTgt spid="50"/>
                                        </p:tgtEl>
                                        <p:attrNameLst>
                                          <p:attrName>ppt_y</p:attrName>
                                        </p:attrNameLst>
                                      </p:cBhvr>
                                      <p:tavLst>
                                        <p:tav tm="0">
                                          <p:val>
                                            <p:strVal val="#ppt_y-1"/>
                                          </p:val>
                                        </p:tav>
                                        <p:tav tm="100000">
                                          <p:val>
                                            <p:strVal val="#ppt_y-(0.354*#ppt_w-0.172*#ppt_h)"/>
                                          </p:val>
                                        </p:tav>
                                      </p:tavLst>
                                    </p:anim>
                                    <p:anim calcmode="lin" valueType="num">
                                      <p:cBhvr>
                                        <p:cTn id="14" dur="234" decel="50000" autoRev="1" fill="hold">
                                          <p:stCondLst>
                                            <p:cond delay="683"/>
                                          </p:stCondLst>
                                        </p:cTn>
                                        <p:tgtEl>
                                          <p:spTgt spid="50"/>
                                        </p:tgtEl>
                                        <p:attrNameLst>
                                          <p:attrName>ppt_y</p:attrName>
                                        </p:attrNameLst>
                                      </p:cBhvr>
                                      <p:tavLst>
                                        <p:tav tm="0">
                                          <p:val>
                                            <p:strVal val="#ppt_y-(0.354*#ppt_w-0.172*#ppt_h)"/>
                                          </p:val>
                                        </p:tav>
                                        <p:tav tm="100000">
                                          <p:val>
                                            <p:strVal val="#ppt_y-(0.354*#ppt_w-0.172*#ppt_h)-#ppt_h/2"/>
                                          </p:val>
                                        </p:tav>
                                      </p:tavLst>
                                    </p:anim>
                                    <p:anim calcmode="lin" valueType="num">
                                      <p:cBhvr>
                                        <p:cTn id="15" dur="204" fill="hold">
                                          <p:stCondLst>
                                            <p:cond delay="1296"/>
                                          </p:stCondLst>
                                        </p:cTn>
                                        <p:tgtEl>
                                          <p:spTgt spid="50"/>
                                        </p:tgtEl>
                                        <p:attrNameLst>
                                          <p:attrName>ppt_y</p:attrName>
                                        </p:attrNameLst>
                                      </p:cBhvr>
                                      <p:tavLst>
                                        <p:tav tm="0">
                                          <p:val>
                                            <p:strVal val="#ppt_y-(0.354*#ppt_w-0.172*#ppt_h)"/>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circle(in)">
                                      <p:cBhvr>
                                        <p:cTn id="20"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Graphic spid="7" grpId="0">
        <p:bldAsOne/>
      </p:bldGraphic>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文本框 48">
            <a:extLst>
              <a:ext uri="{FF2B5EF4-FFF2-40B4-BE49-F238E27FC236}">
                <a16:creationId xmlns:a16="http://schemas.microsoft.com/office/drawing/2014/main" id="{17BA2127-26BA-4176-A59D-06BB70EBC76E}"/>
              </a:ext>
            </a:extLst>
          </p:cNvPr>
          <p:cNvSpPr txBox="1"/>
          <p:nvPr/>
        </p:nvSpPr>
        <p:spPr>
          <a:xfrm>
            <a:off x="4933335" y="598621"/>
            <a:ext cx="2752579"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职位需求情况</a:t>
            </a:r>
          </a:p>
        </p:txBody>
      </p:sp>
      <p:sp>
        <p:nvSpPr>
          <p:cNvPr id="50" name="TextBox 1">
            <a:extLst>
              <a:ext uri="{FF2B5EF4-FFF2-40B4-BE49-F238E27FC236}">
                <a16:creationId xmlns:a16="http://schemas.microsoft.com/office/drawing/2014/main" id="{2CE7D06F-AC2E-4C21-AF6D-C94F10957965}"/>
              </a:ext>
            </a:extLst>
          </p:cNvPr>
          <p:cNvSpPr txBox="1"/>
          <p:nvPr/>
        </p:nvSpPr>
        <p:spPr>
          <a:xfrm>
            <a:off x="2259283" y="1324001"/>
            <a:ext cx="8277419"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公司招聘技术、金融、设计方向比较多</a:t>
            </a:r>
          </a:p>
        </p:txBody>
      </p:sp>
      <p:graphicFrame>
        <p:nvGraphicFramePr>
          <p:cNvPr id="13" name="图表 12">
            <a:extLst>
              <a:ext uri="{FF2B5EF4-FFF2-40B4-BE49-F238E27FC236}">
                <a16:creationId xmlns:a16="http://schemas.microsoft.com/office/drawing/2014/main" id="{2D31A905-A631-46AB-BF7A-E4B8ACB600D4}"/>
              </a:ext>
            </a:extLst>
          </p:cNvPr>
          <p:cNvGraphicFramePr>
            <a:graphicFrameLocks/>
          </p:cNvGraphicFramePr>
          <p:nvPr>
            <p:extLst>
              <p:ext uri="{D42A27DB-BD31-4B8C-83A1-F6EECF244321}">
                <p14:modId xmlns:p14="http://schemas.microsoft.com/office/powerpoint/2010/main" val="1700394188"/>
              </p:ext>
            </p:extLst>
          </p:nvPr>
        </p:nvGraphicFramePr>
        <p:xfrm>
          <a:off x="2973327" y="1791222"/>
          <a:ext cx="6771922" cy="4365554"/>
        </p:xfrm>
        <a:graphic>
          <a:graphicData uri="http://schemas.openxmlformats.org/drawingml/2006/chart">
            <c:chart xmlns:c="http://schemas.openxmlformats.org/drawingml/2006/chart" xmlns:r="http://schemas.openxmlformats.org/officeDocument/2006/relationships" r:id="rId3"/>
          </a:graphicData>
        </a:graphic>
      </p:graphicFrame>
      <p:sp>
        <p:nvSpPr>
          <p:cNvPr id="2" name="对话气泡: 圆角矩形 1">
            <a:extLst>
              <a:ext uri="{FF2B5EF4-FFF2-40B4-BE49-F238E27FC236}">
                <a16:creationId xmlns:a16="http://schemas.microsoft.com/office/drawing/2014/main" id="{C399EC8A-D8F3-44C7-9D6B-0CA0B9CC5DA5}"/>
              </a:ext>
            </a:extLst>
          </p:cNvPr>
          <p:cNvSpPr/>
          <p:nvPr/>
        </p:nvSpPr>
        <p:spPr>
          <a:xfrm>
            <a:off x="1887367" y="4845355"/>
            <a:ext cx="2441950" cy="1203023"/>
          </a:xfrm>
          <a:prstGeom prst="wedgeRoundRectCallout">
            <a:avLst>
              <a:gd name="adj1" fmla="val 96523"/>
              <a:gd name="adj2" fmla="val -63813"/>
              <a:gd name="adj3" fmla="val 16667"/>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设计是数据分析的第三大岗位，说明设计类与数据分析有很大关系</a:t>
            </a:r>
            <a:endParaRPr lang="zh-CN" altLang="en-US" b="1" dirty="0"/>
          </a:p>
        </p:txBody>
      </p:sp>
      <p:sp>
        <p:nvSpPr>
          <p:cNvPr id="9" name="对话气泡: 圆角矩形 8">
            <a:extLst>
              <a:ext uri="{FF2B5EF4-FFF2-40B4-BE49-F238E27FC236}">
                <a16:creationId xmlns:a16="http://schemas.microsoft.com/office/drawing/2014/main" id="{D58B726C-AB8D-4EF9-A6BD-CCE90939EEAA}"/>
              </a:ext>
            </a:extLst>
          </p:cNvPr>
          <p:cNvSpPr/>
          <p:nvPr/>
        </p:nvSpPr>
        <p:spPr>
          <a:xfrm>
            <a:off x="8361622" y="5142221"/>
            <a:ext cx="2736438" cy="1496573"/>
          </a:xfrm>
          <a:prstGeom prst="wedgeRoundRectCallout">
            <a:avLst>
              <a:gd name="adj1" fmla="val -106177"/>
              <a:gd name="adj2" fmla="val -74951"/>
              <a:gd name="adj3" fmla="val 16667"/>
            </a:avLst>
          </a:prstGeom>
          <a:ln>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t>公司招聘的第二大领域是金融岗，达到</a:t>
            </a:r>
            <a:r>
              <a:rPr lang="en-US" altLang="zh-CN" sz="3200" b="1" dirty="0"/>
              <a:t>15%</a:t>
            </a:r>
            <a:r>
              <a:rPr lang="zh-CN" altLang="en-US" dirty="0"/>
              <a:t>，说明在该行业发展有不错的前景</a:t>
            </a:r>
          </a:p>
        </p:txBody>
      </p:sp>
      <p:sp>
        <p:nvSpPr>
          <p:cNvPr id="10" name="对话气泡: 圆角矩形 9">
            <a:extLst>
              <a:ext uri="{FF2B5EF4-FFF2-40B4-BE49-F238E27FC236}">
                <a16:creationId xmlns:a16="http://schemas.microsoft.com/office/drawing/2014/main" id="{DAFFF0D2-86EF-450C-BB9C-2E09F5AA2AE3}"/>
              </a:ext>
            </a:extLst>
          </p:cNvPr>
          <p:cNvSpPr/>
          <p:nvPr/>
        </p:nvSpPr>
        <p:spPr>
          <a:xfrm>
            <a:off x="9154232" y="2294080"/>
            <a:ext cx="2732968" cy="1877087"/>
          </a:xfrm>
          <a:prstGeom prst="wedgeRoundRectCallout">
            <a:avLst>
              <a:gd name="adj1" fmla="val -123712"/>
              <a:gd name="adj2" fmla="val -648"/>
              <a:gd name="adj3" fmla="val 16667"/>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t>技术岗位招聘占</a:t>
            </a:r>
            <a:r>
              <a:rPr lang="en-US" altLang="zh-CN" sz="2400" b="1" dirty="0"/>
              <a:t>26%</a:t>
            </a:r>
            <a:r>
              <a:rPr lang="zh-CN" altLang="en-US" dirty="0"/>
              <a:t>，说明分析师职位数据技术岗位，与数据挖掘，建模。算法都有一定联系，数据分析行业有很大的潜力。</a:t>
            </a:r>
          </a:p>
        </p:txBody>
      </p:sp>
    </p:spTree>
    <p:extLst>
      <p:ext uri="{BB962C8B-B14F-4D97-AF65-F5344CB8AC3E}">
        <p14:creationId xmlns:p14="http://schemas.microsoft.com/office/powerpoint/2010/main" val="165283045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3000"/>
                                  </p:iterate>
                                  <p:childTnLst>
                                    <p:set>
                                      <p:cBhvr>
                                        <p:cTn id="6" dur="1" fill="hold">
                                          <p:stCondLst>
                                            <p:cond delay="0"/>
                                          </p:stCondLst>
                                        </p:cTn>
                                        <p:tgtEl>
                                          <p:spTgt spid="50"/>
                                        </p:tgtEl>
                                        <p:attrNameLst>
                                          <p:attrName>style.visibility</p:attrName>
                                        </p:attrNameLst>
                                      </p:cBhvr>
                                      <p:to>
                                        <p:strVal val="visible"/>
                                      </p:to>
                                    </p:set>
                                    <p:set>
                                      <p:cBhvr>
                                        <p:cTn id="7" dur="683" fill="hold">
                                          <p:stCondLst>
                                            <p:cond delay="0"/>
                                          </p:stCondLst>
                                        </p:cTn>
                                        <p:tgtEl>
                                          <p:spTgt spid="50"/>
                                        </p:tgtEl>
                                        <p:attrNameLst>
                                          <p:attrName>style.rotation</p:attrName>
                                        </p:attrNameLst>
                                      </p:cBhvr>
                                      <p:to>
                                        <p:strVal val="-45.0"/>
                                      </p:to>
                                    </p:set>
                                    <p:anim calcmode="lin" valueType="num">
                                      <p:cBhvr>
                                        <p:cTn id="8" dur="683" fill="hold">
                                          <p:stCondLst>
                                            <p:cond delay="683"/>
                                          </p:stCondLst>
                                        </p:cTn>
                                        <p:tgtEl>
                                          <p:spTgt spid="50"/>
                                        </p:tgtEl>
                                        <p:attrNameLst>
                                          <p:attrName>style.rotation</p:attrName>
                                        </p:attrNameLst>
                                      </p:cBhvr>
                                      <p:tavLst>
                                        <p:tav tm="0">
                                          <p:val>
                                            <p:fltVal val="-45"/>
                                          </p:val>
                                        </p:tav>
                                        <p:tav tm="69900">
                                          <p:val>
                                            <p:fltVal val="45"/>
                                          </p:val>
                                        </p:tav>
                                        <p:tav tm="100000">
                                          <p:val>
                                            <p:fltVal val="0"/>
                                          </p:val>
                                        </p:tav>
                                      </p:tavLst>
                                    </p:anim>
                                    <p:anim calcmode="lin" valueType="num">
                                      <p:cBhvr>
                                        <p:cTn id="9" dur="683" fill="hold">
                                          <p:stCondLst>
                                            <p:cond delay="0"/>
                                          </p:stCondLst>
                                        </p:cTn>
                                        <p:tgtEl>
                                          <p:spTgt spid="50"/>
                                        </p:tgtEl>
                                        <p:attrNameLst>
                                          <p:attrName>ppt_y</p:attrName>
                                        </p:attrNameLst>
                                      </p:cBhvr>
                                      <p:tavLst>
                                        <p:tav tm="0">
                                          <p:val>
                                            <p:strVal val="#ppt_y-1"/>
                                          </p:val>
                                        </p:tav>
                                        <p:tav tm="100000">
                                          <p:val>
                                            <p:strVal val="#ppt_y-(0.354*#ppt_w-0.172*#ppt_h)"/>
                                          </p:val>
                                        </p:tav>
                                      </p:tavLst>
                                    </p:anim>
                                    <p:anim calcmode="lin" valueType="num">
                                      <p:cBhvr>
                                        <p:cTn id="10" dur="234" decel="50000" autoRev="1" fill="hold">
                                          <p:stCondLst>
                                            <p:cond delay="683"/>
                                          </p:stCondLst>
                                        </p:cTn>
                                        <p:tgtEl>
                                          <p:spTgt spid="50"/>
                                        </p:tgtEl>
                                        <p:attrNameLst>
                                          <p:attrName>ppt_y</p:attrName>
                                        </p:attrNameLst>
                                      </p:cBhvr>
                                      <p:tavLst>
                                        <p:tav tm="0">
                                          <p:val>
                                            <p:strVal val="#ppt_y-(0.354*#ppt_w-0.172*#ppt_h)"/>
                                          </p:val>
                                        </p:tav>
                                        <p:tav tm="100000">
                                          <p:val>
                                            <p:strVal val="#ppt_y-(0.354*#ppt_w-0.172*#ppt_h)-#ppt_h/2"/>
                                          </p:val>
                                        </p:tav>
                                      </p:tavLst>
                                    </p:anim>
                                    <p:anim calcmode="lin" valueType="num">
                                      <p:cBhvr>
                                        <p:cTn id="11" dur="204" fill="hold">
                                          <p:stCondLst>
                                            <p:cond delay="1296"/>
                                          </p:stCondLst>
                                        </p:cTn>
                                        <p:tgtEl>
                                          <p:spTgt spid="50"/>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circle(in)">
                                      <p:cBhvr>
                                        <p:cTn id="16" dur="20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1000"/>
                                        <p:tgtEl>
                                          <p:spTgt spid="2"/>
                                        </p:tgtEl>
                                      </p:cBhvr>
                                    </p:animEffect>
                                    <p:anim calcmode="lin" valueType="num">
                                      <p:cBhvr>
                                        <p:cTn id="29" dur="1000" fill="hold"/>
                                        <p:tgtEl>
                                          <p:spTgt spid="2"/>
                                        </p:tgtEl>
                                        <p:attrNameLst>
                                          <p:attrName>ppt_x</p:attrName>
                                        </p:attrNameLst>
                                      </p:cBhvr>
                                      <p:tavLst>
                                        <p:tav tm="0">
                                          <p:val>
                                            <p:strVal val="#ppt_x"/>
                                          </p:val>
                                        </p:tav>
                                        <p:tav tm="100000">
                                          <p:val>
                                            <p:strVal val="#ppt_x"/>
                                          </p:val>
                                        </p:tav>
                                      </p:tavLst>
                                    </p:anim>
                                    <p:anim calcmode="lin" valueType="num">
                                      <p:cBhvr>
                                        <p:cTn id="30"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2" grpId="0" animBg="1"/>
      <p:bldP spid="9" grpId="0" animBg="1"/>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6000249" y="1647353"/>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1</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6" name="矩形 5"/>
          <p:cNvSpPr/>
          <p:nvPr/>
        </p:nvSpPr>
        <p:spPr>
          <a:xfrm>
            <a:off x="6816826" y="1707717"/>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数据来源背景</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圆角矩形 6"/>
          <p:cNvSpPr/>
          <p:nvPr/>
        </p:nvSpPr>
        <p:spPr>
          <a:xfrm>
            <a:off x="6000249" y="2401415"/>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2</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8" name="矩形 7"/>
          <p:cNvSpPr/>
          <p:nvPr/>
        </p:nvSpPr>
        <p:spPr>
          <a:xfrm>
            <a:off x="6816826" y="2460708"/>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招聘要求分析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圆角矩形 8"/>
          <p:cNvSpPr/>
          <p:nvPr/>
        </p:nvSpPr>
        <p:spPr>
          <a:xfrm>
            <a:off x="6000249" y="3155478"/>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3</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0" name="矩形 9"/>
          <p:cNvSpPr/>
          <p:nvPr/>
        </p:nvSpPr>
        <p:spPr>
          <a:xfrm>
            <a:off x="6816826" y="3223224"/>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公司情况分析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圆角矩形 10"/>
          <p:cNvSpPr/>
          <p:nvPr/>
        </p:nvSpPr>
        <p:spPr>
          <a:xfrm>
            <a:off x="6000249" y="3909540"/>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4</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2" name="矩形 11"/>
          <p:cNvSpPr/>
          <p:nvPr/>
        </p:nvSpPr>
        <p:spPr>
          <a:xfrm>
            <a:off x="6816826" y="3985740"/>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综合情况分析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圆角矩形 12"/>
          <p:cNvSpPr/>
          <p:nvPr/>
        </p:nvSpPr>
        <p:spPr>
          <a:xfrm>
            <a:off x="6000249" y="4663602"/>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5</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4" name="矩形 13"/>
          <p:cNvSpPr/>
          <p:nvPr/>
        </p:nvSpPr>
        <p:spPr>
          <a:xfrm>
            <a:off x="7278490" y="4731348"/>
            <a:ext cx="646332"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总结</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矩形 33"/>
          <p:cNvSpPr/>
          <p:nvPr/>
        </p:nvSpPr>
        <p:spPr>
          <a:xfrm>
            <a:off x="0" y="0"/>
            <a:ext cx="3721100" cy="685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          </a:t>
            </a:r>
            <a:endParaRPr lang="zh-CN" altLang="en-US" sz="2400" dirty="0">
              <a:solidFill>
                <a:prstClr val="white"/>
              </a:solidFill>
              <a:latin typeface="黑体" panose="02010609060101010101" pitchFamily="49" charset="-122"/>
              <a:ea typeface="黑体" panose="02010609060101010101" pitchFamily="49" charset="-122"/>
            </a:endParaRPr>
          </a:p>
        </p:txBody>
      </p:sp>
      <p:sp>
        <p:nvSpPr>
          <p:cNvPr id="35" name="矩形 34"/>
          <p:cNvSpPr/>
          <p:nvPr/>
        </p:nvSpPr>
        <p:spPr>
          <a:xfrm>
            <a:off x="1016585" y="1308116"/>
            <a:ext cx="2127505" cy="1107996"/>
          </a:xfrm>
          <a:prstGeom prst="rect">
            <a:avLst/>
          </a:prstGeom>
        </p:spPr>
        <p:txBody>
          <a:bodyPr wrap="none">
            <a:spAutoFit/>
          </a:bodyPr>
          <a:lstStyle/>
          <a:p>
            <a:pPr algn="ctr"/>
            <a:r>
              <a:rPr lang="zh-CN" altLang="en-US" sz="6600" b="1" dirty="0">
                <a:solidFill>
                  <a:prstClr val="white"/>
                </a:solidFill>
                <a:latin typeface="微软雅黑" pitchFamily="34" charset="-122"/>
                <a:ea typeface="微软雅黑" pitchFamily="34" charset="-122"/>
              </a:rPr>
              <a:t>目 录</a:t>
            </a:r>
          </a:p>
        </p:txBody>
      </p:sp>
      <p:sp>
        <p:nvSpPr>
          <p:cNvPr id="36" name="矩形 35"/>
          <p:cNvSpPr/>
          <p:nvPr/>
        </p:nvSpPr>
        <p:spPr>
          <a:xfrm>
            <a:off x="1257837" y="2593371"/>
            <a:ext cx="1645002" cy="584775"/>
          </a:xfrm>
          <a:prstGeom prst="rect">
            <a:avLst/>
          </a:prstGeom>
        </p:spPr>
        <p:txBody>
          <a:bodyPr wrap="none">
            <a:spAutoFit/>
          </a:bodyP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Contents</a:t>
            </a:r>
          </a:p>
        </p:txBody>
      </p:sp>
      <p:grpSp>
        <p:nvGrpSpPr>
          <p:cNvPr id="15" name="组合 14"/>
          <p:cNvGrpSpPr/>
          <p:nvPr/>
        </p:nvGrpSpPr>
        <p:grpSpPr>
          <a:xfrm>
            <a:off x="4848567" y="3909540"/>
            <a:ext cx="497964" cy="497964"/>
            <a:chOff x="6535243" y="2524701"/>
            <a:chExt cx="717051" cy="717051"/>
          </a:xfrm>
        </p:grpSpPr>
        <p:sp>
          <p:nvSpPr>
            <p:cNvPr id="16" name="泪滴形 15"/>
            <p:cNvSpPr/>
            <p:nvPr/>
          </p:nvSpPr>
          <p:spPr>
            <a:xfrm rot="8247616">
              <a:off x="6535243" y="2524701"/>
              <a:ext cx="717051" cy="717051"/>
            </a:xfrm>
            <a:prstGeom prst="teardrop">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椭圆 16"/>
            <p:cNvSpPr/>
            <p:nvPr/>
          </p:nvSpPr>
          <p:spPr>
            <a:xfrm>
              <a:off x="6604000" y="2588424"/>
              <a:ext cx="574014" cy="574014"/>
            </a:xfrm>
            <a:prstGeom prst="ellipse">
              <a:avLst/>
            </a:prstGeom>
            <a:solidFill>
              <a:schemeClr val="bg1"/>
            </a:solidFill>
            <a:ln>
              <a:solidFill>
                <a:schemeClr val="accent6">
                  <a:lumMod val="75000"/>
                </a:schemeClr>
              </a:solid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extLst>
      <p:ext uri="{BB962C8B-B14F-4D97-AF65-F5344CB8AC3E}">
        <p14:creationId xmlns:p14="http://schemas.microsoft.com/office/powerpoint/2010/main" val="51622627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56" presetClass="path" presetSubtype="0" accel="50000" decel="50000" fill="hold" grpId="1" nodeType="withEffect">
                                  <p:stCondLst>
                                    <p:cond delay="0"/>
                                  </p:stCondLst>
                                  <p:childTnLst>
                                    <p:animMotion origin="layout" path="M -0.03737 0.04121 L -6.25E-7 -3.33333E-6 " pathEditMode="relative" rAng="0" ptsTypes="AA">
                                      <p:cBhvr>
                                        <p:cTn id="9" dur="700" fill="hold"/>
                                        <p:tgtEl>
                                          <p:spTgt spid="5"/>
                                        </p:tgtEl>
                                        <p:attrNameLst>
                                          <p:attrName>ppt_x</p:attrName>
                                          <p:attrName>ppt_y</p:attrName>
                                        </p:attrNameLst>
                                      </p:cBhvr>
                                      <p:rCtr x="1862" y="-2060"/>
                                    </p:animMotion>
                                  </p:childTnLst>
                                </p:cTn>
                              </p:par>
                              <p:par>
                                <p:cTn id="10" presetID="22" presetClass="entr" presetSubtype="8"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childTnLst>
                                </p:cTn>
                              </p:par>
                              <p:par>
                                <p:cTn id="16" presetID="56" presetClass="path" presetSubtype="0" accel="50000" decel="50000" fill="hold" grpId="1" nodeType="withEffect">
                                  <p:stCondLst>
                                    <p:cond delay="250"/>
                                  </p:stCondLst>
                                  <p:childTnLst>
                                    <p:animMotion origin="layout" path="M -0.03737 0.0412 L -6.25E-7 2.96296E-6 " pathEditMode="relative" rAng="0" ptsTypes="AA">
                                      <p:cBhvr>
                                        <p:cTn id="17" dur="700" fill="hold"/>
                                        <p:tgtEl>
                                          <p:spTgt spid="7"/>
                                        </p:tgtEl>
                                        <p:attrNameLst>
                                          <p:attrName>ppt_x</p:attrName>
                                          <p:attrName>ppt_y</p:attrName>
                                        </p:attrNameLst>
                                      </p:cBhvr>
                                      <p:rCtr x="1862" y="-2060"/>
                                    </p:animMotion>
                                  </p:childTnLst>
                                </p:cTn>
                              </p:par>
                              <p:par>
                                <p:cTn id="18" presetID="22" presetClass="entr" presetSubtype="8" fill="hold" grpId="0" nodeType="withEffect">
                                  <p:stCondLst>
                                    <p:cond delay="50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childTnLst>
                                </p:cTn>
                              </p:par>
                              <p:par>
                                <p:cTn id="24" presetID="56" presetClass="path" presetSubtype="0" accel="50000" decel="50000" fill="hold" grpId="1" nodeType="withEffect">
                                  <p:stCondLst>
                                    <p:cond delay="500"/>
                                  </p:stCondLst>
                                  <p:childTnLst>
                                    <p:animMotion origin="layout" path="M -0.03737 0.0412 L -6.25E-7 -7.40741E-7 " pathEditMode="relative" rAng="0" ptsTypes="AA">
                                      <p:cBhvr>
                                        <p:cTn id="25" dur="700" fill="hold"/>
                                        <p:tgtEl>
                                          <p:spTgt spid="9"/>
                                        </p:tgtEl>
                                        <p:attrNameLst>
                                          <p:attrName>ppt_x</p:attrName>
                                          <p:attrName>ppt_y</p:attrName>
                                        </p:attrNameLst>
                                      </p:cBhvr>
                                      <p:rCtr x="1862" y="-2060"/>
                                    </p:animMotion>
                                  </p:childTnLst>
                                </p:cTn>
                              </p:par>
                              <p:par>
                                <p:cTn id="26" presetID="22" presetClass="entr" presetSubtype="8" fill="hold" grpId="0" nodeType="withEffect">
                                  <p:stCondLst>
                                    <p:cond delay="750"/>
                                  </p:stCondLst>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cTn>
                              </p:par>
                              <p:par>
                                <p:cTn id="29" presetID="10" presetClass="entr" presetSubtype="0" fill="hold" grpId="0" nodeType="withEffect">
                                  <p:stCondLst>
                                    <p:cond delay="75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childTnLst>
                                </p:cTn>
                              </p:par>
                              <p:par>
                                <p:cTn id="32" presetID="56" presetClass="path" presetSubtype="0" accel="50000" decel="50000" fill="hold" grpId="1" nodeType="withEffect">
                                  <p:stCondLst>
                                    <p:cond delay="750"/>
                                  </p:stCondLst>
                                  <p:childTnLst>
                                    <p:animMotion origin="layout" path="M -0.03737 0.04121 L -6.25E-7 -4.44444E-6 " pathEditMode="relative" rAng="0" ptsTypes="AA">
                                      <p:cBhvr>
                                        <p:cTn id="33" dur="700" fill="hold"/>
                                        <p:tgtEl>
                                          <p:spTgt spid="11"/>
                                        </p:tgtEl>
                                        <p:attrNameLst>
                                          <p:attrName>ppt_x</p:attrName>
                                          <p:attrName>ppt_y</p:attrName>
                                        </p:attrNameLst>
                                      </p:cBhvr>
                                      <p:rCtr x="1862" y="-2060"/>
                                    </p:animMotion>
                                  </p:childTnLst>
                                </p:cTn>
                              </p:par>
                              <p:par>
                                <p:cTn id="34" presetID="22" presetClass="entr" presetSubtype="8" fill="hold" grpId="0" nodeType="withEffect">
                                  <p:stCondLst>
                                    <p:cond delay="100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500"/>
                                        <p:tgtEl>
                                          <p:spTgt spid="12"/>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0"/>
                                        <p:tgtEl>
                                          <p:spTgt spid="13"/>
                                        </p:tgtEl>
                                      </p:cBhvr>
                                    </p:animEffect>
                                  </p:childTnLst>
                                </p:cTn>
                              </p:par>
                              <p:par>
                                <p:cTn id="40" presetID="56" presetClass="path" presetSubtype="0" accel="50000" decel="50000" fill="hold" grpId="1" nodeType="withEffect">
                                  <p:stCondLst>
                                    <p:cond delay="1000"/>
                                  </p:stCondLst>
                                  <p:childTnLst>
                                    <p:animMotion origin="layout" path="M -0.03737 0.0412 L -6.25E-7 1.85185E-6 " pathEditMode="relative" rAng="0" ptsTypes="AA">
                                      <p:cBhvr>
                                        <p:cTn id="41" dur="700" fill="hold"/>
                                        <p:tgtEl>
                                          <p:spTgt spid="13"/>
                                        </p:tgtEl>
                                        <p:attrNameLst>
                                          <p:attrName>ppt_x</p:attrName>
                                          <p:attrName>ppt_y</p:attrName>
                                        </p:attrNameLst>
                                      </p:cBhvr>
                                      <p:rCtr x="1862" y="-2060"/>
                                    </p:animMotion>
                                  </p:childTnLst>
                                </p:cTn>
                              </p:par>
                              <p:par>
                                <p:cTn id="42" presetID="22" presetClass="entr" presetSubtype="8" fill="hold" grpId="0" nodeType="withEffect">
                                  <p:stCondLst>
                                    <p:cond delay="125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anim calcmode="lin" valueType="num">
                                      <p:cBhvr>
                                        <p:cTn id="50" dur="500" fill="hold"/>
                                        <p:tgtEl>
                                          <p:spTgt spid="15"/>
                                        </p:tgtEl>
                                        <p:attrNameLst>
                                          <p:attrName>ppt_x</p:attrName>
                                        </p:attrNameLst>
                                      </p:cBhvr>
                                      <p:tavLst>
                                        <p:tav tm="0">
                                          <p:val>
                                            <p:strVal val="#ppt_x"/>
                                          </p:val>
                                        </p:tav>
                                        <p:tav tm="100000">
                                          <p:val>
                                            <p:strVal val="#ppt_x"/>
                                          </p:val>
                                        </p:tav>
                                      </p:tavLst>
                                    </p:anim>
                                    <p:anim calcmode="lin" valueType="num">
                                      <p:cBhvr>
                                        <p:cTn id="51"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bldP spid="7" grpId="0" animBg="1"/>
      <p:bldP spid="7" grpId="1" animBg="1"/>
      <p:bldP spid="8" grpId="0"/>
      <p:bldP spid="9" grpId="0" animBg="1"/>
      <p:bldP spid="9" grpId="1" animBg="1"/>
      <p:bldP spid="10" grpId="0"/>
      <p:bldP spid="11" grpId="0" animBg="1"/>
      <p:bldP spid="11" grpId="1" animBg="1"/>
      <p:bldP spid="12" grpId="0"/>
      <p:bldP spid="13" grpId="0" animBg="1"/>
      <p:bldP spid="13" grpId="1" animBg="1"/>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a:extLst>
              <a:ext uri="{FF2B5EF4-FFF2-40B4-BE49-F238E27FC236}">
                <a16:creationId xmlns:a16="http://schemas.microsoft.com/office/drawing/2014/main" id="{65BD6A35-25D4-40EE-AA8D-7DDD669D5C69}"/>
              </a:ext>
            </a:extLst>
          </p:cNvPr>
          <p:cNvSpPr txBox="1"/>
          <p:nvPr/>
        </p:nvSpPr>
        <p:spPr>
          <a:xfrm>
            <a:off x="4933335" y="598621"/>
            <a:ext cx="4901020"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学历对薪资的影响是怎样的？</a:t>
            </a:r>
          </a:p>
        </p:txBody>
      </p:sp>
      <p:sp>
        <p:nvSpPr>
          <p:cNvPr id="42" name="TextBox 1">
            <a:extLst>
              <a:ext uri="{FF2B5EF4-FFF2-40B4-BE49-F238E27FC236}">
                <a16:creationId xmlns:a16="http://schemas.microsoft.com/office/drawing/2014/main" id="{95AC9029-F4B0-42F8-85A9-E9930A5FFFDA}"/>
              </a:ext>
            </a:extLst>
          </p:cNvPr>
          <p:cNvSpPr txBox="1"/>
          <p:nvPr/>
        </p:nvSpPr>
        <p:spPr>
          <a:xfrm>
            <a:off x="2259284" y="1324001"/>
            <a:ext cx="7180138"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薪资随学历的升高而增长</a:t>
            </a:r>
          </a:p>
        </p:txBody>
      </p:sp>
      <p:graphicFrame>
        <p:nvGraphicFramePr>
          <p:cNvPr id="2" name="表格 1">
            <a:extLst>
              <a:ext uri="{FF2B5EF4-FFF2-40B4-BE49-F238E27FC236}">
                <a16:creationId xmlns:a16="http://schemas.microsoft.com/office/drawing/2014/main" id="{64209B7F-3995-490B-862E-5172AE36ECF1}"/>
              </a:ext>
            </a:extLst>
          </p:cNvPr>
          <p:cNvGraphicFramePr>
            <a:graphicFrameLocks noGrp="1"/>
          </p:cNvGraphicFramePr>
          <p:nvPr>
            <p:extLst>
              <p:ext uri="{D42A27DB-BD31-4B8C-83A1-F6EECF244321}">
                <p14:modId xmlns:p14="http://schemas.microsoft.com/office/powerpoint/2010/main" val="387100187"/>
              </p:ext>
            </p:extLst>
          </p:nvPr>
        </p:nvGraphicFramePr>
        <p:xfrm>
          <a:off x="2752577" y="5141800"/>
          <a:ext cx="7461491" cy="1188720"/>
        </p:xfrm>
        <a:graphic>
          <a:graphicData uri="http://schemas.openxmlformats.org/drawingml/2006/table">
            <a:tbl>
              <a:tblPr firstRow="1" bandRow="1">
                <a:tableStyleId>{5C22544A-7EE6-4342-B048-85BDC9FD1C3A}</a:tableStyleId>
              </a:tblPr>
              <a:tblGrid>
                <a:gridCol w="7461491">
                  <a:extLst>
                    <a:ext uri="{9D8B030D-6E8A-4147-A177-3AD203B41FA5}">
                      <a16:colId xmlns:a16="http://schemas.microsoft.com/office/drawing/2014/main" val="299326612"/>
                    </a:ext>
                  </a:extLst>
                </a:gridCol>
              </a:tblGrid>
              <a:tr h="768194">
                <a:tc>
                  <a:txBody>
                    <a:bodyPr/>
                    <a:lstStyle/>
                    <a:p>
                      <a:r>
                        <a:rPr lang="zh-CN" altLang="en-US" dirty="0">
                          <a:solidFill>
                            <a:schemeClr val="tx1"/>
                          </a:solidFill>
                        </a:rPr>
                        <a:t>对于学历来说，本科生和硕士生的薪资最高，但公司招聘本科生的多，硕士生的较少。这是硕士生的人数相对于本科生来说偏少。总的来看，学历越高的话，薪资水平也是越来越高的。当然学历并不代表一切，工作上的积累和提升更加重要。</a:t>
                      </a:r>
                    </a:p>
                  </a:txBody>
                  <a:tcP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779777441"/>
                  </a:ext>
                </a:extLst>
              </a:tr>
            </a:tbl>
          </a:graphicData>
        </a:graphic>
      </p:graphicFrame>
      <p:graphicFrame>
        <p:nvGraphicFramePr>
          <p:cNvPr id="6" name="图表 5">
            <a:extLst>
              <a:ext uri="{FF2B5EF4-FFF2-40B4-BE49-F238E27FC236}">
                <a16:creationId xmlns:a16="http://schemas.microsoft.com/office/drawing/2014/main" id="{9ACA4C29-E972-4E55-80EF-1FABBE56AF69}"/>
              </a:ext>
            </a:extLst>
          </p:cNvPr>
          <p:cNvGraphicFramePr>
            <a:graphicFrameLocks/>
          </p:cNvGraphicFramePr>
          <p:nvPr>
            <p:extLst>
              <p:ext uri="{D42A27DB-BD31-4B8C-83A1-F6EECF244321}">
                <p14:modId xmlns:p14="http://schemas.microsoft.com/office/powerpoint/2010/main" val="1145387736"/>
              </p:ext>
            </p:extLst>
          </p:nvPr>
        </p:nvGraphicFramePr>
        <p:xfrm>
          <a:off x="3330314" y="2012429"/>
          <a:ext cx="5603823" cy="287436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3096293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3000"/>
                                  </p:iterate>
                                  <p:childTnLst>
                                    <p:set>
                                      <p:cBhvr>
                                        <p:cTn id="6" dur="1" fill="hold">
                                          <p:stCondLst>
                                            <p:cond delay="0"/>
                                          </p:stCondLst>
                                        </p:cTn>
                                        <p:tgtEl>
                                          <p:spTgt spid="42"/>
                                        </p:tgtEl>
                                        <p:attrNameLst>
                                          <p:attrName>style.visibility</p:attrName>
                                        </p:attrNameLst>
                                      </p:cBhvr>
                                      <p:to>
                                        <p:strVal val="visible"/>
                                      </p:to>
                                    </p:set>
                                    <p:set>
                                      <p:cBhvr>
                                        <p:cTn id="7" dur="683" fill="hold">
                                          <p:stCondLst>
                                            <p:cond delay="0"/>
                                          </p:stCondLst>
                                        </p:cTn>
                                        <p:tgtEl>
                                          <p:spTgt spid="42"/>
                                        </p:tgtEl>
                                        <p:attrNameLst>
                                          <p:attrName>style.rotation</p:attrName>
                                        </p:attrNameLst>
                                      </p:cBhvr>
                                      <p:to>
                                        <p:strVal val="-45.0"/>
                                      </p:to>
                                    </p:set>
                                    <p:anim calcmode="lin" valueType="num">
                                      <p:cBhvr>
                                        <p:cTn id="8" dur="683" fill="hold">
                                          <p:stCondLst>
                                            <p:cond delay="683"/>
                                          </p:stCondLst>
                                        </p:cTn>
                                        <p:tgtEl>
                                          <p:spTgt spid="42"/>
                                        </p:tgtEl>
                                        <p:attrNameLst>
                                          <p:attrName>style.rotation</p:attrName>
                                        </p:attrNameLst>
                                      </p:cBhvr>
                                      <p:tavLst>
                                        <p:tav tm="0">
                                          <p:val>
                                            <p:fltVal val="-45"/>
                                          </p:val>
                                        </p:tav>
                                        <p:tav tm="69900">
                                          <p:val>
                                            <p:fltVal val="45"/>
                                          </p:val>
                                        </p:tav>
                                        <p:tav tm="100000">
                                          <p:val>
                                            <p:fltVal val="0"/>
                                          </p:val>
                                        </p:tav>
                                      </p:tavLst>
                                    </p:anim>
                                    <p:anim calcmode="lin" valueType="num">
                                      <p:cBhvr>
                                        <p:cTn id="9" dur="683" fill="hold">
                                          <p:stCondLst>
                                            <p:cond delay="0"/>
                                          </p:stCondLst>
                                        </p:cTn>
                                        <p:tgtEl>
                                          <p:spTgt spid="42"/>
                                        </p:tgtEl>
                                        <p:attrNameLst>
                                          <p:attrName>ppt_y</p:attrName>
                                        </p:attrNameLst>
                                      </p:cBhvr>
                                      <p:tavLst>
                                        <p:tav tm="0">
                                          <p:val>
                                            <p:strVal val="#ppt_y-1"/>
                                          </p:val>
                                        </p:tav>
                                        <p:tav tm="100000">
                                          <p:val>
                                            <p:strVal val="#ppt_y-(0.354*#ppt_w-0.172*#ppt_h)"/>
                                          </p:val>
                                        </p:tav>
                                      </p:tavLst>
                                    </p:anim>
                                    <p:anim calcmode="lin" valueType="num">
                                      <p:cBhvr>
                                        <p:cTn id="10" dur="234" decel="50000" autoRev="1" fill="hold">
                                          <p:stCondLst>
                                            <p:cond delay="683"/>
                                          </p:stCondLst>
                                        </p:cTn>
                                        <p:tgtEl>
                                          <p:spTgt spid="42"/>
                                        </p:tgtEl>
                                        <p:attrNameLst>
                                          <p:attrName>ppt_y</p:attrName>
                                        </p:attrNameLst>
                                      </p:cBhvr>
                                      <p:tavLst>
                                        <p:tav tm="0">
                                          <p:val>
                                            <p:strVal val="#ppt_y-(0.354*#ppt_w-0.172*#ppt_h)"/>
                                          </p:val>
                                        </p:tav>
                                        <p:tav tm="100000">
                                          <p:val>
                                            <p:strVal val="#ppt_y-(0.354*#ppt_w-0.172*#ppt_h)-#ppt_h/2"/>
                                          </p:val>
                                        </p:tav>
                                      </p:tavLst>
                                    </p:anim>
                                    <p:anim calcmode="lin" valueType="num">
                                      <p:cBhvr>
                                        <p:cTn id="11" dur="204" fill="hold">
                                          <p:stCondLst>
                                            <p:cond delay="1296"/>
                                          </p:stCondLst>
                                        </p:cTn>
                                        <p:tgtEl>
                                          <p:spTgt spid="42"/>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arn(inVertical)">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a:extLst>
              <a:ext uri="{FF2B5EF4-FFF2-40B4-BE49-F238E27FC236}">
                <a16:creationId xmlns:a16="http://schemas.microsoft.com/office/drawing/2014/main" id="{65BD6A35-25D4-40EE-AA8D-7DDD669D5C69}"/>
              </a:ext>
            </a:extLst>
          </p:cNvPr>
          <p:cNvSpPr txBox="1"/>
          <p:nvPr/>
        </p:nvSpPr>
        <p:spPr>
          <a:xfrm>
            <a:off x="4933335" y="598621"/>
            <a:ext cx="4901020"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工作经验是否重要呢？</a:t>
            </a:r>
          </a:p>
        </p:txBody>
      </p:sp>
      <p:sp>
        <p:nvSpPr>
          <p:cNvPr id="42" name="TextBox 1">
            <a:extLst>
              <a:ext uri="{FF2B5EF4-FFF2-40B4-BE49-F238E27FC236}">
                <a16:creationId xmlns:a16="http://schemas.microsoft.com/office/drawing/2014/main" id="{95AC9029-F4B0-42F8-85A9-E9930A5FFFDA}"/>
              </a:ext>
            </a:extLst>
          </p:cNvPr>
          <p:cNvSpPr txBox="1"/>
          <p:nvPr/>
        </p:nvSpPr>
        <p:spPr>
          <a:xfrm>
            <a:off x="2259284" y="1324001"/>
            <a:ext cx="7180138"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薪资随工作经验的增长而增长</a:t>
            </a:r>
          </a:p>
        </p:txBody>
      </p:sp>
      <p:graphicFrame>
        <p:nvGraphicFramePr>
          <p:cNvPr id="2" name="表格 1">
            <a:extLst>
              <a:ext uri="{FF2B5EF4-FFF2-40B4-BE49-F238E27FC236}">
                <a16:creationId xmlns:a16="http://schemas.microsoft.com/office/drawing/2014/main" id="{64209B7F-3995-490B-862E-5172AE36ECF1}"/>
              </a:ext>
            </a:extLst>
          </p:cNvPr>
          <p:cNvGraphicFramePr>
            <a:graphicFrameLocks noGrp="1"/>
          </p:cNvGraphicFramePr>
          <p:nvPr>
            <p:extLst>
              <p:ext uri="{D42A27DB-BD31-4B8C-83A1-F6EECF244321}">
                <p14:modId xmlns:p14="http://schemas.microsoft.com/office/powerpoint/2010/main" val="3271643848"/>
              </p:ext>
            </p:extLst>
          </p:nvPr>
        </p:nvGraphicFramePr>
        <p:xfrm>
          <a:off x="2752577" y="5141800"/>
          <a:ext cx="7530906" cy="1463040"/>
        </p:xfrm>
        <a:graphic>
          <a:graphicData uri="http://schemas.openxmlformats.org/drawingml/2006/table">
            <a:tbl>
              <a:tblPr firstRow="1" bandRow="1">
                <a:tableStyleId>{5C22544A-7EE6-4342-B048-85BDC9FD1C3A}</a:tableStyleId>
              </a:tblPr>
              <a:tblGrid>
                <a:gridCol w="7530906">
                  <a:extLst>
                    <a:ext uri="{9D8B030D-6E8A-4147-A177-3AD203B41FA5}">
                      <a16:colId xmlns:a16="http://schemas.microsoft.com/office/drawing/2014/main" val="299326612"/>
                    </a:ext>
                  </a:extLst>
                </a:gridCol>
              </a:tblGrid>
              <a:tr h="768194">
                <a:tc>
                  <a:txBody>
                    <a:bodyPr/>
                    <a:lstStyle/>
                    <a:p>
                      <a:r>
                        <a:rPr lang="zh-CN" altLang="en-US" dirty="0">
                          <a:solidFill>
                            <a:schemeClr val="tx1"/>
                          </a:solidFill>
                        </a:rPr>
                        <a:t>对于刚刚进入数据分析师行业的人来说，由于缺少工作经验，公司对这类人招聘比较少；在经过</a:t>
                      </a:r>
                      <a:r>
                        <a:rPr lang="en-US" altLang="zh-CN" dirty="0">
                          <a:solidFill>
                            <a:schemeClr val="tx1"/>
                          </a:solidFill>
                        </a:rPr>
                        <a:t>1~5</a:t>
                      </a:r>
                      <a:r>
                        <a:rPr lang="zh-CN" altLang="en-US" dirty="0">
                          <a:solidFill>
                            <a:schemeClr val="tx1"/>
                          </a:solidFill>
                        </a:rPr>
                        <a:t>年后，月薪有很大的提升，而且公司对这类目标人群的需求最大；当工作经验达到</a:t>
                      </a:r>
                      <a:r>
                        <a:rPr lang="en-US" altLang="zh-CN" dirty="0">
                          <a:solidFill>
                            <a:schemeClr val="tx1"/>
                          </a:solidFill>
                        </a:rPr>
                        <a:t>5~10</a:t>
                      </a:r>
                      <a:r>
                        <a:rPr lang="zh-CN" altLang="en-US" dirty="0">
                          <a:solidFill>
                            <a:schemeClr val="tx1"/>
                          </a:solidFill>
                        </a:rPr>
                        <a:t>年时，这类人就成为了资深数据分析师，其薪资也是最高的。因此，说明数据分析行业正处于一个快速成长的阶段，只要能够坚持下去，薪资会越来越好的。</a:t>
                      </a:r>
                    </a:p>
                  </a:txBody>
                  <a:tcP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779777441"/>
                  </a:ext>
                </a:extLst>
              </a:tr>
            </a:tbl>
          </a:graphicData>
        </a:graphic>
      </p:graphicFrame>
      <p:graphicFrame>
        <p:nvGraphicFramePr>
          <p:cNvPr id="7" name="图表 6">
            <a:extLst>
              <a:ext uri="{FF2B5EF4-FFF2-40B4-BE49-F238E27FC236}">
                <a16:creationId xmlns:a16="http://schemas.microsoft.com/office/drawing/2014/main" id="{92E4FEAC-D471-4498-AE8C-2081F745139E}"/>
              </a:ext>
            </a:extLst>
          </p:cNvPr>
          <p:cNvGraphicFramePr>
            <a:graphicFrameLocks/>
          </p:cNvGraphicFramePr>
          <p:nvPr>
            <p:extLst>
              <p:ext uri="{D42A27DB-BD31-4B8C-83A1-F6EECF244321}">
                <p14:modId xmlns:p14="http://schemas.microsoft.com/office/powerpoint/2010/main" val="112080419"/>
              </p:ext>
            </p:extLst>
          </p:nvPr>
        </p:nvGraphicFramePr>
        <p:xfrm>
          <a:off x="3072985" y="1903752"/>
          <a:ext cx="6265888" cy="286312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5907154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3000"/>
                                  </p:iterate>
                                  <p:childTnLst>
                                    <p:set>
                                      <p:cBhvr>
                                        <p:cTn id="6" dur="1" fill="hold">
                                          <p:stCondLst>
                                            <p:cond delay="0"/>
                                          </p:stCondLst>
                                        </p:cTn>
                                        <p:tgtEl>
                                          <p:spTgt spid="42"/>
                                        </p:tgtEl>
                                        <p:attrNameLst>
                                          <p:attrName>style.visibility</p:attrName>
                                        </p:attrNameLst>
                                      </p:cBhvr>
                                      <p:to>
                                        <p:strVal val="visible"/>
                                      </p:to>
                                    </p:set>
                                    <p:set>
                                      <p:cBhvr>
                                        <p:cTn id="7" dur="683" fill="hold">
                                          <p:stCondLst>
                                            <p:cond delay="0"/>
                                          </p:stCondLst>
                                        </p:cTn>
                                        <p:tgtEl>
                                          <p:spTgt spid="42"/>
                                        </p:tgtEl>
                                        <p:attrNameLst>
                                          <p:attrName>style.rotation</p:attrName>
                                        </p:attrNameLst>
                                      </p:cBhvr>
                                      <p:to>
                                        <p:strVal val="-45.0"/>
                                      </p:to>
                                    </p:set>
                                    <p:anim calcmode="lin" valueType="num">
                                      <p:cBhvr>
                                        <p:cTn id="8" dur="683" fill="hold">
                                          <p:stCondLst>
                                            <p:cond delay="683"/>
                                          </p:stCondLst>
                                        </p:cTn>
                                        <p:tgtEl>
                                          <p:spTgt spid="42"/>
                                        </p:tgtEl>
                                        <p:attrNameLst>
                                          <p:attrName>style.rotation</p:attrName>
                                        </p:attrNameLst>
                                      </p:cBhvr>
                                      <p:tavLst>
                                        <p:tav tm="0">
                                          <p:val>
                                            <p:fltVal val="-45"/>
                                          </p:val>
                                        </p:tav>
                                        <p:tav tm="69900">
                                          <p:val>
                                            <p:fltVal val="45"/>
                                          </p:val>
                                        </p:tav>
                                        <p:tav tm="100000">
                                          <p:val>
                                            <p:fltVal val="0"/>
                                          </p:val>
                                        </p:tav>
                                      </p:tavLst>
                                    </p:anim>
                                    <p:anim calcmode="lin" valueType="num">
                                      <p:cBhvr>
                                        <p:cTn id="9" dur="683" fill="hold">
                                          <p:stCondLst>
                                            <p:cond delay="0"/>
                                          </p:stCondLst>
                                        </p:cTn>
                                        <p:tgtEl>
                                          <p:spTgt spid="42"/>
                                        </p:tgtEl>
                                        <p:attrNameLst>
                                          <p:attrName>ppt_y</p:attrName>
                                        </p:attrNameLst>
                                      </p:cBhvr>
                                      <p:tavLst>
                                        <p:tav tm="0">
                                          <p:val>
                                            <p:strVal val="#ppt_y-1"/>
                                          </p:val>
                                        </p:tav>
                                        <p:tav tm="100000">
                                          <p:val>
                                            <p:strVal val="#ppt_y-(0.354*#ppt_w-0.172*#ppt_h)"/>
                                          </p:val>
                                        </p:tav>
                                      </p:tavLst>
                                    </p:anim>
                                    <p:anim calcmode="lin" valueType="num">
                                      <p:cBhvr>
                                        <p:cTn id="10" dur="234" decel="50000" autoRev="1" fill="hold">
                                          <p:stCondLst>
                                            <p:cond delay="683"/>
                                          </p:stCondLst>
                                        </p:cTn>
                                        <p:tgtEl>
                                          <p:spTgt spid="42"/>
                                        </p:tgtEl>
                                        <p:attrNameLst>
                                          <p:attrName>ppt_y</p:attrName>
                                        </p:attrNameLst>
                                      </p:cBhvr>
                                      <p:tavLst>
                                        <p:tav tm="0">
                                          <p:val>
                                            <p:strVal val="#ppt_y-(0.354*#ppt_w-0.172*#ppt_h)"/>
                                          </p:val>
                                        </p:tav>
                                        <p:tav tm="100000">
                                          <p:val>
                                            <p:strVal val="#ppt_y-(0.354*#ppt_w-0.172*#ppt_h)-#ppt_h/2"/>
                                          </p:val>
                                        </p:tav>
                                      </p:tavLst>
                                    </p:anim>
                                    <p:anim calcmode="lin" valueType="num">
                                      <p:cBhvr>
                                        <p:cTn id="11" dur="204" fill="hold">
                                          <p:stCondLst>
                                            <p:cond delay="1296"/>
                                          </p:stCondLst>
                                        </p:cTn>
                                        <p:tgtEl>
                                          <p:spTgt spid="42"/>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circle(in)">
                                      <p:cBhvr>
                                        <p:cTn id="16"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a:extLst>
              <a:ext uri="{FF2B5EF4-FFF2-40B4-BE49-F238E27FC236}">
                <a16:creationId xmlns:a16="http://schemas.microsoft.com/office/drawing/2014/main" id="{65BD6A35-25D4-40EE-AA8D-7DDD669D5C69}"/>
              </a:ext>
            </a:extLst>
          </p:cNvPr>
          <p:cNvSpPr txBox="1"/>
          <p:nvPr/>
        </p:nvSpPr>
        <p:spPr>
          <a:xfrm>
            <a:off x="4933334" y="598621"/>
            <a:ext cx="6025397"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什么样的公司待遇更好（规模）？</a:t>
            </a:r>
          </a:p>
        </p:txBody>
      </p:sp>
      <p:sp>
        <p:nvSpPr>
          <p:cNvPr id="42" name="TextBox 1">
            <a:extLst>
              <a:ext uri="{FF2B5EF4-FFF2-40B4-BE49-F238E27FC236}">
                <a16:creationId xmlns:a16="http://schemas.microsoft.com/office/drawing/2014/main" id="{95AC9029-F4B0-42F8-85A9-E9930A5FFFDA}"/>
              </a:ext>
            </a:extLst>
          </p:cNvPr>
          <p:cNvSpPr txBox="1"/>
          <p:nvPr/>
        </p:nvSpPr>
        <p:spPr>
          <a:xfrm>
            <a:off x="2259284" y="1324001"/>
            <a:ext cx="8277418"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小型公司的薪资增长较快，大中型公司的薪资缓慢增长</a:t>
            </a:r>
          </a:p>
        </p:txBody>
      </p:sp>
      <p:graphicFrame>
        <p:nvGraphicFramePr>
          <p:cNvPr id="2" name="表格 1">
            <a:extLst>
              <a:ext uri="{FF2B5EF4-FFF2-40B4-BE49-F238E27FC236}">
                <a16:creationId xmlns:a16="http://schemas.microsoft.com/office/drawing/2014/main" id="{64209B7F-3995-490B-862E-5172AE36ECF1}"/>
              </a:ext>
            </a:extLst>
          </p:cNvPr>
          <p:cNvGraphicFramePr>
            <a:graphicFrameLocks noGrp="1"/>
          </p:cNvGraphicFramePr>
          <p:nvPr>
            <p:extLst>
              <p:ext uri="{D42A27DB-BD31-4B8C-83A1-F6EECF244321}">
                <p14:modId xmlns:p14="http://schemas.microsoft.com/office/powerpoint/2010/main" val="2999896648"/>
              </p:ext>
            </p:extLst>
          </p:nvPr>
        </p:nvGraphicFramePr>
        <p:xfrm>
          <a:off x="2752577" y="5141800"/>
          <a:ext cx="7530906" cy="1463040"/>
        </p:xfrm>
        <a:graphic>
          <a:graphicData uri="http://schemas.openxmlformats.org/drawingml/2006/table">
            <a:tbl>
              <a:tblPr firstRow="1" bandRow="1">
                <a:tableStyleId>{5C22544A-7EE6-4342-B048-85BDC9FD1C3A}</a:tableStyleId>
              </a:tblPr>
              <a:tblGrid>
                <a:gridCol w="7530906">
                  <a:extLst>
                    <a:ext uri="{9D8B030D-6E8A-4147-A177-3AD203B41FA5}">
                      <a16:colId xmlns:a16="http://schemas.microsoft.com/office/drawing/2014/main" val="299326612"/>
                    </a:ext>
                  </a:extLst>
                </a:gridCol>
              </a:tblGrid>
              <a:tr h="768194">
                <a:tc>
                  <a:txBody>
                    <a:bodyPr/>
                    <a:lstStyle/>
                    <a:p>
                      <a:r>
                        <a:rPr lang="zh-CN" altLang="en-US" dirty="0">
                          <a:solidFill>
                            <a:schemeClr val="tx1"/>
                          </a:solidFill>
                        </a:rPr>
                        <a:t>在小型公司的薪资随公司人数的增多而快速增长，这可能是公司越小，资金压力就越大，但当公司获得融资后，公司人数上升，规模增大，薪资待遇就好了，因而小型公司对人才的需求是最大的。总体来看，大中型公司的薪资略大于小型公司的薪资，但薪资并不是唯一，最重要的是到公司做有价值、有意义的工作。</a:t>
                      </a:r>
                    </a:p>
                  </a:txBody>
                  <a:tcP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779777441"/>
                  </a:ext>
                </a:extLst>
              </a:tr>
            </a:tbl>
          </a:graphicData>
        </a:graphic>
      </p:graphicFrame>
      <p:graphicFrame>
        <p:nvGraphicFramePr>
          <p:cNvPr id="6" name="图表 5">
            <a:extLst>
              <a:ext uri="{FF2B5EF4-FFF2-40B4-BE49-F238E27FC236}">
                <a16:creationId xmlns:a16="http://schemas.microsoft.com/office/drawing/2014/main" id="{94A9B9DB-DB59-42B3-A788-84AF52F60D5B}"/>
              </a:ext>
            </a:extLst>
          </p:cNvPr>
          <p:cNvGraphicFramePr>
            <a:graphicFrameLocks/>
          </p:cNvGraphicFramePr>
          <p:nvPr>
            <p:extLst>
              <p:ext uri="{D42A27DB-BD31-4B8C-83A1-F6EECF244321}">
                <p14:modId xmlns:p14="http://schemas.microsoft.com/office/powerpoint/2010/main" val="3774707053"/>
              </p:ext>
            </p:extLst>
          </p:nvPr>
        </p:nvGraphicFramePr>
        <p:xfrm>
          <a:off x="3450236" y="2023672"/>
          <a:ext cx="5843665" cy="290809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439041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3000"/>
                                  </p:iterate>
                                  <p:childTnLst>
                                    <p:set>
                                      <p:cBhvr>
                                        <p:cTn id="6" dur="1" fill="hold">
                                          <p:stCondLst>
                                            <p:cond delay="0"/>
                                          </p:stCondLst>
                                        </p:cTn>
                                        <p:tgtEl>
                                          <p:spTgt spid="42"/>
                                        </p:tgtEl>
                                        <p:attrNameLst>
                                          <p:attrName>style.visibility</p:attrName>
                                        </p:attrNameLst>
                                      </p:cBhvr>
                                      <p:to>
                                        <p:strVal val="visible"/>
                                      </p:to>
                                    </p:set>
                                    <p:set>
                                      <p:cBhvr>
                                        <p:cTn id="7" dur="683" fill="hold">
                                          <p:stCondLst>
                                            <p:cond delay="0"/>
                                          </p:stCondLst>
                                        </p:cTn>
                                        <p:tgtEl>
                                          <p:spTgt spid="42"/>
                                        </p:tgtEl>
                                        <p:attrNameLst>
                                          <p:attrName>style.rotation</p:attrName>
                                        </p:attrNameLst>
                                      </p:cBhvr>
                                      <p:to>
                                        <p:strVal val="-45.0"/>
                                      </p:to>
                                    </p:set>
                                    <p:anim calcmode="lin" valueType="num">
                                      <p:cBhvr>
                                        <p:cTn id="8" dur="683" fill="hold">
                                          <p:stCondLst>
                                            <p:cond delay="683"/>
                                          </p:stCondLst>
                                        </p:cTn>
                                        <p:tgtEl>
                                          <p:spTgt spid="42"/>
                                        </p:tgtEl>
                                        <p:attrNameLst>
                                          <p:attrName>style.rotation</p:attrName>
                                        </p:attrNameLst>
                                      </p:cBhvr>
                                      <p:tavLst>
                                        <p:tav tm="0">
                                          <p:val>
                                            <p:fltVal val="-45"/>
                                          </p:val>
                                        </p:tav>
                                        <p:tav tm="69900">
                                          <p:val>
                                            <p:fltVal val="45"/>
                                          </p:val>
                                        </p:tav>
                                        <p:tav tm="100000">
                                          <p:val>
                                            <p:fltVal val="0"/>
                                          </p:val>
                                        </p:tav>
                                      </p:tavLst>
                                    </p:anim>
                                    <p:anim calcmode="lin" valueType="num">
                                      <p:cBhvr>
                                        <p:cTn id="9" dur="683" fill="hold">
                                          <p:stCondLst>
                                            <p:cond delay="0"/>
                                          </p:stCondLst>
                                        </p:cTn>
                                        <p:tgtEl>
                                          <p:spTgt spid="42"/>
                                        </p:tgtEl>
                                        <p:attrNameLst>
                                          <p:attrName>ppt_y</p:attrName>
                                        </p:attrNameLst>
                                      </p:cBhvr>
                                      <p:tavLst>
                                        <p:tav tm="0">
                                          <p:val>
                                            <p:strVal val="#ppt_y-1"/>
                                          </p:val>
                                        </p:tav>
                                        <p:tav tm="100000">
                                          <p:val>
                                            <p:strVal val="#ppt_y-(0.354*#ppt_w-0.172*#ppt_h)"/>
                                          </p:val>
                                        </p:tav>
                                      </p:tavLst>
                                    </p:anim>
                                    <p:anim calcmode="lin" valueType="num">
                                      <p:cBhvr>
                                        <p:cTn id="10" dur="234" decel="50000" autoRev="1" fill="hold">
                                          <p:stCondLst>
                                            <p:cond delay="683"/>
                                          </p:stCondLst>
                                        </p:cTn>
                                        <p:tgtEl>
                                          <p:spTgt spid="42"/>
                                        </p:tgtEl>
                                        <p:attrNameLst>
                                          <p:attrName>ppt_y</p:attrName>
                                        </p:attrNameLst>
                                      </p:cBhvr>
                                      <p:tavLst>
                                        <p:tav tm="0">
                                          <p:val>
                                            <p:strVal val="#ppt_y-(0.354*#ppt_w-0.172*#ppt_h)"/>
                                          </p:val>
                                        </p:tav>
                                        <p:tav tm="100000">
                                          <p:val>
                                            <p:strVal val="#ppt_y-(0.354*#ppt_w-0.172*#ppt_h)-#ppt_h/2"/>
                                          </p:val>
                                        </p:tav>
                                      </p:tavLst>
                                    </p:anim>
                                    <p:anim calcmode="lin" valueType="num">
                                      <p:cBhvr>
                                        <p:cTn id="11" dur="204" fill="hold">
                                          <p:stCondLst>
                                            <p:cond delay="1296"/>
                                          </p:stCondLst>
                                        </p:cTn>
                                        <p:tgtEl>
                                          <p:spTgt spid="42"/>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down)">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a:extLst>
              <a:ext uri="{FF2B5EF4-FFF2-40B4-BE49-F238E27FC236}">
                <a16:creationId xmlns:a16="http://schemas.microsoft.com/office/drawing/2014/main" id="{65BD6A35-25D4-40EE-AA8D-7DDD669D5C69}"/>
              </a:ext>
            </a:extLst>
          </p:cNvPr>
          <p:cNvSpPr txBox="1"/>
          <p:nvPr/>
        </p:nvSpPr>
        <p:spPr>
          <a:xfrm>
            <a:off x="4933334" y="598621"/>
            <a:ext cx="6588106"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从事哪些领域的数据分析行业薪资更高？</a:t>
            </a:r>
          </a:p>
        </p:txBody>
      </p:sp>
      <p:sp>
        <p:nvSpPr>
          <p:cNvPr id="42" name="TextBox 1">
            <a:extLst>
              <a:ext uri="{FF2B5EF4-FFF2-40B4-BE49-F238E27FC236}">
                <a16:creationId xmlns:a16="http://schemas.microsoft.com/office/drawing/2014/main" id="{95AC9029-F4B0-42F8-85A9-E9930A5FFFDA}"/>
              </a:ext>
            </a:extLst>
          </p:cNvPr>
          <p:cNvSpPr txBox="1"/>
          <p:nvPr/>
        </p:nvSpPr>
        <p:spPr>
          <a:xfrm>
            <a:off x="2259283" y="1324001"/>
            <a:ext cx="9599781"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社交网络，硬件，文化娱乐，数据服务，电子商务等公司薪资较高</a:t>
            </a:r>
          </a:p>
        </p:txBody>
      </p:sp>
      <p:graphicFrame>
        <p:nvGraphicFramePr>
          <p:cNvPr id="2" name="表格 1">
            <a:extLst>
              <a:ext uri="{FF2B5EF4-FFF2-40B4-BE49-F238E27FC236}">
                <a16:creationId xmlns:a16="http://schemas.microsoft.com/office/drawing/2014/main" id="{64209B7F-3995-490B-862E-5172AE36ECF1}"/>
              </a:ext>
            </a:extLst>
          </p:cNvPr>
          <p:cNvGraphicFramePr>
            <a:graphicFrameLocks noGrp="1"/>
          </p:cNvGraphicFramePr>
          <p:nvPr>
            <p:extLst>
              <p:ext uri="{D42A27DB-BD31-4B8C-83A1-F6EECF244321}">
                <p14:modId xmlns:p14="http://schemas.microsoft.com/office/powerpoint/2010/main" val="4208914997"/>
              </p:ext>
            </p:extLst>
          </p:nvPr>
        </p:nvGraphicFramePr>
        <p:xfrm>
          <a:off x="2752577" y="5141800"/>
          <a:ext cx="7530906" cy="1737360"/>
        </p:xfrm>
        <a:graphic>
          <a:graphicData uri="http://schemas.openxmlformats.org/drawingml/2006/table">
            <a:tbl>
              <a:tblPr firstRow="1" bandRow="1">
                <a:tableStyleId>{5C22544A-7EE6-4342-B048-85BDC9FD1C3A}</a:tableStyleId>
              </a:tblPr>
              <a:tblGrid>
                <a:gridCol w="7530906">
                  <a:extLst>
                    <a:ext uri="{9D8B030D-6E8A-4147-A177-3AD203B41FA5}">
                      <a16:colId xmlns:a16="http://schemas.microsoft.com/office/drawing/2014/main" val="299326612"/>
                    </a:ext>
                  </a:extLst>
                </a:gridCol>
              </a:tblGrid>
              <a:tr h="768194">
                <a:tc>
                  <a:txBody>
                    <a:bodyPr/>
                    <a:lstStyle/>
                    <a:p>
                      <a:r>
                        <a:rPr lang="zh-CN" altLang="en-US" dirty="0">
                          <a:solidFill>
                            <a:schemeClr val="tx1"/>
                          </a:solidFill>
                        </a:rPr>
                        <a:t>社交网络，硬件，文化娱乐，数据服务，电子商务等公司薪资较高，</a:t>
                      </a:r>
                    </a:p>
                    <a:p>
                      <a:r>
                        <a:rPr lang="zh-CN" altLang="en-US" dirty="0">
                          <a:solidFill>
                            <a:schemeClr val="tx1"/>
                          </a:solidFill>
                        </a:rPr>
                        <a:t>其次是</a:t>
                      </a:r>
                      <a:r>
                        <a:rPr lang="en-US" altLang="zh-CN" dirty="0">
                          <a:solidFill>
                            <a:schemeClr val="tx1"/>
                          </a:solidFill>
                        </a:rPr>
                        <a:t>O2O</a:t>
                      </a:r>
                      <a:r>
                        <a:rPr lang="zh-CN" altLang="en-US" dirty="0">
                          <a:solidFill>
                            <a:schemeClr val="tx1"/>
                          </a:solidFill>
                        </a:rPr>
                        <a:t>、移动互联网、金融、企业服务行业。随着大数据时代的来临，催生了一大批数据服务类以及互联网金融类的公司。这些公司招聘的人相对专业化一些，所以所给的薪资就比较高。而移动互联网、电子商务和金融等行业公司给的薪资高，则是其行业本身的利润较高，而且对数据分析人才需求也是最多的。</a:t>
                      </a:r>
                    </a:p>
                  </a:txBody>
                  <a:tcP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779777441"/>
                  </a:ext>
                </a:extLst>
              </a:tr>
            </a:tbl>
          </a:graphicData>
        </a:graphic>
      </p:graphicFrame>
      <p:graphicFrame>
        <p:nvGraphicFramePr>
          <p:cNvPr id="6" name="图表 5">
            <a:extLst>
              <a:ext uri="{FF2B5EF4-FFF2-40B4-BE49-F238E27FC236}">
                <a16:creationId xmlns:a16="http://schemas.microsoft.com/office/drawing/2014/main" id="{6BBC237F-DA75-4EB8-9F2B-357D33A11AF2}"/>
              </a:ext>
            </a:extLst>
          </p:cNvPr>
          <p:cNvGraphicFramePr>
            <a:graphicFrameLocks/>
          </p:cNvGraphicFramePr>
          <p:nvPr>
            <p:extLst>
              <p:ext uri="{D42A27DB-BD31-4B8C-83A1-F6EECF244321}">
                <p14:modId xmlns:p14="http://schemas.microsoft.com/office/powerpoint/2010/main" val="3644093008"/>
              </p:ext>
            </p:extLst>
          </p:nvPr>
        </p:nvGraphicFramePr>
        <p:xfrm>
          <a:off x="3449955" y="1855469"/>
          <a:ext cx="6698386" cy="31812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9482897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3000"/>
                                  </p:iterate>
                                  <p:childTnLst>
                                    <p:set>
                                      <p:cBhvr>
                                        <p:cTn id="6" dur="1" fill="hold">
                                          <p:stCondLst>
                                            <p:cond delay="0"/>
                                          </p:stCondLst>
                                        </p:cTn>
                                        <p:tgtEl>
                                          <p:spTgt spid="42"/>
                                        </p:tgtEl>
                                        <p:attrNameLst>
                                          <p:attrName>style.visibility</p:attrName>
                                        </p:attrNameLst>
                                      </p:cBhvr>
                                      <p:to>
                                        <p:strVal val="visible"/>
                                      </p:to>
                                    </p:set>
                                    <p:set>
                                      <p:cBhvr>
                                        <p:cTn id="7" dur="683" fill="hold">
                                          <p:stCondLst>
                                            <p:cond delay="0"/>
                                          </p:stCondLst>
                                        </p:cTn>
                                        <p:tgtEl>
                                          <p:spTgt spid="42"/>
                                        </p:tgtEl>
                                        <p:attrNameLst>
                                          <p:attrName>style.rotation</p:attrName>
                                        </p:attrNameLst>
                                      </p:cBhvr>
                                      <p:to>
                                        <p:strVal val="-45.0"/>
                                      </p:to>
                                    </p:set>
                                    <p:anim calcmode="lin" valueType="num">
                                      <p:cBhvr>
                                        <p:cTn id="8" dur="683" fill="hold">
                                          <p:stCondLst>
                                            <p:cond delay="683"/>
                                          </p:stCondLst>
                                        </p:cTn>
                                        <p:tgtEl>
                                          <p:spTgt spid="42"/>
                                        </p:tgtEl>
                                        <p:attrNameLst>
                                          <p:attrName>style.rotation</p:attrName>
                                        </p:attrNameLst>
                                      </p:cBhvr>
                                      <p:tavLst>
                                        <p:tav tm="0">
                                          <p:val>
                                            <p:fltVal val="-45"/>
                                          </p:val>
                                        </p:tav>
                                        <p:tav tm="69900">
                                          <p:val>
                                            <p:fltVal val="45"/>
                                          </p:val>
                                        </p:tav>
                                        <p:tav tm="100000">
                                          <p:val>
                                            <p:fltVal val="0"/>
                                          </p:val>
                                        </p:tav>
                                      </p:tavLst>
                                    </p:anim>
                                    <p:anim calcmode="lin" valueType="num">
                                      <p:cBhvr>
                                        <p:cTn id="9" dur="683" fill="hold">
                                          <p:stCondLst>
                                            <p:cond delay="0"/>
                                          </p:stCondLst>
                                        </p:cTn>
                                        <p:tgtEl>
                                          <p:spTgt spid="42"/>
                                        </p:tgtEl>
                                        <p:attrNameLst>
                                          <p:attrName>ppt_y</p:attrName>
                                        </p:attrNameLst>
                                      </p:cBhvr>
                                      <p:tavLst>
                                        <p:tav tm="0">
                                          <p:val>
                                            <p:strVal val="#ppt_y-1"/>
                                          </p:val>
                                        </p:tav>
                                        <p:tav tm="100000">
                                          <p:val>
                                            <p:strVal val="#ppt_y-(0.354*#ppt_w-0.172*#ppt_h)"/>
                                          </p:val>
                                        </p:tav>
                                      </p:tavLst>
                                    </p:anim>
                                    <p:anim calcmode="lin" valueType="num">
                                      <p:cBhvr>
                                        <p:cTn id="10" dur="234" decel="50000" autoRev="1" fill="hold">
                                          <p:stCondLst>
                                            <p:cond delay="683"/>
                                          </p:stCondLst>
                                        </p:cTn>
                                        <p:tgtEl>
                                          <p:spTgt spid="42"/>
                                        </p:tgtEl>
                                        <p:attrNameLst>
                                          <p:attrName>ppt_y</p:attrName>
                                        </p:attrNameLst>
                                      </p:cBhvr>
                                      <p:tavLst>
                                        <p:tav tm="0">
                                          <p:val>
                                            <p:strVal val="#ppt_y-(0.354*#ppt_w-0.172*#ppt_h)"/>
                                          </p:val>
                                        </p:tav>
                                        <p:tav tm="100000">
                                          <p:val>
                                            <p:strVal val="#ppt_y-(0.354*#ppt_w-0.172*#ppt_h)-#ppt_h/2"/>
                                          </p:val>
                                        </p:tav>
                                      </p:tavLst>
                                    </p:anim>
                                    <p:anim calcmode="lin" valueType="num">
                                      <p:cBhvr>
                                        <p:cTn id="11" dur="204" fill="hold">
                                          <p:stCondLst>
                                            <p:cond delay="1296"/>
                                          </p:stCondLst>
                                        </p:cTn>
                                        <p:tgtEl>
                                          <p:spTgt spid="42"/>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circle(in)">
                                      <p:cBhvr>
                                        <p:cTn id="16"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6000249" y="1647353"/>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1</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6" name="矩形 5"/>
          <p:cNvSpPr/>
          <p:nvPr/>
        </p:nvSpPr>
        <p:spPr>
          <a:xfrm>
            <a:off x="6816826" y="1707717"/>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数据来源背景</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圆角矩形 6"/>
          <p:cNvSpPr/>
          <p:nvPr/>
        </p:nvSpPr>
        <p:spPr>
          <a:xfrm>
            <a:off x="6000249" y="2401415"/>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2</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8" name="矩形 7"/>
          <p:cNvSpPr/>
          <p:nvPr/>
        </p:nvSpPr>
        <p:spPr>
          <a:xfrm>
            <a:off x="6816826" y="2460708"/>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招聘要求分析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圆角矩形 8"/>
          <p:cNvSpPr/>
          <p:nvPr/>
        </p:nvSpPr>
        <p:spPr>
          <a:xfrm>
            <a:off x="6000249" y="3155478"/>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3</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0" name="矩形 9"/>
          <p:cNvSpPr/>
          <p:nvPr/>
        </p:nvSpPr>
        <p:spPr>
          <a:xfrm>
            <a:off x="6816826" y="3223224"/>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公司情况分析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圆角矩形 10"/>
          <p:cNvSpPr/>
          <p:nvPr/>
        </p:nvSpPr>
        <p:spPr>
          <a:xfrm>
            <a:off x="6000249" y="3909540"/>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4</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2" name="矩形 11"/>
          <p:cNvSpPr/>
          <p:nvPr/>
        </p:nvSpPr>
        <p:spPr>
          <a:xfrm>
            <a:off x="6816826" y="3985740"/>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综合情况分析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圆角矩形 12"/>
          <p:cNvSpPr/>
          <p:nvPr/>
        </p:nvSpPr>
        <p:spPr>
          <a:xfrm>
            <a:off x="6000249" y="4663602"/>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5</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4" name="矩形 13"/>
          <p:cNvSpPr/>
          <p:nvPr/>
        </p:nvSpPr>
        <p:spPr>
          <a:xfrm>
            <a:off x="7278490" y="4731348"/>
            <a:ext cx="646332"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总结</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矩形 33"/>
          <p:cNvSpPr/>
          <p:nvPr/>
        </p:nvSpPr>
        <p:spPr>
          <a:xfrm>
            <a:off x="0" y="0"/>
            <a:ext cx="3721100" cy="685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          </a:t>
            </a:r>
            <a:endParaRPr lang="zh-CN" altLang="en-US" sz="2400" dirty="0">
              <a:solidFill>
                <a:prstClr val="white"/>
              </a:solidFill>
              <a:latin typeface="黑体" panose="02010609060101010101" pitchFamily="49" charset="-122"/>
              <a:ea typeface="黑体" panose="02010609060101010101" pitchFamily="49" charset="-122"/>
            </a:endParaRPr>
          </a:p>
        </p:txBody>
      </p:sp>
      <p:sp>
        <p:nvSpPr>
          <p:cNvPr id="35" name="矩形 34"/>
          <p:cNvSpPr/>
          <p:nvPr/>
        </p:nvSpPr>
        <p:spPr>
          <a:xfrm>
            <a:off x="1016585" y="1308116"/>
            <a:ext cx="2127505" cy="1107996"/>
          </a:xfrm>
          <a:prstGeom prst="rect">
            <a:avLst/>
          </a:prstGeom>
        </p:spPr>
        <p:txBody>
          <a:bodyPr wrap="none">
            <a:spAutoFit/>
          </a:bodyPr>
          <a:lstStyle/>
          <a:p>
            <a:pPr algn="ctr"/>
            <a:r>
              <a:rPr lang="zh-CN" altLang="en-US" sz="6600" b="1" dirty="0">
                <a:solidFill>
                  <a:prstClr val="white"/>
                </a:solidFill>
                <a:latin typeface="微软雅黑" pitchFamily="34" charset="-122"/>
                <a:ea typeface="微软雅黑" pitchFamily="34" charset="-122"/>
              </a:rPr>
              <a:t>目 录</a:t>
            </a:r>
          </a:p>
        </p:txBody>
      </p:sp>
      <p:sp>
        <p:nvSpPr>
          <p:cNvPr id="36" name="矩形 35"/>
          <p:cNvSpPr/>
          <p:nvPr/>
        </p:nvSpPr>
        <p:spPr>
          <a:xfrm>
            <a:off x="1257837" y="2593371"/>
            <a:ext cx="1645002" cy="584775"/>
          </a:xfrm>
          <a:prstGeom prst="rect">
            <a:avLst/>
          </a:prstGeom>
        </p:spPr>
        <p:txBody>
          <a:bodyPr wrap="none">
            <a:spAutoFit/>
          </a:bodyP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Contents</a:t>
            </a:r>
          </a:p>
        </p:txBody>
      </p:sp>
      <p:grpSp>
        <p:nvGrpSpPr>
          <p:cNvPr id="15" name="组合 14"/>
          <p:cNvGrpSpPr/>
          <p:nvPr/>
        </p:nvGrpSpPr>
        <p:grpSpPr>
          <a:xfrm>
            <a:off x="4876703" y="1618777"/>
            <a:ext cx="497964" cy="497964"/>
            <a:chOff x="6535243" y="2524701"/>
            <a:chExt cx="717051" cy="717051"/>
          </a:xfrm>
        </p:grpSpPr>
        <p:sp>
          <p:nvSpPr>
            <p:cNvPr id="16" name="泪滴形 15"/>
            <p:cNvSpPr/>
            <p:nvPr/>
          </p:nvSpPr>
          <p:spPr>
            <a:xfrm rot="8247616">
              <a:off x="6535243" y="2524701"/>
              <a:ext cx="717051" cy="717051"/>
            </a:xfrm>
            <a:prstGeom prst="teardrop">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椭圆 16"/>
            <p:cNvSpPr/>
            <p:nvPr/>
          </p:nvSpPr>
          <p:spPr>
            <a:xfrm>
              <a:off x="6604000" y="2588424"/>
              <a:ext cx="574014" cy="574014"/>
            </a:xfrm>
            <a:prstGeom prst="ellipse">
              <a:avLst/>
            </a:prstGeom>
            <a:solidFill>
              <a:schemeClr val="bg1"/>
            </a:solidFill>
            <a:ln>
              <a:solidFill>
                <a:schemeClr val="accent6">
                  <a:lumMod val="75000"/>
                </a:schemeClr>
              </a:solid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extLst>
      <p:ext uri="{BB962C8B-B14F-4D97-AF65-F5344CB8AC3E}">
        <p14:creationId xmlns:p14="http://schemas.microsoft.com/office/powerpoint/2010/main" val="167434154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56" presetClass="path" presetSubtype="0" accel="50000" decel="50000" fill="hold" grpId="1" nodeType="withEffect">
                                  <p:stCondLst>
                                    <p:cond delay="0"/>
                                  </p:stCondLst>
                                  <p:childTnLst>
                                    <p:animMotion origin="layout" path="M -0.03737 0.04121 L -6.25E-7 -3.33333E-6 " pathEditMode="relative" rAng="0" ptsTypes="AA">
                                      <p:cBhvr>
                                        <p:cTn id="9" dur="700" fill="hold"/>
                                        <p:tgtEl>
                                          <p:spTgt spid="5"/>
                                        </p:tgtEl>
                                        <p:attrNameLst>
                                          <p:attrName>ppt_x</p:attrName>
                                          <p:attrName>ppt_y</p:attrName>
                                        </p:attrNameLst>
                                      </p:cBhvr>
                                      <p:rCtr x="1862" y="-2060"/>
                                    </p:animMotion>
                                  </p:childTnLst>
                                </p:cTn>
                              </p:par>
                              <p:par>
                                <p:cTn id="10" presetID="22" presetClass="entr" presetSubtype="8"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childTnLst>
                                </p:cTn>
                              </p:par>
                              <p:par>
                                <p:cTn id="16" presetID="56" presetClass="path" presetSubtype="0" accel="50000" decel="50000" fill="hold" grpId="1" nodeType="withEffect">
                                  <p:stCondLst>
                                    <p:cond delay="250"/>
                                  </p:stCondLst>
                                  <p:childTnLst>
                                    <p:animMotion origin="layout" path="M -0.03737 0.0412 L -6.25E-7 2.96296E-6 " pathEditMode="relative" rAng="0" ptsTypes="AA">
                                      <p:cBhvr>
                                        <p:cTn id="17" dur="700" fill="hold"/>
                                        <p:tgtEl>
                                          <p:spTgt spid="7"/>
                                        </p:tgtEl>
                                        <p:attrNameLst>
                                          <p:attrName>ppt_x</p:attrName>
                                          <p:attrName>ppt_y</p:attrName>
                                        </p:attrNameLst>
                                      </p:cBhvr>
                                      <p:rCtr x="1862" y="-2060"/>
                                    </p:animMotion>
                                  </p:childTnLst>
                                </p:cTn>
                              </p:par>
                              <p:par>
                                <p:cTn id="18" presetID="22" presetClass="entr" presetSubtype="8" fill="hold" grpId="0" nodeType="withEffect">
                                  <p:stCondLst>
                                    <p:cond delay="50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childTnLst>
                                </p:cTn>
                              </p:par>
                              <p:par>
                                <p:cTn id="24" presetID="56" presetClass="path" presetSubtype="0" accel="50000" decel="50000" fill="hold" grpId="1" nodeType="withEffect">
                                  <p:stCondLst>
                                    <p:cond delay="500"/>
                                  </p:stCondLst>
                                  <p:childTnLst>
                                    <p:animMotion origin="layout" path="M -0.03737 0.0412 L -6.25E-7 -7.40741E-7 " pathEditMode="relative" rAng="0" ptsTypes="AA">
                                      <p:cBhvr>
                                        <p:cTn id="25" dur="700" fill="hold"/>
                                        <p:tgtEl>
                                          <p:spTgt spid="9"/>
                                        </p:tgtEl>
                                        <p:attrNameLst>
                                          <p:attrName>ppt_x</p:attrName>
                                          <p:attrName>ppt_y</p:attrName>
                                        </p:attrNameLst>
                                      </p:cBhvr>
                                      <p:rCtr x="1862" y="-2060"/>
                                    </p:animMotion>
                                  </p:childTnLst>
                                </p:cTn>
                              </p:par>
                              <p:par>
                                <p:cTn id="26" presetID="22" presetClass="entr" presetSubtype="8" fill="hold" grpId="0" nodeType="withEffect">
                                  <p:stCondLst>
                                    <p:cond delay="750"/>
                                  </p:stCondLst>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cTn>
                              </p:par>
                              <p:par>
                                <p:cTn id="29" presetID="10" presetClass="entr" presetSubtype="0" fill="hold" grpId="0" nodeType="withEffect">
                                  <p:stCondLst>
                                    <p:cond delay="75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childTnLst>
                                </p:cTn>
                              </p:par>
                              <p:par>
                                <p:cTn id="32" presetID="56" presetClass="path" presetSubtype="0" accel="50000" decel="50000" fill="hold" grpId="1" nodeType="withEffect">
                                  <p:stCondLst>
                                    <p:cond delay="750"/>
                                  </p:stCondLst>
                                  <p:childTnLst>
                                    <p:animMotion origin="layout" path="M -0.03737 0.04121 L -6.25E-7 -4.44444E-6 " pathEditMode="relative" rAng="0" ptsTypes="AA">
                                      <p:cBhvr>
                                        <p:cTn id="33" dur="700" fill="hold"/>
                                        <p:tgtEl>
                                          <p:spTgt spid="11"/>
                                        </p:tgtEl>
                                        <p:attrNameLst>
                                          <p:attrName>ppt_x</p:attrName>
                                          <p:attrName>ppt_y</p:attrName>
                                        </p:attrNameLst>
                                      </p:cBhvr>
                                      <p:rCtr x="1862" y="-2060"/>
                                    </p:animMotion>
                                  </p:childTnLst>
                                </p:cTn>
                              </p:par>
                              <p:par>
                                <p:cTn id="34" presetID="22" presetClass="entr" presetSubtype="8" fill="hold" grpId="0" nodeType="withEffect">
                                  <p:stCondLst>
                                    <p:cond delay="100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500"/>
                                        <p:tgtEl>
                                          <p:spTgt spid="12"/>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0"/>
                                        <p:tgtEl>
                                          <p:spTgt spid="13"/>
                                        </p:tgtEl>
                                      </p:cBhvr>
                                    </p:animEffect>
                                  </p:childTnLst>
                                </p:cTn>
                              </p:par>
                              <p:par>
                                <p:cTn id="40" presetID="56" presetClass="path" presetSubtype="0" accel="50000" decel="50000" fill="hold" grpId="1" nodeType="withEffect">
                                  <p:stCondLst>
                                    <p:cond delay="1000"/>
                                  </p:stCondLst>
                                  <p:childTnLst>
                                    <p:animMotion origin="layout" path="M -0.03737 0.0412 L -6.25E-7 1.85185E-6 " pathEditMode="relative" rAng="0" ptsTypes="AA">
                                      <p:cBhvr>
                                        <p:cTn id="41" dur="700" fill="hold"/>
                                        <p:tgtEl>
                                          <p:spTgt spid="13"/>
                                        </p:tgtEl>
                                        <p:attrNameLst>
                                          <p:attrName>ppt_x</p:attrName>
                                          <p:attrName>ppt_y</p:attrName>
                                        </p:attrNameLst>
                                      </p:cBhvr>
                                      <p:rCtr x="1862" y="-2060"/>
                                    </p:animMotion>
                                  </p:childTnLst>
                                </p:cTn>
                              </p:par>
                              <p:par>
                                <p:cTn id="42" presetID="22" presetClass="entr" presetSubtype="8" fill="hold" grpId="0" nodeType="withEffect">
                                  <p:stCondLst>
                                    <p:cond delay="125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anim calcmode="lin" valueType="num">
                                      <p:cBhvr>
                                        <p:cTn id="50" dur="500" fill="hold"/>
                                        <p:tgtEl>
                                          <p:spTgt spid="15"/>
                                        </p:tgtEl>
                                        <p:attrNameLst>
                                          <p:attrName>ppt_x</p:attrName>
                                        </p:attrNameLst>
                                      </p:cBhvr>
                                      <p:tavLst>
                                        <p:tav tm="0">
                                          <p:val>
                                            <p:strVal val="#ppt_x"/>
                                          </p:val>
                                        </p:tav>
                                        <p:tav tm="100000">
                                          <p:val>
                                            <p:strVal val="#ppt_x"/>
                                          </p:val>
                                        </p:tav>
                                      </p:tavLst>
                                    </p:anim>
                                    <p:anim calcmode="lin" valueType="num">
                                      <p:cBhvr>
                                        <p:cTn id="51"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bldP spid="7" grpId="0" animBg="1"/>
      <p:bldP spid="7" grpId="1" animBg="1"/>
      <p:bldP spid="8" grpId="0"/>
      <p:bldP spid="9" grpId="0" animBg="1"/>
      <p:bldP spid="9" grpId="1" animBg="1"/>
      <p:bldP spid="10" grpId="0"/>
      <p:bldP spid="11" grpId="0" animBg="1"/>
      <p:bldP spid="11" grpId="1" animBg="1"/>
      <p:bldP spid="12" grpId="0"/>
      <p:bldP spid="13" grpId="0" animBg="1"/>
      <p:bldP spid="13" grpId="1" animBg="1"/>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6000249" y="1647353"/>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1</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6" name="矩形 5"/>
          <p:cNvSpPr/>
          <p:nvPr/>
        </p:nvSpPr>
        <p:spPr>
          <a:xfrm>
            <a:off x="6816826" y="1707717"/>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数据来源背景</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圆角矩形 6"/>
          <p:cNvSpPr/>
          <p:nvPr/>
        </p:nvSpPr>
        <p:spPr>
          <a:xfrm>
            <a:off x="6000249" y="2401415"/>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2</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8" name="矩形 7"/>
          <p:cNvSpPr/>
          <p:nvPr/>
        </p:nvSpPr>
        <p:spPr>
          <a:xfrm>
            <a:off x="6816826" y="2460708"/>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招聘要求分析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圆角矩形 8"/>
          <p:cNvSpPr/>
          <p:nvPr/>
        </p:nvSpPr>
        <p:spPr>
          <a:xfrm>
            <a:off x="6000249" y="3155478"/>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3</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0" name="矩形 9"/>
          <p:cNvSpPr/>
          <p:nvPr/>
        </p:nvSpPr>
        <p:spPr>
          <a:xfrm>
            <a:off x="6816826" y="3223224"/>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公司情况分析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圆角矩形 10"/>
          <p:cNvSpPr/>
          <p:nvPr/>
        </p:nvSpPr>
        <p:spPr>
          <a:xfrm>
            <a:off x="6000249" y="3909540"/>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4</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2" name="矩形 11"/>
          <p:cNvSpPr/>
          <p:nvPr/>
        </p:nvSpPr>
        <p:spPr>
          <a:xfrm>
            <a:off x="6816826" y="3985740"/>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综合情况分析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圆角矩形 12"/>
          <p:cNvSpPr/>
          <p:nvPr/>
        </p:nvSpPr>
        <p:spPr>
          <a:xfrm>
            <a:off x="6000249" y="4663602"/>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5</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4" name="矩形 13"/>
          <p:cNvSpPr/>
          <p:nvPr/>
        </p:nvSpPr>
        <p:spPr>
          <a:xfrm>
            <a:off x="7278490" y="4731348"/>
            <a:ext cx="646332"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总结</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矩形 33"/>
          <p:cNvSpPr/>
          <p:nvPr/>
        </p:nvSpPr>
        <p:spPr>
          <a:xfrm>
            <a:off x="0" y="0"/>
            <a:ext cx="3721100" cy="685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          </a:t>
            </a:r>
            <a:endParaRPr lang="zh-CN" altLang="en-US" sz="2400" dirty="0">
              <a:solidFill>
                <a:prstClr val="white"/>
              </a:solidFill>
              <a:latin typeface="黑体" panose="02010609060101010101" pitchFamily="49" charset="-122"/>
              <a:ea typeface="黑体" panose="02010609060101010101" pitchFamily="49" charset="-122"/>
            </a:endParaRPr>
          </a:p>
        </p:txBody>
      </p:sp>
      <p:sp>
        <p:nvSpPr>
          <p:cNvPr id="35" name="矩形 34"/>
          <p:cNvSpPr/>
          <p:nvPr/>
        </p:nvSpPr>
        <p:spPr>
          <a:xfrm>
            <a:off x="1016585" y="1308116"/>
            <a:ext cx="2127505" cy="1107996"/>
          </a:xfrm>
          <a:prstGeom prst="rect">
            <a:avLst/>
          </a:prstGeom>
        </p:spPr>
        <p:txBody>
          <a:bodyPr wrap="none">
            <a:spAutoFit/>
          </a:bodyPr>
          <a:lstStyle/>
          <a:p>
            <a:pPr algn="ctr"/>
            <a:r>
              <a:rPr lang="zh-CN" altLang="en-US" sz="6600" b="1" dirty="0">
                <a:solidFill>
                  <a:prstClr val="white"/>
                </a:solidFill>
                <a:latin typeface="微软雅黑" pitchFamily="34" charset="-122"/>
                <a:ea typeface="微软雅黑" pitchFamily="34" charset="-122"/>
              </a:rPr>
              <a:t>目 录</a:t>
            </a:r>
          </a:p>
        </p:txBody>
      </p:sp>
      <p:sp>
        <p:nvSpPr>
          <p:cNvPr id="36" name="矩形 35"/>
          <p:cNvSpPr/>
          <p:nvPr/>
        </p:nvSpPr>
        <p:spPr>
          <a:xfrm>
            <a:off x="1257837" y="2593371"/>
            <a:ext cx="1645002" cy="584775"/>
          </a:xfrm>
          <a:prstGeom prst="rect">
            <a:avLst/>
          </a:prstGeom>
        </p:spPr>
        <p:txBody>
          <a:bodyPr wrap="none">
            <a:spAutoFit/>
          </a:bodyP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Contents</a:t>
            </a:r>
          </a:p>
        </p:txBody>
      </p:sp>
      <p:grpSp>
        <p:nvGrpSpPr>
          <p:cNvPr id="15" name="组合 14"/>
          <p:cNvGrpSpPr/>
          <p:nvPr/>
        </p:nvGrpSpPr>
        <p:grpSpPr>
          <a:xfrm>
            <a:off x="4867389" y="4663602"/>
            <a:ext cx="497964" cy="497964"/>
            <a:chOff x="6535243" y="2524701"/>
            <a:chExt cx="717051" cy="717051"/>
          </a:xfrm>
        </p:grpSpPr>
        <p:sp>
          <p:nvSpPr>
            <p:cNvPr id="16" name="泪滴形 15"/>
            <p:cNvSpPr/>
            <p:nvPr/>
          </p:nvSpPr>
          <p:spPr>
            <a:xfrm rot="8247616">
              <a:off x="6535243" y="2524701"/>
              <a:ext cx="717051" cy="717051"/>
            </a:xfrm>
            <a:prstGeom prst="teardrop">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椭圆 16"/>
            <p:cNvSpPr/>
            <p:nvPr/>
          </p:nvSpPr>
          <p:spPr>
            <a:xfrm>
              <a:off x="6604000" y="2588424"/>
              <a:ext cx="574014" cy="574014"/>
            </a:xfrm>
            <a:prstGeom prst="ellipse">
              <a:avLst/>
            </a:prstGeom>
            <a:solidFill>
              <a:schemeClr val="bg1"/>
            </a:solidFill>
            <a:ln>
              <a:solidFill>
                <a:schemeClr val="accent6">
                  <a:lumMod val="75000"/>
                </a:schemeClr>
              </a:solid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extLst>
      <p:ext uri="{BB962C8B-B14F-4D97-AF65-F5344CB8AC3E}">
        <p14:creationId xmlns:p14="http://schemas.microsoft.com/office/powerpoint/2010/main" val="10247651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56" presetClass="path" presetSubtype="0" accel="50000" decel="50000" fill="hold" grpId="1" nodeType="withEffect">
                                  <p:stCondLst>
                                    <p:cond delay="0"/>
                                  </p:stCondLst>
                                  <p:childTnLst>
                                    <p:animMotion origin="layout" path="M -0.03737 0.04121 L -6.25E-7 -3.33333E-6 " pathEditMode="relative" rAng="0" ptsTypes="AA">
                                      <p:cBhvr>
                                        <p:cTn id="9" dur="700" fill="hold"/>
                                        <p:tgtEl>
                                          <p:spTgt spid="5"/>
                                        </p:tgtEl>
                                        <p:attrNameLst>
                                          <p:attrName>ppt_x</p:attrName>
                                          <p:attrName>ppt_y</p:attrName>
                                        </p:attrNameLst>
                                      </p:cBhvr>
                                      <p:rCtr x="1862" y="-2060"/>
                                    </p:animMotion>
                                  </p:childTnLst>
                                </p:cTn>
                              </p:par>
                              <p:par>
                                <p:cTn id="10" presetID="22" presetClass="entr" presetSubtype="8"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childTnLst>
                                </p:cTn>
                              </p:par>
                              <p:par>
                                <p:cTn id="16" presetID="56" presetClass="path" presetSubtype="0" accel="50000" decel="50000" fill="hold" grpId="1" nodeType="withEffect">
                                  <p:stCondLst>
                                    <p:cond delay="250"/>
                                  </p:stCondLst>
                                  <p:childTnLst>
                                    <p:animMotion origin="layout" path="M -0.03737 0.0412 L -6.25E-7 2.96296E-6 " pathEditMode="relative" rAng="0" ptsTypes="AA">
                                      <p:cBhvr>
                                        <p:cTn id="17" dur="700" fill="hold"/>
                                        <p:tgtEl>
                                          <p:spTgt spid="7"/>
                                        </p:tgtEl>
                                        <p:attrNameLst>
                                          <p:attrName>ppt_x</p:attrName>
                                          <p:attrName>ppt_y</p:attrName>
                                        </p:attrNameLst>
                                      </p:cBhvr>
                                      <p:rCtr x="1862" y="-2060"/>
                                    </p:animMotion>
                                  </p:childTnLst>
                                </p:cTn>
                              </p:par>
                              <p:par>
                                <p:cTn id="18" presetID="22" presetClass="entr" presetSubtype="8" fill="hold" grpId="0" nodeType="withEffect">
                                  <p:stCondLst>
                                    <p:cond delay="50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childTnLst>
                                </p:cTn>
                              </p:par>
                              <p:par>
                                <p:cTn id="24" presetID="56" presetClass="path" presetSubtype="0" accel="50000" decel="50000" fill="hold" grpId="1" nodeType="withEffect">
                                  <p:stCondLst>
                                    <p:cond delay="500"/>
                                  </p:stCondLst>
                                  <p:childTnLst>
                                    <p:animMotion origin="layout" path="M -0.03737 0.0412 L -6.25E-7 -7.40741E-7 " pathEditMode="relative" rAng="0" ptsTypes="AA">
                                      <p:cBhvr>
                                        <p:cTn id="25" dur="700" fill="hold"/>
                                        <p:tgtEl>
                                          <p:spTgt spid="9"/>
                                        </p:tgtEl>
                                        <p:attrNameLst>
                                          <p:attrName>ppt_x</p:attrName>
                                          <p:attrName>ppt_y</p:attrName>
                                        </p:attrNameLst>
                                      </p:cBhvr>
                                      <p:rCtr x="1862" y="-2060"/>
                                    </p:animMotion>
                                  </p:childTnLst>
                                </p:cTn>
                              </p:par>
                              <p:par>
                                <p:cTn id="26" presetID="22" presetClass="entr" presetSubtype="8" fill="hold" grpId="0" nodeType="withEffect">
                                  <p:stCondLst>
                                    <p:cond delay="750"/>
                                  </p:stCondLst>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cTn>
                              </p:par>
                              <p:par>
                                <p:cTn id="29" presetID="10" presetClass="entr" presetSubtype="0" fill="hold" grpId="0" nodeType="withEffect">
                                  <p:stCondLst>
                                    <p:cond delay="75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childTnLst>
                                </p:cTn>
                              </p:par>
                              <p:par>
                                <p:cTn id="32" presetID="56" presetClass="path" presetSubtype="0" accel="50000" decel="50000" fill="hold" grpId="1" nodeType="withEffect">
                                  <p:stCondLst>
                                    <p:cond delay="750"/>
                                  </p:stCondLst>
                                  <p:childTnLst>
                                    <p:animMotion origin="layout" path="M -0.03737 0.04121 L -6.25E-7 -4.44444E-6 " pathEditMode="relative" rAng="0" ptsTypes="AA">
                                      <p:cBhvr>
                                        <p:cTn id="33" dur="700" fill="hold"/>
                                        <p:tgtEl>
                                          <p:spTgt spid="11"/>
                                        </p:tgtEl>
                                        <p:attrNameLst>
                                          <p:attrName>ppt_x</p:attrName>
                                          <p:attrName>ppt_y</p:attrName>
                                        </p:attrNameLst>
                                      </p:cBhvr>
                                      <p:rCtr x="1862" y="-2060"/>
                                    </p:animMotion>
                                  </p:childTnLst>
                                </p:cTn>
                              </p:par>
                              <p:par>
                                <p:cTn id="34" presetID="22" presetClass="entr" presetSubtype="8" fill="hold" grpId="0" nodeType="withEffect">
                                  <p:stCondLst>
                                    <p:cond delay="100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500"/>
                                        <p:tgtEl>
                                          <p:spTgt spid="12"/>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0"/>
                                        <p:tgtEl>
                                          <p:spTgt spid="13"/>
                                        </p:tgtEl>
                                      </p:cBhvr>
                                    </p:animEffect>
                                  </p:childTnLst>
                                </p:cTn>
                              </p:par>
                              <p:par>
                                <p:cTn id="40" presetID="56" presetClass="path" presetSubtype="0" accel="50000" decel="50000" fill="hold" grpId="1" nodeType="withEffect">
                                  <p:stCondLst>
                                    <p:cond delay="1000"/>
                                  </p:stCondLst>
                                  <p:childTnLst>
                                    <p:animMotion origin="layout" path="M -0.03737 0.0412 L -6.25E-7 1.85185E-6 " pathEditMode="relative" rAng="0" ptsTypes="AA">
                                      <p:cBhvr>
                                        <p:cTn id="41" dur="700" fill="hold"/>
                                        <p:tgtEl>
                                          <p:spTgt spid="13"/>
                                        </p:tgtEl>
                                        <p:attrNameLst>
                                          <p:attrName>ppt_x</p:attrName>
                                          <p:attrName>ppt_y</p:attrName>
                                        </p:attrNameLst>
                                      </p:cBhvr>
                                      <p:rCtr x="1862" y="-2060"/>
                                    </p:animMotion>
                                  </p:childTnLst>
                                </p:cTn>
                              </p:par>
                              <p:par>
                                <p:cTn id="42" presetID="22" presetClass="entr" presetSubtype="8" fill="hold" grpId="0" nodeType="withEffect">
                                  <p:stCondLst>
                                    <p:cond delay="125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anim calcmode="lin" valueType="num">
                                      <p:cBhvr>
                                        <p:cTn id="50" dur="500" fill="hold"/>
                                        <p:tgtEl>
                                          <p:spTgt spid="15"/>
                                        </p:tgtEl>
                                        <p:attrNameLst>
                                          <p:attrName>ppt_x</p:attrName>
                                        </p:attrNameLst>
                                      </p:cBhvr>
                                      <p:tavLst>
                                        <p:tav tm="0">
                                          <p:val>
                                            <p:strVal val="#ppt_x"/>
                                          </p:val>
                                        </p:tav>
                                        <p:tav tm="100000">
                                          <p:val>
                                            <p:strVal val="#ppt_x"/>
                                          </p:val>
                                        </p:tav>
                                      </p:tavLst>
                                    </p:anim>
                                    <p:anim calcmode="lin" valueType="num">
                                      <p:cBhvr>
                                        <p:cTn id="51"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bldP spid="7" grpId="0" animBg="1"/>
      <p:bldP spid="7" grpId="1" animBg="1"/>
      <p:bldP spid="8" grpId="0"/>
      <p:bldP spid="9" grpId="0" animBg="1"/>
      <p:bldP spid="9" grpId="1" animBg="1"/>
      <p:bldP spid="10" grpId="0"/>
      <p:bldP spid="11" grpId="0" animBg="1"/>
      <p:bldP spid="11" grpId="1" animBg="1"/>
      <p:bldP spid="12" grpId="0"/>
      <p:bldP spid="13" grpId="0" animBg="1"/>
      <p:bldP spid="13" grpId="1" animBg="1"/>
      <p:bldP spid="1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Freeform 8"/>
          <p:cNvSpPr>
            <a:spLocks/>
          </p:cNvSpPr>
          <p:nvPr/>
        </p:nvSpPr>
        <p:spPr bwMode="gray">
          <a:xfrm flipH="1">
            <a:off x="2665571" y="1655463"/>
            <a:ext cx="4172081" cy="2238028"/>
          </a:xfrm>
          <a:custGeom>
            <a:avLst/>
            <a:gdLst/>
            <a:ahLst/>
            <a:cxnLst/>
            <a:rect l="l" t="t" r="r" b="b"/>
            <a:pathLst>
              <a:path w="4176930" h="2058709">
                <a:moveTo>
                  <a:pt x="0" y="0"/>
                </a:moveTo>
                <a:cubicBezTo>
                  <a:pt x="0" y="0"/>
                  <a:pt x="0" y="0"/>
                  <a:pt x="4176930" y="0"/>
                </a:cubicBezTo>
                <a:lnTo>
                  <a:pt x="4176930" y="2058709"/>
                </a:lnTo>
                <a:cubicBezTo>
                  <a:pt x="4176930" y="2058709"/>
                  <a:pt x="4176930" y="2058709"/>
                  <a:pt x="1079378" y="2058709"/>
                </a:cubicBezTo>
                <a:cubicBezTo>
                  <a:pt x="1078688" y="2046733"/>
                  <a:pt x="1077814" y="2034806"/>
                  <a:pt x="1075638" y="2023030"/>
                </a:cubicBezTo>
                <a:cubicBezTo>
                  <a:pt x="1075154" y="2002066"/>
                  <a:pt x="1073005" y="1981342"/>
                  <a:pt x="1069130" y="1960943"/>
                </a:cubicBezTo>
                <a:cubicBezTo>
                  <a:pt x="1068629" y="1954635"/>
                  <a:pt x="1067677" y="1948400"/>
                  <a:pt x="1066276" y="1942246"/>
                </a:cubicBezTo>
                <a:cubicBezTo>
                  <a:pt x="989069" y="1409541"/>
                  <a:pt x="545998" y="995728"/>
                  <a:pt x="0" y="963616"/>
                </a:cubicBezTo>
                <a:cubicBezTo>
                  <a:pt x="0" y="917052"/>
                  <a:pt x="0" y="732381"/>
                  <a:pt x="0" y="0"/>
                </a:cubicBezTo>
                <a:close/>
              </a:path>
            </a:pathLst>
          </a:custGeom>
          <a:solidFill>
            <a:schemeClr val="bg1"/>
          </a:solidFill>
          <a:ln w="12700">
            <a:solidFill>
              <a:schemeClr val="bg1">
                <a:lumMod val="65000"/>
              </a:schemeClr>
            </a:solidFill>
            <a:miter lim="800000"/>
            <a:headEnd/>
            <a:tailEnd/>
          </a:ln>
          <a:effectLst/>
        </p:spPr>
        <p:txBody>
          <a:bodyPr lIns="108046" tIns="72031" rIns="108046" bIns="144062" anchor="b" anchorCtr="0"/>
          <a:lstStyle/>
          <a:p>
            <a:r>
              <a:rPr lang="zh-CN" altLang="en-US" sz="1700" b="1" dirty="0">
                <a:latin typeface="微软雅黑" panose="020B0503020204020204" pitchFamily="34" charset="-122"/>
                <a:ea typeface="微软雅黑" panose="020B0503020204020204" pitchFamily="34" charset="-122"/>
              </a:rPr>
              <a:t>总的来看，学历越高的话，薪资水平也是越来越高的。当然学历并不代表一切，工作上的积累和提升更加重要。</a:t>
            </a:r>
          </a:p>
          <a:p>
            <a:pPr lvl="0"/>
            <a:endParaRPr lang="en-US" altLang="zh-CN" sz="1400" dirty="0">
              <a:solidFill>
                <a:schemeClr val="tx1">
                  <a:lumMod val="75000"/>
                  <a:lumOff val="25000"/>
                </a:schemeClr>
              </a:solidFill>
              <a:latin typeface="微软雅黑" pitchFamily="34" charset="-122"/>
              <a:ea typeface="微软雅黑" pitchFamily="34" charset="-122"/>
              <a:cs typeface="华文黑体" pitchFamily="2" charset="-122"/>
            </a:endParaRPr>
          </a:p>
          <a:p>
            <a:pPr lvl="0"/>
            <a:endParaRPr lang="en-US" altLang="zh-CN" sz="1400" dirty="0">
              <a:solidFill>
                <a:schemeClr val="tx1">
                  <a:lumMod val="75000"/>
                  <a:lumOff val="25000"/>
                </a:schemeClr>
              </a:solidFill>
              <a:latin typeface="微软雅黑" pitchFamily="34" charset="-122"/>
              <a:ea typeface="微软雅黑" pitchFamily="34" charset="-122"/>
              <a:cs typeface="华文黑体" pitchFamily="2" charset="-122"/>
            </a:endParaRPr>
          </a:p>
          <a:p>
            <a:pPr lvl="0"/>
            <a:endParaRPr lang="en-US" altLang="zh-CN" sz="1400" dirty="0">
              <a:solidFill>
                <a:schemeClr val="tx1">
                  <a:lumMod val="75000"/>
                  <a:lumOff val="25000"/>
                </a:schemeClr>
              </a:solidFill>
              <a:latin typeface="微软雅黑" pitchFamily="34" charset="-122"/>
              <a:ea typeface="微软雅黑" pitchFamily="34" charset="-122"/>
              <a:cs typeface="华文黑体" pitchFamily="2" charset="-122"/>
            </a:endParaRPr>
          </a:p>
        </p:txBody>
      </p:sp>
      <p:sp>
        <p:nvSpPr>
          <p:cNvPr id="62" name="Freeform 9"/>
          <p:cNvSpPr>
            <a:spLocks/>
          </p:cNvSpPr>
          <p:nvPr/>
        </p:nvSpPr>
        <p:spPr bwMode="gray">
          <a:xfrm>
            <a:off x="2670365" y="3856712"/>
            <a:ext cx="4179650" cy="2059185"/>
          </a:xfrm>
          <a:custGeom>
            <a:avLst/>
            <a:gdLst/>
            <a:ahLst/>
            <a:cxnLst>
              <a:cxn ang="0">
                <a:pos x="1300" y="0"/>
              </a:cxn>
              <a:cxn ang="0">
                <a:pos x="0" y="0"/>
              </a:cxn>
              <a:cxn ang="0">
                <a:pos x="0" y="864"/>
              </a:cxn>
              <a:cxn ang="0">
                <a:pos x="1753" y="864"/>
              </a:cxn>
              <a:cxn ang="0">
                <a:pos x="1753" y="453"/>
              </a:cxn>
              <a:cxn ang="0">
                <a:pos x="1300" y="0"/>
              </a:cxn>
            </a:cxnLst>
            <a:rect l="0" t="0" r="r" b="b"/>
            <a:pathLst>
              <a:path w="1753" h="864">
                <a:moveTo>
                  <a:pt x="1300" y="0"/>
                </a:moveTo>
                <a:cubicBezTo>
                  <a:pt x="0" y="0"/>
                  <a:pt x="0" y="0"/>
                  <a:pt x="0" y="0"/>
                </a:cubicBezTo>
                <a:cubicBezTo>
                  <a:pt x="0" y="864"/>
                  <a:pt x="0" y="864"/>
                  <a:pt x="0" y="864"/>
                </a:cubicBezTo>
                <a:cubicBezTo>
                  <a:pt x="1753" y="864"/>
                  <a:pt x="1753" y="864"/>
                  <a:pt x="1753" y="864"/>
                </a:cubicBezTo>
                <a:cubicBezTo>
                  <a:pt x="1753" y="453"/>
                  <a:pt x="1753" y="453"/>
                  <a:pt x="1753" y="453"/>
                </a:cubicBezTo>
                <a:cubicBezTo>
                  <a:pt x="1509" y="438"/>
                  <a:pt x="1314" y="243"/>
                  <a:pt x="1300" y="0"/>
                </a:cubicBezTo>
                <a:close/>
              </a:path>
            </a:pathLst>
          </a:custGeom>
          <a:solidFill>
            <a:schemeClr val="bg1"/>
          </a:solidFill>
          <a:ln w="12700">
            <a:solidFill>
              <a:schemeClr val="bg1">
                <a:lumMod val="65000"/>
              </a:schemeClr>
            </a:solidFill>
            <a:miter lim="800000"/>
            <a:headEnd/>
            <a:tailEnd/>
          </a:ln>
          <a:effectLst/>
        </p:spPr>
        <p:txBody>
          <a:bodyPr lIns="108046" tIns="144062" rIns="108046" bIns="144062" anchor="t" anchorCtr="0"/>
          <a:lstStyle/>
          <a:p>
            <a:pPr lvl="0"/>
            <a:r>
              <a:rPr lang="zh-CN" altLang="en-US" sz="1700" b="1" dirty="0">
                <a:latin typeface="微软雅黑" pitchFamily="34" charset="-122"/>
                <a:ea typeface="微软雅黑" pitchFamily="34" charset="-122"/>
                <a:cs typeface="华文黑体" pitchFamily="2" charset="-122"/>
              </a:rPr>
              <a:t>总体来看，大中型公司的薪资</a:t>
            </a:r>
            <a:endParaRPr lang="en-US" altLang="zh-CN" sz="1700" b="1" dirty="0">
              <a:latin typeface="微软雅黑" pitchFamily="34" charset="-122"/>
              <a:ea typeface="微软雅黑" pitchFamily="34" charset="-122"/>
              <a:cs typeface="华文黑体" pitchFamily="2" charset="-122"/>
            </a:endParaRPr>
          </a:p>
          <a:p>
            <a:pPr lvl="0"/>
            <a:r>
              <a:rPr lang="zh-CN" altLang="en-US" sz="1700" b="1" dirty="0">
                <a:latin typeface="微软雅黑" pitchFamily="34" charset="-122"/>
                <a:ea typeface="微软雅黑" pitchFamily="34" charset="-122"/>
                <a:cs typeface="华文黑体" pitchFamily="2" charset="-122"/>
              </a:rPr>
              <a:t>略大于小型公司的薪资，但薪</a:t>
            </a:r>
            <a:endParaRPr lang="en-US" altLang="zh-CN" sz="1700" b="1" dirty="0">
              <a:latin typeface="微软雅黑" pitchFamily="34" charset="-122"/>
              <a:ea typeface="微软雅黑" pitchFamily="34" charset="-122"/>
              <a:cs typeface="华文黑体" pitchFamily="2" charset="-122"/>
            </a:endParaRPr>
          </a:p>
          <a:p>
            <a:pPr lvl="0"/>
            <a:r>
              <a:rPr lang="zh-CN" altLang="en-US" sz="1700" b="1" dirty="0">
                <a:latin typeface="微软雅黑" pitchFamily="34" charset="-122"/>
                <a:ea typeface="微软雅黑" pitchFamily="34" charset="-122"/>
                <a:cs typeface="华文黑体" pitchFamily="2" charset="-122"/>
              </a:rPr>
              <a:t>资并不是唯一，最重要的是到公</a:t>
            </a:r>
            <a:endParaRPr lang="en-US" altLang="zh-CN" sz="1700" b="1" dirty="0">
              <a:latin typeface="微软雅黑" pitchFamily="34" charset="-122"/>
              <a:ea typeface="微软雅黑" pitchFamily="34" charset="-122"/>
              <a:cs typeface="华文黑体" pitchFamily="2" charset="-122"/>
            </a:endParaRPr>
          </a:p>
          <a:p>
            <a:pPr lvl="0"/>
            <a:r>
              <a:rPr lang="zh-CN" altLang="en-US" sz="1700" b="1" dirty="0">
                <a:latin typeface="微软雅黑" pitchFamily="34" charset="-122"/>
                <a:ea typeface="微软雅黑" pitchFamily="34" charset="-122"/>
                <a:cs typeface="华文黑体" pitchFamily="2" charset="-122"/>
              </a:rPr>
              <a:t>司做有价值、有意义的工作。</a:t>
            </a:r>
          </a:p>
        </p:txBody>
      </p:sp>
      <p:sp>
        <p:nvSpPr>
          <p:cNvPr id="63" name="Freeform 10"/>
          <p:cNvSpPr>
            <a:spLocks/>
          </p:cNvSpPr>
          <p:nvPr/>
        </p:nvSpPr>
        <p:spPr bwMode="gray">
          <a:xfrm>
            <a:off x="6993340" y="3856712"/>
            <a:ext cx="4179650" cy="2059185"/>
          </a:xfrm>
          <a:custGeom>
            <a:avLst/>
            <a:gdLst/>
            <a:ahLst/>
            <a:cxnLst>
              <a:cxn ang="0">
                <a:pos x="0" y="453"/>
              </a:cxn>
              <a:cxn ang="0">
                <a:pos x="0" y="864"/>
              </a:cxn>
              <a:cxn ang="0">
                <a:pos x="1753" y="864"/>
              </a:cxn>
              <a:cxn ang="0">
                <a:pos x="1753" y="0"/>
              </a:cxn>
              <a:cxn ang="0">
                <a:pos x="453" y="0"/>
              </a:cxn>
              <a:cxn ang="0">
                <a:pos x="0" y="453"/>
              </a:cxn>
            </a:cxnLst>
            <a:rect l="0" t="0" r="r" b="b"/>
            <a:pathLst>
              <a:path w="1753" h="864">
                <a:moveTo>
                  <a:pt x="0" y="453"/>
                </a:moveTo>
                <a:cubicBezTo>
                  <a:pt x="0" y="864"/>
                  <a:pt x="0" y="864"/>
                  <a:pt x="0" y="864"/>
                </a:cubicBezTo>
                <a:cubicBezTo>
                  <a:pt x="1753" y="864"/>
                  <a:pt x="1753" y="864"/>
                  <a:pt x="1753" y="864"/>
                </a:cubicBezTo>
                <a:cubicBezTo>
                  <a:pt x="1753" y="0"/>
                  <a:pt x="1753" y="0"/>
                  <a:pt x="1753" y="0"/>
                </a:cubicBezTo>
                <a:cubicBezTo>
                  <a:pt x="453" y="0"/>
                  <a:pt x="453" y="0"/>
                  <a:pt x="453" y="0"/>
                </a:cubicBezTo>
                <a:cubicBezTo>
                  <a:pt x="439" y="243"/>
                  <a:pt x="244" y="438"/>
                  <a:pt x="0" y="453"/>
                </a:cubicBezTo>
                <a:close/>
              </a:path>
            </a:pathLst>
          </a:custGeom>
          <a:solidFill>
            <a:schemeClr val="bg1"/>
          </a:solidFill>
          <a:ln w="12700">
            <a:solidFill>
              <a:schemeClr val="bg1">
                <a:lumMod val="65000"/>
              </a:schemeClr>
            </a:solidFill>
            <a:miter lim="800000"/>
            <a:headEnd/>
            <a:tailEnd/>
          </a:ln>
          <a:effectLst/>
        </p:spPr>
        <p:txBody>
          <a:bodyPr lIns="108046" tIns="144062" rIns="108046" bIns="144062" anchor="t" anchorCtr="0"/>
          <a:lstStyle/>
          <a:p>
            <a:pPr algn="r"/>
            <a:r>
              <a:rPr lang="zh-CN" altLang="en-US" sz="1600" b="1" dirty="0">
                <a:latin typeface="微软雅黑" panose="020B0503020204020204" pitchFamily="34" charset="-122"/>
                <a:ea typeface="微软雅黑" panose="020B0503020204020204" pitchFamily="34" charset="-122"/>
              </a:rPr>
              <a:t>移动互联网、电子商务和金融等</a:t>
            </a:r>
            <a:endParaRPr lang="en-US" altLang="zh-CN" sz="1600" b="1" dirty="0">
              <a:latin typeface="微软雅黑" panose="020B0503020204020204" pitchFamily="34" charset="-122"/>
              <a:ea typeface="微软雅黑" panose="020B0503020204020204" pitchFamily="34" charset="-122"/>
            </a:endParaRPr>
          </a:p>
          <a:p>
            <a:pPr algn="r"/>
            <a:r>
              <a:rPr lang="zh-CN" altLang="en-US" sz="1600" b="1" dirty="0">
                <a:latin typeface="微软雅黑" panose="020B0503020204020204" pitchFamily="34" charset="-122"/>
                <a:ea typeface="微软雅黑" panose="020B0503020204020204" pitchFamily="34" charset="-122"/>
              </a:rPr>
              <a:t>行业公司给的薪资高，其行业本身</a:t>
            </a:r>
            <a:endParaRPr lang="en-US" altLang="zh-CN" sz="1600" b="1" dirty="0">
              <a:latin typeface="微软雅黑" panose="020B0503020204020204" pitchFamily="34" charset="-122"/>
              <a:ea typeface="微软雅黑" panose="020B0503020204020204" pitchFamily="34" charset="-122"/>
            </a:endParaRPr>
          </a:p>
          <a:p>
            <a:pPr algn="r"/>
            <a:r>
              <a:rPr lang="zh-CN" altLang="en-US" sz="1600" b="1" dirty="0">
                <a:latin typeface="微软雅黑" panose="020B0503020204020204" pitchFamily="34" charset="-122"/>
                <a:ea typeface="微软雅黑" panose="020B0503020204020204" pitchFamily="34" charset="-122"/>
              </a:rPr>
              <a:t>的利润较高，而且对数据分析人才需</a:t>
            </a:r>
            <a:endParaRPr lang="en-US" altLang="zh-CN" sz="1600" b="1" dirty="0">
              <a:latin typeface="微软雅黑" panose="020B0503020204020204" pitchFamily="34" charset="-122"/>
              <a:ea typeface="微软雅黑" panose="020B0503020204020204" pitchFamily="34" charset="-122"/>
            </a:endParaRPr>
          </a:p>
          <a:p>
            <a:pPr algn="r"/>
            <a:r>
              <a:rPr lang="zh-CN" altLang="en-US" sz="1600" b="1" dirty="0">
                <a:latin typeface="微软雅黑" panose="020B0503020204020204" pitchFamily="34" charset="-122"/>
                <a:ea typeface="微软雅黑" panose="020B0503020204020204" pitchFamily="34" charset="-122"/>
              </a:rPr>
              <a:t>求也是最多的。当然，薪资的高低并不代表行业有优劣之分，根据自己的兴趣，选择合适自己的行业才是最重要的。</a:t>
            </a:r>
          </a:p>
          <a:p>
            <a:pPr algn="r"/>
            <a:endParaRPr lang="zh-CN" altLang="en-US" sz="1400" b="1" dirty="0"/>
          </a:p>
          <a:p>
            <a:pPr lvl="0" algn="r"/>
            <a:endParaRPr lang="zh-CN" altLang="en-US" sz="1400" dirty="0">
              <a:solidFill>
                <a:schemeClr val="tx1">
                  <a:lumMod val="75000"/>
                  <a:lumOff val="25000"/>
                </a:schemeClr>
              </a:solidFill>
              <a:latin typeface="微软雅黑" pitchFamily="34" charset="-122"/>
              <a:ea typeface="微软雅黑" pitchFamily="34" charset="-122"/>
              <a:cs typeface="华文黑体" pitchFamily="2" charset="-122"/>
            </a:endParaRPr>
          </a:p>
        </p:txBody>
      </p:sp>
      <p:sp>
        <p:nvSpPr>
          <p:cNvPr id="64" name="Freeform 8"/>
          <p:cNvSpPr>
            <a:spLocks/>
          </p:cNvSpPr>
          <p:nvPr/>
        </p:nvSpPr>
        <p:spPr bwMode="gray">
          <a:xfrm>
            <a:off x="6993339" y="1664352"/>
            <a:ext cx="4178719" cy="2059185"/>
          </a:xfrm>
          <a:custGeom>
            <a:avLst/>
            <a:gdLst/>
            <a:ahLst/>
            <a:cxnLst/>
            <a:rect l="l" t="t" r="r" b="b"/>
            <a:pathLst>
              <a:path w="4176930" h="2058709">
                <a:moveTo>
                  <a:pt x="0" y="0"/>
                </a:moveTo>
                <a:cubicBezTo>
                  <a:pt x="0" y="0"/>
                  <a:pt x="0" y="0"/>
                  <a:pt x="4176930" y="0"/>
                </a:cubicBezTo>
                <a:lnTo>
                  <a:pt x="4176930" y="2058709"/>
                </a:lnTo>
                <a:cubicBezTo>
                  <a:pt x="4176930" y="2058709"/>
                  <a:pt x="4176930" y="2058709"/>
                  <a:pt x="1079378" y="2058709"/>
                </a:cubicBezTo>
                <a:cubicBezTo>
                  <a:pt x="1078688" y="2046733"/>
                  <a:pt x="1077814" y="2034806"/>
                  <a:pt x="1075638" y="2023030"/>
                </a:cubicBezTo>
                <a:cubicBezTo>
                  <a:pt x="1075154" y="2002066"/>
                  <a:pt x="1073005" y="1981342"/>
                  <a:pt x="1069130" y="1960943"/>
                </a:cubicBezTo>
                <a:cubicBezTo>
                  <a:pt x="1068629" y="1954635"/>
                  <a:pt x="1067677" y="1948400"/>
                  <a:pt x="1066276" y="1942246"/>
                </a:cubicBezTo>
                <a:cubicBezTo>
                  <a:pt x="989069" y="1409541"/>
                  <a:pt x="545998" y="995728"/>
                  <a:pt x="0" y="963616"/>
                </a:cubicBezTo>
                <a:cubicBezTo>
                  <a:pt x="0" y="917052"/>
                  <a:pt x="0" y="732381"/>
                  <a:pt x="0" y="0"/>
                </a:cubicBezTo>
                <a:close/>
              </a:path>
            </a:pathLst>
          </a:custGeom>
          <a:solidFill>
            <a:schemeClr val="bg1"/>
          </a:solidFill>
          <a:ln w="12700">
            <a:solidFill>
              <a:schemeClr val="bg1">
                <a:lumMod val="65000"/>
              </a:schemeClr>
            </a:solidFill>
            <a:miter lim="800000"/>
            <a:headEnd/>
            <a:tailEnd/>
          </a:ln>
          <a:effectLst/>
        </p:spPr>
        <p:txBody>
          <a:bodyPr lIns="108046" tIns="72031" rIns="108046" bIns="144062" anchor="b" anchorCtr="0"/>
          <a:lstStyle/>
          <a:p>
            <a:pPr algn="r"/>
            <a:r>
              <a:rPr lang="zh-CN" altLang="en-US" sz="1700" b="1" dirty="0">
                <a:latin typeface="微软雅黑" panose="020B0503020204020204" pitchFamily="34" charset="-122"/>
                <a:ea typeface="微软雅黑" panose="020B0503020204020204" pitchFamily="34" charset="-122"/>
              </a:rPr>
              <a:t>从工作</a:t>
            </a:r>
            <a:r>
              <a:rPr lang="en-US" altLang="zh-CN" sz="1700" b="1" dirty="0">
                <a:latin typeface="微软雅黑" panose="020B0503020204020204" pitchFamily="34" charset="-122"/>
                <a:ea typeface="微软雅黑" panose="020B0503020204020204" pitchFamily="34" charset="-122"/>
              </a:rPr>
              <a:t>1</a:t>
            </a:r>
            <a:r>
              <a:rPr lang="zh-CN" altLang="en-US" sz="1700" b="1" dirty="0">
                <a:latin typeface="微软雅黑" panose="020B0503020204020204" pitchFamily="34" charset="-122"/>
                <a:ea typeface="微软雅黑" panose="020B0503020204020204" pitchFamily="34" charset="-122"/>
              </a:rPr>
              <a:t>年到</a:t>
            </a:r>
            <a:r>
              <a:rPr lang="en-US" altLang="zh-CN" sz="1700" b="1" dirty="0">
                <a:latin typeface="微软雅黑" panose="020B0503020204020204" pitchFamily="34" charset="-122"/>
                <a:ea typeface="微软雅黑" panose="020B0503020204020204" pitchFamily="34" charset="-122"/>
              </a:rPr>
              <a:t>10</a:t>
            </a:r>
            <a:r>
              <a:rPr lang="zh-CN" altLang="en-US" sz="1700" b="1" dirty="0">
                <a:latin typeface="微软雅黑" panose="020B0503020204020204" pitchFamily="34" charset="-122"/>
                <a:ea typeface="微软雅黑" panose="020B0503020204020204" pitchFamily="34" charset="-122"/>
              </a:rPr>
              <a:t>年之间，薪资随工作经验的增长而增长。说明数据分析行业正处于一个快速成长的阶段，只要能持下去，</a:t>
            </a:r>
            <a:endParaRPr lang="en-US" altLang="zh-CN" sz="1700" b="1" dirty="0">
              <a:latin typeface="微软雅黑" panose="020B0503020204020204" pitchFamily="34" charset="-122"/>
              <a:ea typeface="微软雅黑" panose="020B0503020204020204" pitchFamily="34" charset="-122"/>
            </a:endParaRPr>
          </a:p>
          <a:p>
            <a:pPr algn="r"/>
            <a:r>
              <a:rPr lang="zh-CN" altLang="en-US" sz="1700" b="1" dirty="0">
                <a:latin typeface="微软雅黑" panose="020B0503020204020204" pitchFamily="34" charset="-122"/>
                <a:ea typeface="微软雅黑" panose="020B0503020204020204" pitchFamily="34" charset="-122"/>
              </a:rPr>
              <a:t>薪资会越来越好的。</a:t>
            </a:r>
          </a:p>
          <a:p>
            <a:pPr lvl="0" algn="r"/>
            <a:endParaRPr lang="en-US" altLang="zh-CN" sz="1400" dirty="0">
              <a:solidFill>
                <a:schemeClr val="tx1">
                  <a:lumMod val="75000"/>
                  <a:lumOff val="25000"/>
                </a:schemeClr>
              </a:solidFill>
              <a:latin typeface="微软雅黑" pitchFamily="34" charset="-122"/>
              <a:ea typeface="微软雅黑" pitchFamily="34" charset="-122"/>
              <a:cs typeface="华文黑体" pitchFamily="2" charset="-122"/>
            </a:endParaRPr>
          </a:p>
        </p:txBody>
      </p:sp>
      <p:sp>
        <p:nvSpPr>
          <p:cNvPr id="65" name="Rectangle 19"/>
          <p:cNvSpPr>
            <a:spLocks noChangeArrowheads="1"/>
          </p:cNvSpPr>
          <p:nvPr/>
        </p:nvSpPr>
        <p:spPr bwMode="gray">
          <a:xfrm>
            <a:off x="2670364" y="5555452"/>
            <a:ext cx="4172082" cy="360446"/>
          </a:xfrm>
          <a:prstGeom prst="rect">
            <a:avLst/>
          </a:prstGeom>
          <a:solidFill>
            <a:schemeClr val="accent6">
              <a:lumMod val="75000"/>
            </a:schemeClr>
          </a:solidFill>
          <a:ln w="12700">
            <a:noFill/>
            <a:miter lim="800000"/>
            <a:headEnd/>
            <a:tailEnd/>
          </a:ln>
          <a:effectLst/>
        </p:spPr>
        <p:txBody>
          <a:bodyPr lIns="108046" tIns="72031" rIns="108046" bIns="72031" anchor="ctr"/>
          <a:lstStyle/>
          <a:p>
            <a:pPr defTabSz="802031" eaLnBrk="0" hangingPunct="0"/>
            <a:r>
              <a:rPr lang="zh-CN" altLang="en-US" sz="1600" b="1" noProof="1">
                <a:solidFill>
                  <a:srgbClr val="FFFFFF"/>
                </a:solidFill>
                <a:latin typeface="微软雅黑" pitchFamily="34" charset="-122"/>
                <a:ea typeface="微软雅黑" pitchFamily="34" charset="-122"/>
                <a:cs typeface="Arial" charset="0"/>
              </a:rPr>
              <a:t>公司规模</a:t>
            </a:r>
            <a:endParaRPr lang="de-DE" altLang="zh-CN" sz="1600" b="1" noProof="1">
              <a:solidFill>
                <a:srgbClr val="FFFFFF"/>
              </a:solidFill>
              <a:latin typeface="微软雅黑" pitchFamily="34" charset="-122"/>
              <a:ea typeface="微软雅黑" pitchFamily="34" charset="-122"/>
              <a:cs typeface="Arial" charset="0"/>
            </a:endParaRPr>
          </a:p>
        </p:txBody>
      </p:sp>
      <p:sp>
        <p:nvSpPr>
          <p:cNvPr id="66" name="Rectangle 19"/>
          <p:cNvSpPr>
            <a:spLocks noChangeArrowheads="1"/>
          </p:cNvSpPr>
          <p:nvPr/>
        </p:nvSpPr>
        <p:spPr bwMode="gray">
          <a:xfrm>
            <a:off x="7000906" y="5555452"/>
            <a:ext cx="4172082" cy="360446"/>
          </a:xfrm>
          <a:prstGeom prst="rect">
            <a:avLst/>
          </a:prstGeom>
          <a:solidFill>
            <a:schemeClr val="accent6">
              <a:lumMod val="75000"/>
            </a:schemeClr>
          </a:solidFill>
          <a:ln w="12700">
            <a:noFill/>
            <a:miter lim="800000"/>
            <a:headEnd/>
            <a:tailEnd/>
          </a:ln>
          <a:effectLst/>
        </p:spPr>
        <p:txBody>
          <a:bodyPr lIns="108046" tIns="72031" rIns="108046" bIns="72031" anchor="ctr"/>
          <a:lstStyle/>
          <a:p>
            <a:pPr defTabSz="802031" eaLnBrk="0" hangingPunct="0"/>
            <a:r>
              <a:rPr lang="zh-CN" altLang="en-US" sz="1600" b="1" noProof="1">
                <a:solidFill>
                  <a:srgbClr val="FFFFFF"/>
                </a:solidFill>
                <a:latin typeface="微软雅黑" pitchFamily="34" charset="-122"/>
                <a:ea typeface="微软雅黑" pitchFamily="34" charset="-122"/>
                <a:cs typeface="Arial" charset="0"/>
              </a:rPr>
              <a:t>公司领域</a:t>
            </a:r>
            <a:endParaRPr lang="de-DE" altLang="zh-CN" sz="1600" b="1" noProof="1">
              <a:solidFill>
                <a:srgbClr val="FFFFFF"/>
              </a:solidFill>
              <a:latin typeface="微软雅黑" pitchFamily="34" charset="-122"/>
              <a:ea typeface="微软雅黑" pitchFamily="34" charset="-122"/>
              <a:cs typeface="Arial" charset="0"/>
            </a:endParaRPr>
          </a:p>
        </p:txBody>
      </p:sp>
      <p:sp>
        <p:nvSpPr>
          <p:cNvPr id="67" name="Rectangle 19"/>
          <p:cNvSpPr>
            <a:spLocks noChangeArrowheads="1"/>
          </p:cNvSpPr>
          <p:nvPr/>
        </p:nvSpPr>
        <p:spPr bwMode="gray">
          <a:xfrm>
            <a:off x="7000906" y="1664353"/>
            <a:ext cx="4172082" cy="360446"/>
          </a:xfrm>
          <a:prstGeom prst="rect">
            <a:avLst/>
          </a:prstGeom>
          <a:solidFill>
            <a:schemeClr val="accent6">
              <a:lumMod val="75000"/>
            </a:schemeClr>
          </a:solidFill>
          <a:ln w="12700">
            <a:noFill/>
            <a:miter lim="800000"/>
            <a:headEnd/>
            <a:tailEnd/>
          </a:ln>
          <a:effectLst/>
        </p:spPr>
        <p:txBody>
          <a:bodyPr lIns="108046" tIns="72031" rIns="108046" bIns="72031" anchor="ctr"/>
          <a:lstStyle/>
          <a:p>
            <a:pPr defTabSz="802031" eaLnBrk="0" hangingPunct="0"/>
            <a:r>
              <a:rPr lang="zh-CN" altLang="en-US" sz="1600" b="1" noProof="1">
                <a:solidFill>
                  <a:srgbClr val="FFFFFF"/>
                </a:solidFill>
                <a:latin typeface="微软雅黑" pitchFamily="34" charset="-122"/>
                <a:ea typeface="微软雅黑" pitchFamily="34" charset="-122"/>
                <a:cs typeface="Arial" charset="0"/>
              </a:rPr>
              <a:t>工作经验</a:t>
            </a:r>
          </a:p>
        </p:txBody>
      </p:sp>
      <p:sp>
        <p:nvSpPr>
          <p:cNvPr id="68" name="Rectangle 19"/>
          <p:cNvSpPr>
            <a:spLocks noChangeArrowheads="1"/>
          </p:cNvSpPr>
          <p:nvPr/>
        </p:nvSpPr>
        <p:spPr bwMode="gray">
          <a:xfrm>
            <a:off x="2670364" y="1664353"/>
            <a:ext cx="4172082" cy="360446"/>
          </a:xfrm>
          <a:prstGeom prst="rect">
            <a:avLst/>
          </a:prstGeom>
          <a:solidFill>
            <a:schemeClr val="accent6">
              <a:lumMod val="75000"/>
            </a:schemeClr>
          </a:solidFill>
          <a:ln w="12700">
            <a:noFill/>
            <a:round/>
            <a:headEnd/>
            <a:tailEnd/>
          </a:ln>
          <a:effectLst/>
        </p:spPr>
        <p:txBody>
          <a:bodyPr wrap="none" lIns="91479" tIns="45740" rIns="91479" bIns="45740" anchor="ctr"/>
          <a:lstStyle/>
          <a:p>
            <a:r>
              <a:rPr lang="zh-CN" altLang="en-US" sz="1600" b="1" noProof="1">
                <a:solidFill>
                  <a:schemeClr val="bg1"/>
                </a:solidFill>
                <a:latin typeface="微软雅黑" pitchFamily="34" charset="-122"/>
                <a:ea typeface="微软雅黑" pitchFamily="34" charset="-122"/>
              </a:rPr>
              <a:t>学历</a:t>
            </a:r>
            <a:endParaRPr lang="de-DE" sz="1600" b="1" noProof="1">
              <a:solidFill>
                <a:schemeClr val="bg1"/>
              </a:solidFill>
              <a:latin typeface="微软雅黑" pitchFamily="34" charset="-122"/>
              <a:ea typeface="微软雅黑" pitchFamily="34" charset="-122"/>
            </a:endParaRPr>
          </a:p>
        </p:txBody>
      </p:sp>
      <p:grpSp>
        <p:nvGrpSpPr>
          <p:cNvPr id="69" name="Gruppieren 43"/>
          <p:cNvGrpSpPr/>
          <p:nvPr/>
        </p:nvGrpSpPr>
        <p:grpSpPr bwMode="gray">
          <a:xfrm>
            <a:off x="5940091" y="2793694"/>
            <a:ext cx="1942865" cy="1942051"/>
            <a:chOff x="2804400" y="1911431"/>
            <a:chExt cx="3535200" cy="3535200"/>
          </a:xfrm>
          <a:solidFill>
            <a:schemeClr val="accent6">
              <a:lumMod val="75000"/>
            </a:schemeClr>
          </a:solidFill>
          <a:effectLst/>
        </p:grpSpPr>
        <p:sp>
          <p:nvSpPr>
            <p:cNvPr id="70" name="Freeform 10"/>
            <p:cNvSpPr>
              <a:spLocks noEditPoints="1"/>
            </p:cNvSpPr>
            <p:nvPr/>
          </p:nvSpPr>
          <p:spPr bwMode="gray">
            <a:xfrm>
              <a:off x="2804400" y="2009308"/>
              <a:ext cx="3535200" cy="3185164"/>
            </a:xfrm>
            <a:custGeom>
              <a:avLst/>
              <a:gdLst/>
              <a:ahLst/>
              <a:cxnLst>
                <a:cxn ang="0">
                  <a:pos x="530" y="84"/>
                </a:cxn>
                <a:cxn ang="0">
                  <a:pos x="1456" y="295"/>
                </a:cxn>
                <a:cxn ang="0">
                  <a:pos x="1519" y="325"/>
                </a:cxn>
                <a:cxn ang="0">
                  <a:pos x="138" y="415"/>
                </a:cxn>
                <a:cxn ang="0">
                  <a:pos x="163" y="444"/>
                </a:cxn>
                <a:cxn ang="0">
                  <a:pos x="1593" y="561"/>
                </a:cxn>
                <a:cxn ang="0">
                  <a:pos x="1645" y="530"/>
                </a:cxn>
                <a:cxn ang="0">
                  <a:pos x="1577" y="574"/>
                </a:cxn>
                <a:cxn ang="0">
                  <a:pos x="1613" y="598"/>
                </a:cxn>
                <a:cxn ang="0">
                  <a:pos x="1564" y="659"/>
                </a:cxn>
                <a:cxn ang="0">
                  <a:pos x="1643" y="814"/>
                </a:cxn>
                <a:cxn ang="0">
                  <a:pos x="1548" y="668"/>
                </a:cxn>
                <a:cxn ang="0">
                  <a:pos x="1555" y="704"/>
                </a:cxn>
                <a:cxn ang="0">
                  <a:pos x="1497" y="687"/>
                </a:cxn>
                <a:cxn ang="0">
                  <a:pos x="1394" y="728"/>
                </a:cxn>
                <a:cxn ang="0">
                  <a:pos x="1516" y="704"/>
                </a:cxn>
                <a:cxn ang="0">
                  <a:pos x="1612" y="784"/>
                </a:cxn>
                <a:cxn ang="0">
                  <a:pos x="1587" y="799"/>
                </a:cxn>
                <a:cxn ang="0">
                  <a:pos x="1694" y="752"/>
                </a:cxn>
                <a:cxn ang="0">
                  <a:pos x="1533" y="725"/>
                </a:cxn>
                <a:cxn ang="0">
                  <a:pos x="1559" y="743"/>
                </a:cxn>
                <a:cxn ang="0">
                  <a:pos x="1550" y="910"/>
                </a:cxn>
                <a:cxn ang="0">
                  <a:pos x="1460" y="828"/>
                </a:cxn>
                <a:cxn ang="0">
                  <a:pos x="1334" y="887"/>
                </a:cxn>
                <a:cxn ang="0">
                  <a:pos x="1340" y="1103"/>
                </a:cxn>
                <a:cxn ang="0">
                  <a:pos x="1473" y="1118"/>
                </a:cxn>
                <a:cxn ang="0">
                  <a:pos x="1581" y="1055"/>
                </a:cxn>
                <a:cxn ang="0">
                  <a:pos x="1649" y="872"/>
                </a:cxn>
                <a:cxn ang="0">
                  <a:pos x="1671" y="902"/>
                </a:cxn>
                <a:cxn ang="0">
                  <a:pos x="1596" y="815"/>
                </a:cxn>
                <a:cxn ang="0">
                  <a:pos x="1510" y="827"/>
                </a:cxn>
                <a:cxn ang="0">
                  <a:pos x="1589" y="865"/>
                </a:cxn>
                <a:cxn ang="0">
                  <a:pos x="1129" y="977"/>
                </a:cxn>
                <a:cxn ang="0">
                  <a:pos x="1121" y="1017"/>
                </a:cxn>
                <a:cxn ang="0">
                  <a:pos x="1073" y="1080"/>
                </a:cxn>
                <a:cxn ang="0">
                  <a:pos x="1345" y="1132"/>
                </a:cxn>
                <a:cxn ang="0">
                  <a:pos x="290" y="1296"/>
                </a:cxn>
                <a:cxn ang="0">
                  <a:pos x="689" y="58"/>
                </a:cxn>
                <a:cxn ang="0">
                  <a:pos x="524" y="26"/>
                </a:cxn>
                <a:cxn ang="0">
                  <a:pos x="231" y="343"/>
                </a:cxn>
                <a:cxn ang="0">
                  <a:pos x="178" y="499"/>
                </a:cxn>
                <a:cxn ang="0">
                  <a:pos x="64" y="623"/>
                </a:cxn>
                <a:cxn ang="0">
                  <a:pos x="193" y="1299"/>
                </a:cxn>
                <a:cxn ang="0">
                  <a:pos x="378" y="1416"/>
                </a:cxn>
                <a:cxn ang="0">
                  <a:pos x="342" y="1349"/>
                </a:cxn>
                <a:cxn ang="0">
                  <a:pos x="248" y="1245"/>
                </a:cxn>
                <a:cxn ang="0">
                  <a:pos x="119" y="767"/>
                </a:cxn>
                <a:cxn ang="0">
                  <a:pos x="139" y="607"/>
                </a:cxn>
                <a:cxn ang="0">
                  <a:pos x="361" y="359"/>
                </a:cxn>
                <a:cxn ang="0">
                  <a:pos x="432" y="296"/>
                </a:cxn>
                <a:cxn ang="0">
                  <a:pos x="474" y="141"/>
                </a:cxn>
                <a:cxn ang="0">
                  <a:pos x="545" y="68"/>
                </a:cxn>
                <a:cxn ang="0">
                  <a:pos x="717" y="64"/>
                </a:cxn>
                <a:cxn ang="0">
                  <a:pos x="1301" y="127"/>
                </a:cxn>
                <a:cxn ang="0">
                  <a:pos x="1393" y="183"/>
                </a:cxn>
                <a:cxn ang="0">
                  <a:pos x="1537" y="308"/>
                </a:cxn>
                <a:cxn ang="0">
                  <a:pos x="1682" y="671"/>
                </a:cxn>
                <a:cxn ang="0">
                  <a:pos x="1238" y="65"/>
                </a:cxn>
                <a:cxn ang="0">
                  <a:pos x="1413" y="215"/>
                </a:cxn>
                <a:cxn ang="0">
                  <a:pos x="1696" y="874"/>
                </a:cxn>
              </a:cxnLst>
              <a:rect l="0" t="0" r="r" b="b"/>
              <a:pathLst>
                <a:path w="1713" h="1537">
                  <a:moveTo>
                    <a:pt x="1152" y="12"/>
                  </a:moveTo>
                  <a:cubicBezTo>
                    <a:pt x="1149" y="12"/>
                    <a:pt x="1146" y="9"/>
                    <a:pt x="1145" y="11"/>
                  </a:cubicBezTo>
                  <a:cubicBezTo>
                    <a:pt x="1146" y="11"/>
                    <a:pt x="1150" y="15"/>
                    <a:pt x="1152" y="12"/>
                  </a:cubicBezTo>
                  <a:close/>
                  <a:moveTo>
                    <a:pt x="719" y="38"/>
                  </a:moveTo>
                  <a:cubicBezTo>
                    <a:pt x="708" y="38"/>
                    <a:pt x="708" y="38"/>
                    <a:pt x="708" y="38"/>
                  </a:cubicBezTo>
                  <a:cubicBezTo>
                    <a:pt x="708" y="41"/>
                    <a:pt x="719" y="43"/>
                    <a:pt x="719" y="38"/>
                  </a:cubicBezTo>
                  <a:close/>
                  <a:moveTo>
                    <a:pt x="763" y="72"/>
                  </a:moveTo>
                  <a:cubicBezTo>
                    <a:pt x="762" y="76"/>
                    <a:pt x="769" y="76"/>
                    <a:pt x="771" y="74"/>
                  </a:cubicBezTo>
                  <a:cubicBezTo>
                    <a:pt x="768" y="74"/>
                    <a:pt x="765" y="70"/>
                    <a:pt x="763" y="72"/>
                  </a:cubicBezTo>
                  <a:close/>
                  <a:moveTo>
                    <a:pt x="775" y="74"/>
                  </a:moveTo>
                  <a:cubicBezTo>
                    <a:pt x="778" y="76"/>
                    <a:pt x="786" y="80"/>
                    <a:pt x="788" y="76"/>
                  </a:cubicBezTo>
                  <a:cubicBezTo>
                    <a:pt x="783" y="77"/>
                    <a:pt x="779" y="72"/>
                    <a:pt x="775" y="74"/>
                  </a:cubicBezTo>
                  <a:close/>
                  <a:moveTo>
                    <a:pt x="530" y="84"/>
                  </a:moveTo>
                  <a:cubicBezTo>
                    <a:pt x="534" y="85"/>
                    <a:pt x="533" y="80"/>
                    <a:pt x="535" y="84"/>
                  </a:cubicBezTo>
                  <a:cubicBezTo>
                    <a:pt x="536" y="83"/>
                    <a:pt x="536" y="83"/>
                    <a:pt x="537" y="83"/>
                  </a:cubicBezTo>
                  <a:cubicBezTo>
                    <a:pt x="536" y="80"/>
                    <a:pt x="537" y="78"/>
                    <a:pt x="538" y="75"/>
                  </a:cubicBezTo>
                  <a:cubicBezTo>
                    <a:pt x="532" y="75"/>
                    <a:pt x="531" y="80"/>
                    <a:pt x="530" y="84"/>
                  </a:cubicBezTo>
                  <a:close/>
                  <a:moveTo>
                    <a:pt x="530" y="88"/>
                  </a:moveTo>
                  <a:cubicBezTo>
                    <a:pt x="530" y="92"/>
                    <a:pt x="532" y="98"/>
                    <a:pt x="527" y="101"/>
                  </a:cubicBezTo>
                  <a:cubicBezTo>
                    <a:pt x="533" y="99"/>
                    <a:pt x="537" y="94"/>
                    <a:pt x="538" y="87"/>
                  </a:cubicBezTo>
                  <a:cubicBezTo>
                    <a:pt x="535" y="87"/>
                    <a:pt x="533" y="90"/>
                    <a:pt x="530" y="88"/>
                  </a:cubicBezTo>
                  <a:close/>
                  <a:moveTo>
                    <a:pt x="1311" y="135"/>
                  </a:moveTo>
                  <a:cubicBezTo>
                    <a:pt x="1308" y="134"/>
                    <a:pt x="1306" y="128"/>
                    <a:pt x="1303" y="130"/>
                  </a:cubicBezTo>
                  <a:cubicBezTo>
                    <a:pt x="1306" y="131"/>
                    <a:pt x="1308" y="138"/>
                    <a:pt x="1311" y="135"/>
                  </a:cubicBezTo>
                  <a:close/>
                  <a:moveTo>
                    <a:pt x="1414" y="226"/>
                  </a:moveTo>
                  <a:cubicBezTo>
                    <a:pt x="1414" y="223"/>
                    <a:pt x="1413" y="221"/>
                    <a:pt x="1410" y="221"/>
                  </a:cubicBezTo>
                  <a:cubicBezTo>
                    <a:pt x="1409" y="225"/>
                    <a:pt x="1413" y="224"/>
                    <a:pt x="1412" y="228"/>
                  </a:cubicBezTo>
                  <a:cubicBezTo>
                    <a:pt x="1406" y="237"/>
                    <a:pt x="1416" y="247"/>
                    <a:pt x="1421" y="252"/>
                  </a:cubicBezTo>
                  <a:cubicBezTo>
                    <a:pt x="1425" y="264"/>
                    <a:pt x="1425" y="274"/>
                    <a:pt x="1434" y="281"/>
                  </a:cubicBezTo>
                  <a:cubicBezTo>
                    <a:pt x="1434" y="279"/>
                    <a:pt x="1431" y="277"/>
                    <a:pt x="1434" y="276"/>
                  </a:cubicBezTo>
                  <a:cubicBezTo>
                    <a:pt x="1436" y="279"/>
                    <a:pt x="1439" y="282"/>
                    <a:pt x="1441" y="287"/>
                  </a:cubicBezTo>
                  <a:cubicBezTo>
                    <a:pt x="1444" y="288"/>
                    <a:pt x="1441" y="283"/>
                    <a:pt x="1444" y="284"/>
                  </a:cubicBezTo>
                  <a:cubicBezTo>
                    <a:pt x="1444" y="290"/>
                    <a:pt x="1454" y="291"/>
                    <a:pt x="1456" y="289"/>
                  </a:cubicBezTo>
                  <a:cubicBezTo>
                    <a:pt x="1458" y="291"/>
                    <a:pt x="1455" y="292"/>
                    <a:pt x="1456" y="295"/>
                  </a:cubicBezTo>
                  <a:cubicBezTo>
                    <a:pt x="1462" y="296"/>
                    <a:pt x="1461" y="304"/>
                    <a:pt x="1468" y="306"/>
                  </a:cubicBezTo>
                  <a:cubicBezTo>
                    <a:pt x="1472" y="301"/>
                    <a:pt x="1466" y="298"/>
                    <a:pt x="1467" y="295"/>
                  </a:cubicBezTo>
                  <a:cubicBezTo>
                    <a:pt x="1469" y="297"/>
                    <a:pt x="1469" y="295"/>
                    <a:pt x="1472" y="296"/>
                  </a:cubicBezTo>
                  <a:cubicBezTo>
                    <a:pt x="1472" y="298"/>
                    <a:pt x="1474" y="298"/>
                    <a:pt x="1473" y="301"/>
                  </a:cubicBezTo>
                  <a:cubicBezTo>
                    <a:pt x="1472" y="301"/>
                    <a:pt x="1472" y="300"/>
                    <a:pt x="1470" y="300"/>
                  </a:cubicBezTo>
                  <a:cubicBezTo>
                    <a:pt x="1470" y="306"/>
                    <a:pt x="1475" y="306"/>
                    <a:pt x="1476" y="311"/>
                  </a:cubicBezTo>
                  <a:cubicBezTo>
                    <a:pt x="1478" y="312"/>
                    <a:pt x="1478" y="310"/>
                    <a:pt x="1479" y="310"/>
                  </a:cubicBezTo>
                  <a:cubicBezTo>
                    <a:pt x="1484" y="311"/>
                    <a:pt x="1483" y="317"/>
                    <a:pt x="1488" y="318"/>
                  </a:cubicBezTo>
                  <a:cubicBezTo>
                    <a:pt x="1491" y="309"/>
                    <a:pt x="1477" y="305"/>
                    <a:pt x="1477" y="300"/>
                  </a:cubicBezTo>
                  <a:cubicBezTo>
                    <a:pt x="1483" y="304"/>
                    <a:pt x="1486" y="309"/>
                    <a:pt x="1494" y="311"/>
                  </a:cubicBezTo>
                  <a:cubicBezTo>
                    <a:pt x="1486" y="299"/>
                    <a:pt x="1477" y="287"/>
                    <a:pt x="1459" y="284"/>
                  </a:cubicBezTo>
                  <a:cubicBezTo>
                    <a:pt x="1456" y="276"/>
                    <a:pt x="1452" y="269"/>
                    <a:pt x="1446" y="263"/>
                  </a:cubicBezTo>
                  <a:cubicBezTo>
                    <a:pt x="1446" y="266"/>
                    <a:pt x="1450" y="268"/>
                    <a:pt x="1447" y="269"/>
                  </a:cubicBezTo>
                  <a:cubicBezTo>
                    <a:pt x="1438" y="262"/>
                    <a:pt x="1428" y="252"/>
                    <a:pt x="1423" y="240"/>
                  </a:cubicBezTo>
                  <a:cubicBezTo>
                    <a:pt x="1423" y="239"/>
                    <a:pt x="1424" y="237"/>
                    <a:pt x="1424" y="237"/>
                  </a:cubicBezTo>
                  <a:cubicBezTo>
                    <a:pt x="1423" y="232"/>
                    <a:pt x="1416" y="223"/>
                    <a:pt x="1414" y="226"/>
                  </a:cubicBezTo>
                  <a:close/>
                  <a:moveTo>
                    <a:pt x="1519" y="325"/>
                  </a:moveTo>
                  <a:cubicBezTo>
                    <a:pt x="1520" y="328"/>
                    <a:pt x="1521" y="329"/>
                    <a:pt x="1524" y="330"/>
                  </a:cubicBezTo>
                  <a:cubicBezTo>
                    <a:pt x="1524" y="326"/>
                    <a:pt x="1521" y="326"/>
                    <a:pt x="1519" y="325"/>
                  </a:cubicBezTo>
                  <a:close/>
                  <a:moveTo>
                    <a:pt x="928" y="336"/>
                  </a:moveTo>
                  <a:cubicBezTo>
                    <a:pt x="928" y="340"/>
                    <a:pt x="935" y="341"/>
                    <a:pt x="934" y="335"/>
                  </a:cubicBezTo>
                  <a:cubicBezTo>
                    <a:pt x="931" y="335"/>
                    <a:pt x="929" y="335"/>
                    <a:pt x="928" y="336"/>
                  </a:cubicBezTo>
                  <a:close/>
                  <a:moveTo>
                    <a:pt x="913" y="346"/>
                  </a:moveTo>
                  <a:cubicBezTo>
                    <a:pt x="916" y="348"/>
                    <a:pt x="922" y="346"/>
                    <a:pt x="922" y="341"/>
                  </a:cubicBezTo>
                  <a:cubicBezTo>
                    <a:pt x="920" y="333"/>
                    <a:pt x="913" y="340"/>
                    <a:pt x="913" y="346"/>
                  </a:cubicBezTo>
                  <a:close/>
                  <a:moveTo>
                    <a:pt x="901" y="344"/>
                  </a:moveTo>
                  <a:cubicBezTo>
                    <a:pt x="904" y="350"/>
                    <a:pt x="894" y="346"/>
                    <a:pt x="893" y="351"/>
                  </a:cubicBezTo>
                  <a:cubicBezTo>
                    <a:pt x="898" y="355"/>
                    <a:pt x="903" y="351"/>
                    <a:pt x="908" y="349"/>
                  </a:cubicBezTo>
                  <a:cubicBezTo>
                    <a:pt x="908" y="345"/>
                    <a:pt x="903" y="346"/>
                    <a:pt x="901" y="344"/>
                  </a:cubicBezTo>
                  <a:close/>
                  <a:moveTo>
                    <a:pt x="901" y="357"/>
                  </a:moveTo>
                  <a:cubicBezTo>
                    <a:pt x="896" y="354"/>
                    <a:pt x="890" y="358"/>
                    <a:pt x="884" y="357"/>
                  </a:cubicBezTo>
                  <a:cubicBezTo>
                    <a:pt x="875" y="364"/>
                    <a:pt x="895" y="369"/>
                    <a:pt x="901" y="364"/>
                  </a:cubicBezTo>
                  <a:cubicBezTo>
                    <a:pt x="899" y="360"/>
                    <a:pt x="897" y="360"/>
                    <a:pt x="901" y="357"/>
                  </a:cubicBezTo>
                  <a:close/>
                  <a:moveTo>
                    <a:pt x="138" y="415"/>
                  </a:moveTo>
                  <a:cubicBezTo>
                    <a:pt x="134" y="415"/>
                    <a:pt x="133" y="417"/>
                    <a:pt x="132" y="420"/>
                  </a:cubicBezTo>
                  <a:cubicBezTo>
                    <a:pt x="136" y="421"/>
                    <a:pt x="137" y="417"/>
                    <a:pt x="138" y="415"/>
                  </a:cubicBezTo>
                  <a:close/>
                  <a:moveTo>
                    <a:pt x="130" y="417"/>
                  </a:moveTo>
                  <a:cubicBezTo>
                    <a:pt x="128" y="421"/>
                    <a:pt x="124" y="422"/>
                    <a:pt x="124" y="429"/>
                  </a:cubicBezTo>
                  <a:cubicBezTo>
                    <a:pt x="129" y="428"/>
                    <a:pt x="130" y="419"/>
                    <a:pt x="130" y="417"/>
                  </a:cubicBezTo>
                  <a:close/>
                  <a:moveTo>
                    <a:pt x="1576" y="428"/>
                  </a:moveTo>
                  <a:cubicBezTo>
                    <a:pt x="1578" y="441"/>
                    <a:pt x="1584" y="458"/>
                    <a:pt x="1592" y="468"/>
                  </a:cubicBezTo>
                  <a:cubicBezTo>
                    <a:pt x="1593" y="451"/>
                    <a:pt x="1585" y="437"/>
                    <a:pt x="1576" y="428"/>
                  </a:cubicBezTo>
                  <a:close/>
                  <a:moveTo>
                    <a:pt x="128" y="436"/>
                  </a:moveTo>
                  <a:cubicBezTo>
                    <a:pt x="127" y="439"/>
                    <a:pt x="123" y="443"/>
                    <a:pt x="124" y="446"/>
                  </a:cubicBezTo>
                  <a:cubicBezTo>
                    <a:pt x="126" y="443"/>
                    <a:pt x="132" y="441"/>
                    <a:pt x="128" y="436"/>
                  </a:cubicBezTo>
                  <a:close/>
                  <a:moveTo>
                    <a:pt x="118" y="437"/>
                  </a:moveTo>
                  <a:cubicBezTo>
                    <a:pt x="117" y="444"/>
                    <a:pt x="110" y="450"/>
                    <a:pt x="111" y="455"/>
                  </a:cubicBezTo>
                  <a:cubicBezTo>
                    <a:pt x="113" y="450"/>
                    <a:pt x="121" y="441"/>
                    <a:pt x="118" y="437"/>
                  </a:cubicBezTo>
                  <a:close/>
                  <a:moveTo>
                    <a:pt x="112" y="495"/>
                  </a:moveTo>
                  <a:cubicBezTo>
                    <a:pt x="113" y="473"/>
                    <a:pt x="139" y="464"/>
                    <a:pt x="146" y="448"/>
                  </a:cubicBezTo>
                  <a:cubicBezTo>
                    <a:pt x="150" y="447"/>
                    <a:pt x="157" y="446"/>
                    <a:pt x="163" y="444"/>
                  </a:cubicBezTo>
                  <a:cubicBezTo>
                    <a:pt x="154" y="432"/>
                    <a:pt x="144" y="446"/>
                    <a:pt x="135" y="450"/>
                  </a:cubicBezTo>
                  <a:cubicBezTo>
                    <a:pt x="128" y="463"/>
                    <a:pt x="116" y="465"/>
                    <a:pt x="111" y="481"/>
                  </a:cubicBezTo>
                  <a:cubicBezTo>
                    <a:pt x="102" y="487"/>
                    <a:pt x="98" y="497"/>
                    <a:pt x="92" y="505"/>
                  </a:cubicBezTo>
                  <a:cubicBezTo>
                    <a:pt x="103" y="506"/>
                    <a:pt x="103" y="496"/>
                    <a:pt x="112" y="495"/>
                  </a:cubicBezTo>
                  <a:close/>
                  <a:moveTo>
                    <a:pt x="146" y="459"/>
                  </a:moveTo>
                  <a:cubicBezTo>
                    <a:pt x="148" y="459"/>
                    <a:pt x="150" y="459"/>
                    <a:pt x="149" y="455"/>
                  </a:cubicBezTo>
                  <a:cubicBezTo>
                    <a:pt x="146" y="455"/>
                    <a:pt x="145" y="456"/>
                    <a:pt x="146" y="459"/>
                  </a:cubicBezTo>
                  <a:close/>
                  <a:moveTo>
                    <a:pt x="92" y="496"/>
                  </a:moveTo>
                  <a:cubicBezTo>
                    <a:pt x="88" y="495"/>
                    <a:pt x="89" y="499"/>
                    <a:pt x="88" y="502"/>
                  </a:cubicBezTo>
                  <a:cubicBezTo>
                    <a:pt x="91" y="502"/>
                    <a:pt x="92" y="499"/>
                    <a:pt x="92" y="496"/>
                  </a:cubicBezTo>
                  <a:close/>
                  <a:moveTo>
                    <a:pt x="1606" y="540"/>
                  </a:moveTo>
                  <a:cubicBezTo>
                    <a:pt x="1603" y="524"/>
                    <a:pt x="1602" y="509"/>
                    <a:pt x="1589" y="502"/>
                  </a:cubicBezTo>
                  <a:cubicBezTo>
                    <a:pt x="1587" y="522"/>
                    <a:pt x="1598" y="536"/>
                    <a:pt x="1598" y="554"/>
                  </a:cubicBezTo>
                  <a:cubicBezTo>
                    <a:pt x="1594" y="553"/>
                    <a:pt x="1591" y="549"/>
                    <a:pt x="1586" y="549"/>
                  </a:cubicBezTo>
                  <a:cubicBezTo>
                    <a:pt x="1582" y="552"/>
                    <a:pt x="1581" y="563"/>
                    <a:pt x="1588" y="564"/>
                  </a:cubicBezTo>
                  <a:cubicBezTo>
                    <a:pt x="1590" y="562"/>
                    <a:pt x="1589" y="557"/>
                    <a:pt x="1591" y="555"/>
                  </a:cubicBezTo>
                  <a:cubicBezTo>
                    <a:pt x="1593" y="557"/>
                    <a:pt x="1592" y="560"/>
                    <a:pt x="1593" y="561"/>
                  </a:cubicBezTo>
                  <a:cubicBezTo>
                    <a:pt x="1597" y="562"/>
                    <a:pt x="1596" y="559"/>
                    <a:pt x="1599" y="559"/>
                  </a:cubicBezTo>
                  <a:cubicBezTo>
                    <a:pt x="1606" y="564"/>
                    <a:pt x="1595" y="578"/>
                    <a:pt x="1604" y="582"/>
                  </a:cubicBezTo>
                  <a:cubicBezTo>
                    <a:pt x="1603" y="575"/>
                    <a:pt x="1609" y="569"/>
                    <a:pt x="1603" y="565"/>
                  </a:cubicBezTo>
                  <a:cubicBezTo>
                    <a:pt x="1607" y="560"/>
                    <a:pt x="1609" y="552"/>
                    <a:pt x="1610" y="543"/>
                  </a:cubicBezTo>
                  <a:cubicBezTo>
                    <a:pt x="1609" y="541"/>
                    <a:pt x="1607" y="541"/>
                    <a:pt x="1606" y="540"/>
                  </a:cubicBezTo>
                  <a:close/>
                  <a:moveTo>
                    <a:pt x="99" y="526"/>
                  </a:moveTo>
                  <a:cubicBezTo>
                    <a:pt x="103" y="523"/>
                    <a:pt x="110" y="519"/>
                    <a:pt x="112" y="511"/>
                  </a:cubicBezTo>
                  <a:cubicBezTo>
                    <a:pt x="106" y="513"/>
                    <a:pt x="98" y="519"/>
                    <a:pt x="99" y="526"/>
                  </a:cubicBezTo>
                  <a:close/>
                  <a:moveTo>
                    <a:pt x="73" y="545"/>
                  </a:moveTo>
                  <a:cubicBezTo>
                    <a:pt x="73" y="537"/>
                    <a:pt x="80" y="533"/>
                    <a:pt x="85" y="533"/>
                  </a:cubicBezTo>
                  <a:cubicBezTo>
                    <a:pt x="86" y="529"/>
                    <a:pt x="88" y="528"/>
                    <a:pt x="89" y="524"/>
                  </a:cubicBezTo>
                  <a:cubicBezTo>
                    <a:pt x="85" y="523"/>
                    <a:pt x="83" y="529"/>
                    <a:pt x="81" y="527"/>
                  </a:cubicBezTo>
                  <a:cubicBezTo>
                    <a:pt x="82" y="521"/>
                    <a:pt x="86" y="517"/>
                    <a:pt x="88" y="512"/>
                  </a:cubicBezTo>
                  <a:cubicBezTo>
                    <a:pt x="73" y="520"/>
                    <a:pt x="67" y="536"/>
                    <a:pt x="59" y="551"/>
                  </a:cubicBezTo>
                  <a:cubicBezTo>
                    <a:pt x="65" y="550"/>
                    <a:pt x="66" y="542"/>
                    <a:pt x="73" y="545"/>
                  </a:cubicBezTo>
                  <a:close/>
                  <a:moveTo>
                    <a:pt x="1658" y="557"/>
                  </a:moveTo>
                  <a:cubicBezTo>
                    <a:pt x="1659" y="547"/>
                    <a:pt x="1652" y="532"/>
                    <a:pt x="1645" y="530"/>
                  </a:cubicBezTo>
                  <a:cubicBezTo>
                    <a:pt x="1650" y="539"/>
                    <a:pt x="1650" y="552"/>
                    <a:pt x="1658" y="557"/>
                  </a:cubicBezTo>
                  <a:close/>
                  <a:moveTo>
                    <a:pt x="53" y="556"/>
                  </a:moveTo>
                  <a:cubicBezTo>
                    <a:pt x="53" y="562"/>
                    <a:pt x="47" y="562"/>
                    <a:pt x="47" y="569"/>
                  </a:cubicBezTo>
                  <a:cubicBezTo>
                    <a:pt x="50" y="570"/>
                    <a:pt x="56" y="561"/>
                    <a:pt x="53" y="556"/>
                  </a:cubicBezTo>
                  <a:close/>
                  <a:moveTo>
                    <a:pt x="1578" y="581"/>
                  </a:moveTo>
                  <a:cubicBezTo>
                    <a:pt x="1575" y="583"/>
                    <a:pt x="1573" y="586"/>
                    <a:pt x="1574" y="592"/>
                  </a:cubicBezTo>
                  <a:cubicBezTo>
                    <a:pt x="1579" y="593"/>
                    <a:pt x="1579" y="589"/>
                    <a:pt x="1582" y="588"/>
                  </a:cubicBezTo>
                  <a:cubicBezTo>
                    <a:pt x="1584" y="592"/>
                    <a:pt x="1583" y="598"/>
                    <a:pt x="1586" y="601"/>
                  </a:cubicBezTo>
                  <a:cubicBezTo>
                    <a:pt x="1586" y="598"/>
                    <a:pt x="1584" y="593"/>
                    <a:pt x="1587" y="592"/>
                  </a:cubicBezTo>
                  <a:cubicBezTo>
                    <a:pt x="1592" y="600"/>
                    <a:pt x="1584" y="615"/>
                    <a:pt x="1595" y="617"/>
                  </a:cubicBezTo>
                  <a:cubicBezTo>
                    <a:pt x="1597" y="608"/>
                    <a:pt x="1590" y="604"/>
                    <a:pt x="1593" y="597"/>
                  </a:cubicBezTo>
                  <a:cubicBezTo>
                    <a:pt x="1596" y="597"/>
                    <a:pt x="1596" y="601"/>
                    <a:pt x="1598" y="599"/>
                  </a:cubicBezTo>
                  <a:cubicBezTo>
                    <a:pt x="1598" y="592"/>
                    <a:pt x="1597" y="587"/>
                    <a:pt x="1596" y="582"/>
                  </a:cubicBezTo>
                  <a:cubicBezTo>
                    <a:pt x="1595" y="581"/>
                    <a:pt x="1592" y="583"/>
                    <a:pt x="1588" y="582"/>
                  </a:cubicBezTo>
                  <a:cubicBezTo>
                    <a:pt x="1587" y="586"/>
                    <a:pt x="1593" y="589"/>
                    <a:pt x="1589" y="592"/>
                  </a:cubicBezTo>
                  <a:cubicBezTo>
                    <a:pt x="1588" y="590"/>
                    <a:pt x="1586" y="581"/>
                    <a:pt x="1584" y="586"/>
                  </a:cubicBezTo>
                  <a:cubicBezTo>
                    <a:pt x="1582" y="581"/>
                    <a:pt x="1578" y="579"/>
                    <a:pt x="1577" y="574"/>
                  </a:cubicBezTo>
                  <a:cubicBezTo>
                    <a:pt x="1579" y="573"/>
                    <a:pt x="1581" y="572"/>
                    <a:pt x="1583" y="572"/>
                  </a:cubicBezTo>
                  <a:cubicBezTo>
                    <a:pt x="1579" y="549"/>
                    <a:pt x="1561" y="585"/>
                    <a:pt x="1578" y="581"/>
                  </a:cubicBezTo>
                  <a:close/>
                  <a:moveTo>
                    <a:pt x="1587" y="632"/>
                  </a:moveTo>
                  <a:cubicBezTo>
                    <a:pt x="1590" y="635"/>
                    <a:pt x="1593" y="642"/>
                    <a:pt x="1598" y="640"/>
                  </a:cubicBezTo>
                  <a:cubicBezTo>
                    <a:pt x="1597" y="631"/>
                    <a:pt x="1590" y="628"/>
                    <a:pt x="1588" y="620"/>
                  </a:cubicBezTo>
                  <a:cubicBezTo>
                    <a:pt x="1578" y="618"/>
                    <a:pt x="1579" y="606"/>
                    <a:pt x="1572" y="600"/>
                  </a:cubicBezTo>
                  <a:cubicBezTo>
                    <a:pt x="1573" y="599"/>
                    <a:pt x="1575" y="599"/>
                    <a:pt x="1574" y="596"/>
                  </a:cubicBezTo>
                  <a:cubicBezTo>
                    <a:pt x="1570" y="593"/>
                    <a:pt x="1569" y="599"/>
                    <a:pt x="1565" y="599"/>
                  </a:cubicBezTo>
                  <a:cubicBezTo>
                    <a:pt x="1568" y="613"/>
                    <a:pt x="1561" y="624"/>
                    <a:pt x="1568" y="633"/>
                  </a:cubicBezTo>
                  <a:cubicBezTo>
                    <a:pt x="1569" y="632"/>
                    <a:pt x="1569" y="630"/>
                    <a:pt x="1571" y="629"/>
                  </a:cubicBezTo>
                  <a:cubicBezTo>
                    <a:pt x="1574" y="635"/>
                    <a:pt x="1569" y="638"/>
                    <a:pt x="1570" y="645"/>
                  </a:cubicBezTo>
                  <a:cubicBezTo>
                    <a:pt x="1579" y="651"/>
                    <a:pt x="1586" y="643"/>
                    <a:pt x="1587" y="632"/>
                  </a:cubicBezTo>
                  <a:close/>
                  <a:moveTo>
                    <a:pt x="1579" y="595"/>
                  </a:moveTo>
                  <a:cubicBezTo>
                    <a:pt x="1580" y="597"/>
                    <a:pt x="1579" y="601"/>
                    <a:pt x="1583" y="600"/>
                  </a:cubicBezTo>
                  <a:cubicBezTo>
                    <a:pt x="1583" y="598"/>
                    <a:pt x="1583" y="596"/>
                    <a:pt x="1582" y="595"/>
                  </a:cubicBezTo>
                  <a:lnTo>
                    <a:pt x="1579" y="595"/>
                  </a:lnTo>
                  <a:close/>
                  <a:moveTo>
                    <a:pt x="1613" y="598"/>
                  </a:moveTo>
                  <a:cubicBezTo>
                    <a:pt x="1612" y="620"/>
                    <a:pt x="1625" y="632"/>
                    <a:pt x="1631" y="649"/>
                  </a:cubicBezTo>
                  <a:cubicBezTo>
                    <a:pt x="1629" y="634"/>
                    <a:pt x="1621" y="624"/>
                    <a:pt x="1616" y="612"/>
                  </a:cubicBezTo>
                  <a:cubicBezTo>
                    <a:pt x="1620" y="608"/>
                    <a:pt x="1616" y="600"/>
                    <a:pt x="1613" y="598"/>
                  </a:cubicBezTo>
                  <a:close/>
                  <a:moveTo>
                    <a:pt x="54" y="629"/>
                  </a:moveTo>
                  <a:cubicBezTo>
                    <a:pt x="55" y="628"/>
                    <a:pt x="58" y="623"/>
                    <a:pt x="55" y="621"/>
                  </a:cubicBezTo>
                  <a:cubicBezTo>
                    <a:pt x="55" y="623"/>
                    <a:pt x="52" y="627"/>
                    <a:pt x="54" y="629"/>
                  </a:cubicBezTo>
                  <a:close/>
                  <a:moveTo>
                    <a:pt x="1310" y="675"/>
                  </a:moveTo>
                  <a:cubicBezTo>
                    <a:pt x="1314" y="674"/>
                    <a:pt x="1312" y="666"/>
                    <a:pt x="1314" y="662"/>
                  </a:cubicBezTo>
                  <a:cubicBezTo>
                    <a:pt x="1323" y="662"/>
                    <a:pt x="1324" y="654"/>
                    <a:pt x="1334" y="655"/>
                  </a:cubicBezTo>
                  <a:cubicBezTo>
                    <a:pt x="1334" y="652"/>
                    <a:pt x="1334" y="648"/>
                    <a:pt x="1331" y="648"/>
                  </a:cubicBezTo>
                  <a:cubicBezTo>
                    <a:pt x="1324" y="656"/>
                    <a:pt x="1293" y="662"/>
                    <a:pt x="1310" y="675"/>
                  </a:cubicBezTo>
                  <a:close/>
                  <a:moveTo>
                    <a:pt x="1601" y="655"/>
                  </a:moveTo>
                  <a:cubicBezTo>
                    <a:pt x="1600" y="653"/>
                    <a:pt x="1601" y="649"/>
                    <a:pt x="1597" y="649"/>
                  </a:cubicBezTo>
                  <a:cubicBezTo>
                    <a:pt x="1595" y="651"/>
                    <a:pt x="1596" y="656"/>
                    <a:pt x="1598" y="657"/>
                  </a:cubicBezTo>
                  <a:cubicBezTo>
                    <a:pt x="1598" y="656"/>
                    <a:pt x="1600" y="656"/>
                    <a:pt x="1601" y="655"/>
                  </a:cubicBezTo>
                  <a:close/>
                  <a:moveTo>
                    <a:pt x="1561" y="650"/>
                  </a:moveTo>
                  <a:cubicBezTo>
                    <a:pt x="1560" y="654"/>
                    <a:pt x="1561" y="658"/>
                    <a:pt x="1564" y="659"/>
                  </a:cubicBezTo>
                  <a:cubicBezTo>
                    <a:pt x="1563" y="656"/>
                    <a:pt x="1565" y="650"/>
                    <a:pt x="1561" y="650"/>
                  </a:cubicBezTo>
                  <a:close/>
                  <a:moveTo>
                    <a:pt x="1376" y="658"/>
                  </a:moveTo>
                  <a:cubicBezTo>
                    <a:pt x="1375" y="655"/>
                    <a:pt x="1373" y="652"/>
                    <a:pt x="1369" y="652"/>
                  </a:cubicBezTo>
                  <a:cubicBezTo>
                    <a:pt x="1365" y="657"/>
                    <a:pt x="1372" y="661"/>
                    <a:pt x="1376" y="658"/>
                  </a:cubicBezTo>
                  <a:close/>
                  <a:moveTo>
                    <a:pt x="1573" y="656"/>
                  </a:moveTo>
                  <a:cubicBezTo>
                    <a:pt x="1573" y="659"/>
                    <a:pt x="1574" y="660"/>
                    <a:pt x="1575" y="661"/>
                  </a:cubicBezTo>
                  <a:cubicBezTo>
                    <a:pt x="1577" y="659"/>
                    <a:pt x="1576" y="655"/>
                    <a:pt x="1573" y="656"/>
                  </a:cubicBezTo>
                  <a:close/>
                  <a:moveTo>
                    <a:pt x="1606" y="656"/>
                  </a:moveTo>
                  <a:cubicBezTo>
                    <a:pt x="1606" y="659"/>
                    <a:pt x="1607" y="661"/>
                    <a:pt x="1609" y="663"/>
                  </a:cubicBezTo>
                  <a:cubicBezTo>
                    <a:pt x="1611" y="661"/>
                    <a:pt x="1608" y="659"/>
                    <a:pt x="1609" y="656"/>
                  </a:cubicBezTo>
                  <a:lnTo>
                    <a:pt x="1606" y="656"/>
                  </a:lnTo>
                  <a:close/>
                  <a:moveTo>
                    <a:pt x="1623" y="742"/>
                  </a:moveTo>
                  <a:cubicBezTo>
                    <a:pt x="1623" y="744"/>
                    <a:pt x="1619" y="741"/>
                    <a:pt x="1620" y="744"/>
                  </a:cubicBezTo>
                  <a:cubicBezTo>
                    <a:pt x="1621" y="755"/>
                    <a:pt x="1634" y="764"/>
                    <a:pt x="1624" y="774"/>
                  </a:cubicBezTo>
                  <a:cubicBezTo>
                    <a:pt x="1626" y="789"/>
                    <a:pt x="1627" y="807"/>
                    <a:pt x="1635" y="816"/>
                  </a:cubicBezTo>
                  <a:cubicBezTo>
                    <a:pt x="1634" y="813"/>
                    <a:pt x="1634" y="809"/>
                    <a:pt x="1636" y="806"/>
                  </a:cubicBezTo>
                  <a:cubicBezTo>
                    <a:pt x="1639" y="807"/>
                    <a:pt x="1640" y="812"/>
                    <a:pt x="1643" y="814"/>
                  </a:cubicBezTo>
                  <a:cubicBezTo>
                    <a:pt x="1644" y="812"/>
                    <a:pt x="1644" y="809"/>
                    <a:pt x="1646" y="810"/>
                  </a:cubicBezTo>
                  <a:cubicBezTo>
                    <a:pt x="1647" y="814"/>
                    <a:pt x="1649" y="818"/>
                    <a:pt x="1652" y="820"/>
                  </a:cubicBezTo>
                  <a:cubicBezTo>
                    <a:pt x="1652" y="817"/>
                    <a:pt x="1652" y="814"/>
                    <a:pt x="1654" y="813"/>
                  </a:cubicBezTo>
                  <a:cubicBezTo>
                    <a:pt x="1654" y="819"/>
                    <a:pt x="1656" y="822"/>
                    <a:pt x="1660" y="824"/>
                  </a:cubicBezTo>
                  <a:cubicBezTo>
                    <a:pt x="1662" y="802"/>
                    <a:pt x="1680" y="782"/>
                    <a:pt x="1666" y="762"/>
                  </a:cubicBezTo>
                  <a:cubicBezTo>
                    <a:pt x="1665" y="761"/>
                    <a:pt x="1661" y="763"/>
                    <a:pt x="1661" y="761"/>
                  </a:cubicBezTo>
                  <a:cubicBezTo>
                    <a:pt x="1665" y="735"/>
                    <a:pt x="1644" y="720"/>
                    <a:pt x="1644" y="691"/>
                  </a:cubicBezTo>
                  <a:cubicBezTo>
                    <a:pt x="1634" y="685"/>
                    <a:pt x="1638" y="666"/>
                    <a:pt x="1630" y="658"/>
                  </a:cubicBezTo>
                  <a:cubicBezTo>
                    <a:pt x="1627" y="666"/>
                    <a:pt x="1621" y="668"/>
                    <a:pt x="1614" y="671"/>
                  </a:cubicBezTo>
                  <a:cubicBezTo>
                    <a:pt x="1614" y="677"/>
                    <a:pt x="1618" y="677"/>
                    <a:pt x="1621" y="680"/>
                  </a:cubicBezTo>
                  <a:cubicBezTo>
                    <a:pt x="1622" y="684"/>
                    <a:pt x="1618" y="683"/>
                    <a:pt x="1619" y="687"/>
                  </a:cubicBezTo>
                  <a:cubicBezTo>
                    <a:pt x="1621" y="689"/>
                    <a:pt x="1624" y="689"/>
                    <a:pt x="1625" y="690"/>
                  </a:cubicBezTo>
                  <a:cubicBezTo>
                    <a:pt x="1623" y="696"/>
                    <a:pt x="1628" y="708"/>
                    <a:pt x="1620" y="710"/>
                  </a:cubicBezTo>
                  <a:cubicBezTo>
                    <a:pt x="1620" y="714"/>
                    <a:pt x="1621" y="715"/>
                    <a:pt x="1621" y="719"/>
                  </a:cubicBezTo>
                  <a:cubicBezTo>
                    <a:pt x="1618" y="721"/>
                    <a:pt x="1616" y="726"/>
                    <a:pt x="1614" y="731"/>
                  </a:cubicBezTo>
                  <a:cubicBezTo>
                    <a:pt x="1617" y="735"/>
                    <a:pt x="1623" y="735"/>
                    <a:pt x="1623" y="742"/>
                  </a:cubicBezTo>
                  <a:close/>
                  <a:moveTo>
                    <a:pt x="1548" y="668"/>
                  </a:moveTo>
                  <a:cubicBezTo>
                    <a:pt x="1547" y="667"/>
                    <a:pt x="1547" y="667"/>
                    <a:pt x="1547" y="666"/>
                  </a:cubicBezTo>
                  <a:cubicBezTo>
                    <a:pt x="1542" y="666"/>
                    <a:pt x="1542" y="666"/>
                    <a:pt x="1542" y="666"/>
                  </a:cubicBezTo>
                  <a:cubicBezTo>
                    <a:pt x="1542" y="668"/>
                    <a:pt x="1542" y="670"/>
                    <a:pt x="1543" y="671"/>
                  </a:cubicBezTo>
                  <a:cubicBezTo>
                    <a:pt x="1546" y="672"/>
                    <a:pt x="1548" y="670"/>
                    <a:pt x="1548" y="668"/>
                  </a:cubicBezTo>
                  <a:close/>
                  <a:moveTo>
                    <a:pt x="1350" y="702"/>
                  </a:moveTo>
                  <a:cubicBezTo>
                    <a:pt x="1351" y="700"/>
                    <a:pt x="1354" y="700"/>
                    <a:pt x="1353" y="697"/>
                  </a:cubicBezTo>
                  <a:cubicBezTo>
                    <a:pt x="1346" y="688"/>
                    <a:pt x="1330" y="688"/>
                    <a:pt x="1324" y="677"/>
                  </a:cubicBezTo>
                  <a:cubicBezTo>
                    <a:pt x="1325" y="675"/>
                    <a:pt x="1329" y="676"/>
                    <a:pt x="1328" y="672"/>
                  </a:cubicBezTo>
                  <a:cubicBezTo>
                    <a:pt x="1326" y="669"/>
                    <a:pt x="1324" y="666"/>
                    <a:pt x="1317" y="667"/>
                  </a:cubicBezTo>
                  <a:cubicBezTo>
                    <a:pt x="1310" y="689"/>
                    <a:pt x="1330" y="700"/>
                    <a:pt x="1350" y="702"/>
                  </a:cubicBezTo>
                  <a:close/>
                  <a:moveTo>
                    <a:pt x="1274" y="691"/>
                  </a:moveTo>
                  <a:cubicBezTo>
                    <a:pt x="1282" y="690"/>
                    <a:pt x="1291" y="682"/>
                    <a:pt x="1293" y="671"/>
                  </a:cubicBezTo>
                  <a:cubicBezTo>
                    <a:pt x="1287" y="669"/>
                    <a:pt x="1272" y="680"/>
                    <a:pt x="1274" y="691"/>
                  </a:cubicBezTo>
                  <a:close/>
                  <a:moveTo>
                    <a:pt x="1541" y="696"/>
                  </a:moveTo>
                  <a:cubicBezTo>
                    <a:pt x="1546" y="696"/>
                    <a:pt x="1547" y="698"/>
                    <a:pt x="1547" y="702"/>
                  </a:cubicBezTo>
                  <a:cubicBezTo>
                    <a:pt x="1547" y="705"/>
                    <a:pt x="1542" y="703"/>
                    <a:pt x="1542" y="707"/>
                  </a:cubicBezTo>
                  <a:cubicBezTo>
                    <a:pt x="1546" y="712"/>
                    <a:pt x="1552" y="706"/>
                    <a:pt x="1555" y="704"/>
                  </a:cubicBezTo>
                  <a:cubicBezTo>
                    <a:pt x="1558" y="695"/>
                    <a:pt x="1557" y="681"/>
                    <a:pt x="1550" y="672"/>
                  </a:cubicBezTo>
                  <a:cubicBezTo>
                    <a:pt x="1548" y="680"/>
                    <a:pt x="1553" y="687"/>
                    <a:pt x="1551" y="692"/>
                  </a:cubicBezTo>
                  <a:cubicBezTo>
                    <a:pt x="1546" y="691"/>
                    <a:pt x="1549" y="682"/>
                    <a:pt x="1541" y="684"/>
                  </a:cubicBezTo>
                  <a:cubicBezTo>
                    <a:pt x="1540" y="689"/>
                    <a:pt x="1542" y="692"/>
                    <a:pt x="1541" y="696"/>
                  </a:cubicBezTo>
                  <a:close/>
                  <a:moveTo>
                    <a:pt x="207" y="678"/>
                  </a:moveTo>
                  <a:cubicBezTo>
                    <a:pt x="204" y="678"/>
                    <a:pt x="204" y="678"/>
                    <a:pt x="204" y="678"/>
                  </a:cubicBezTo>
                  <a:cubicBezTo>
                    <a:pt x="204" y="683"/>
                    <a:pt x="201" y="684"/>
                    <a:pt x="198" y="684"/>
                  </a:cubicBezTo>
                  <a:cubicBezTo>
                    <a:pt x="198" y="688"/>
                    <a:pt x="198" y="688"/>
                    <a:pt x="198" y="688"/>
                  </a:cubicBezTo>
                  <a:cubicBezTo>
                    <a:pt x="203" y="686"/>
                    <a:pt x="200" y="692"/>
                    <a:pt x="202" y="694"/>
                  </a:cubicBezTo>
                  <a:cubicBezTo>
                    <a:pt x="204" y="694"/>
                    <a:pt x="206" y="693"/>
                    <a:pt x="207" y="693"/>
                  </a:cubicBezTo>
                  <a:cubicBezTo>
                    <a:pt x="208" y="689"/>
                    <a:pt x="206" y="687"/>
                    <a:pt x="205" y="686"/>
                  </a:cubicBezTo>
                  <a:cubicBezTo>
                    <a:pt x="212" y="685"/>
                    <a:pt x="204" y="681"/>
                    <a:pt x="207" y="678"/>
                  </a:cubicBezTo>
                  <a:close/>
                  <a:moveTo>
                    <a:pt x="1525" y="706"/>
                  </a:moveTo>
                  <a:cubicBezTo>
                    <a:pt x="1526" y="704"/>
                    <a:pt x="1528" y="703"/>
                    <a:pt x="1527" y="699"/>
                  </a:cubicBezTo>
                  <a:cubicBezTo>
                    <a:pt x="1525" y="697"/>
                    <a:pt x="1525" y="701"/>
                    <a:pt x="1522" y="700"/>
                  </a:cubicBezTo>
                  <a:cubicBezTo>
                    <a:pt x="1519" y="695"/>
                    <a:pt x="1516" y="689"/>
                    <a:pt x="1511" y="685"/>
                  </a:cubicBezTo>
                  <a:cubicBezTo>
                    <a:pt x="1506" y="687"/>
                    <a:pt x="1501" y="686"/>
                    <a:pt x="1497" y="687"/>
                  </a:cubicBezTo>
                  <a:cubicBezTo>
                    <a:pt x="1494" y="692"/>
                    <a:pt x="1496" y="701"/>
                    <a:pt x="1492" y="706"/>
                  </a:cubicBezTo>
                  <a:cubicBezTo>
                    <a:pt x="1491" y="706"/>
                    <a:pt x="1491" y="704"/>
                    <a:pt x="1490" y="704"/>
                  </a:cubicBezTo>
                  <a:cubicBezTo>
                    <a:pt x="1489" y="708"/>
                    <a:pt x="1489" y="710"/>
                    <a:pt x="1486" y="711"/>
                  </a:cubicBezTo>
                  <a:cubicBezTo>
                    <a:pt x="1479" y="708"/>
                    <a:pt x="1475" y="703"/>
                    <a:pt x="1476" y="694"/>
                  </a:cubicBezTo>
                  <a:cubicBezTo>
                    <a:pt x="1473" y="692"/>
                    <a:pt x="1469" y="691"/>
                    <a:pt x="1468" y="688"/>
                  </a:cubicBezTo>
                  <a:cubicBezTo>
                    <a:pt x="1471" y="685"/>
                    <a:pt x="1465" y="682"/>
                    <a:pt x="1465" y="680"/>
                  </a:cubicBezTo>
                  <a:cubicBezTo>
                    <a:pt x="1434" y="684"/>
                    <a:pt x="1406" y="677"/>
                    <a:pt x="1382" y="690"/>
                  </a:cubicBezTo>
                  <a:cubicBezTo>
                    <a:pt x="1382" y="694"/>
                    <a:pt x="1382" y="698"/>
                    <a:pt x="1379" y="699"/>
                  </a:cubicBezTo>
                  <a:cubicBezTo>
                    <a:pt x="1375" y="699"/>
                    <a:pt x="1366" y="699"/>
                    <a:pt x="1362" y="701"/>
                  </a:cubicBezTo>
                  <a:cubicBezTo>
                    <a:pt x="1361" y="708"/>
                    <a:pt x="1367" y="708"/>
                    <a:pt x="1368" y="714"/>
                  </a:cubicBezTo>
                  <a:cubicBezTo>
                    <a:pt x="1365" y="718"/>
                    <a:pt x="1361" y="719"/>
                    <a:pt x="1356" y="721"/>
                  </a:cubicBezTo>
                  <a:cubicBezTo>
                    <a:pt x="1355" y="729"/>
                    <a:pt x="1350" y="733"/>
                    <a:pt x="1343" y="729"/>
                  </a:cubicBezTo>
                  <a:cubicBezTo>
                    <a:pt x="1343" y="732"/>
                    <a:pt x="1343" y="735"/>
                    <a:pt x="1342" y="736"/>
                  </a:cubicBezTo>
                  <a:cubicBezTo>
                    <a:pt x="1334" y="737"/>
                    <a:pt x="1330" y="742"/>
                    <a:pt x="1328" y="749"/>
                  </a:cubicBezTo>
                  <a:cubicBezTo>
                    <a:pt x="1342" y="740"/>
                    <a:pt x="1361" y="759"/>
                    <a:pt x="1367" y="739"/>
                  </a:cubicBezTo>
                  <a:cubicBezTo>
                    <a:pt x="1372" y="739"/>
                    <a:pt x="1372" y="739"/>
                    <a:pt x="1372" y="739"/>
                  </a:cubicBezTo>
                  <a:cubicBezTo>
                    <a:pt x="1371" y="726"/>
                    <a:pt x="1388" y="734"/>
                    <a:pt x="1394" y="728"/>
                  </a:cubicBezTo>
                  <a:cubicBezTo>
                    <a:pt x="1395" y="733"/>
                    <a:pt x="1401" y="732"/>
                    <a:pt x="1400" y="740"/>
                  </a:cubicBezTo>
                  <a:cubicBezTo>
                    <a:pt x="1402" y="742"/>
                    <a:pt x="1408" y="741"/>
                    <a:pt x="1409" y="744"/>
                  </a:cubicBezTo>
                  <a:cubicBezTo>
                    <a:pt x="1407" y="746"/>
                    <a:pt x="1402" y="744"/>
                    <a:pt x="1402" y="748"/>
                  </a:cubicBezTo>
                  <a:cubicBezTo>
                    <a:pt x="1404" y="752"/>
                    <a:pt x="1406" y="754"/>
                    <a:pt x="1409" y="756"/>
                  </a:cubicBezTo>
                  <a:cubicBezTo>
                    <a:pt x="1415" y="753"/>
                    <a:pt x="1419" y="760"/>
                    <a:pt x="1424" y="760"/>
                  </a:cubicBezTo>
                  <a:cubicBezTo>
                    <a:pt x="1430" y="760"/>
                    <a:pt x="1432" y="755"/>
                    <a:pt x="1437" y="751"/>
                  </a:cubicBezTo>
                  <a:cubicBezTo>
                    <a:pt x="1442" y="756"/>
                    <a:pt x="1449" y="760"/>
                    <a:pt x="1456" y="763"/>
                  </a:cubicBezTo>
                  <a:cubicBezTo>
                    <a:pt x="1458" y="752"/>
                    <a:pt x="1452" y="749"/>
                    <a:pt x="1447" y="745"/>
                  </a:cubicBezTo>
                  <a:cubicBezTo>
                    <a:pt x="1450" y="740"/>
                    <a:pt x="1452" y="736"/>
                    <a:pt x="1454" y="728"/>
                  </a:cubicBezTo>
                  <a:cubicBezTo>
                    <a:pt x="1463" y="726"/>
                    <a:pt x="1476" y="721"/>
                    <a:pt x="1484" y="726"/>
                  </a:cubicBezTo>
                  <a:cubicBezTo>
                    <a:pt x="1488" y="722"/>
                    <a:pt x="1496" y="722"/>
                    <a:pt x="1499" y="719"/>
                  </a:cubicBezTo>
                  <a:cubicBezTo>
                    <a:pt x="1501" y="724"/>
                    <a:pt x="1500" y="731"/>
                    <a:pt x="1506" y="731"/>
                  </a:cubicBezTo>
                  <a:cubicBezTo>
                    <a:pt x="1506" y="722"/>
                    <a:pt x="1506" y="722"/>
                    <a:pt x="1506" y="722"/>
                  </a:cubicBezTo>
                  <a:cubicBezTo>
                    <a:pt x="1507" y="719"/>
                    <a:pt x="1514" y="722"/>
                    <a:pt x="1514" y="719"/>
                  </a:cubicBezTo>
                  <a:cubicBezTo>
                    <a:pt x="1510" y="713"/>
                    <a:pt x="1503" y="710"/>
                    <a:pt x="1497" y="705"/>
                  </a:cubicBezTo>
                  <a:cubicBezTo>
                    <a:pt x="1504" y="701"/>
                    <a:pt x="1507" y="712"/>
                    <a:pt x="1513" y="710"/>
                  </a:cubicBezTo>
                  <a:cubicBezTo>
                    <a:pt x="1515" y="710"/>
                    <a:pt x="1514" y="705"/>
                    <a:pt x="1516" y="704"/>
                  </a:cubicBezTo>
                  <a:cubicBezTo>
                    <a:pt x="1519" y="705"/>
                    <a:pt x="1521" y="707"/>
                    <a:pt x="1525" y="706"/>
                  </a:cubicBezTo>
                  <a:close/>
                  <a:moveTo>
                    <a:pt x="1262" y="683"/>
                  </a:moveTo>
                  <a:cubicBezTo>
                    <a:pt x="1262" y="689"/>
                    <a:pt x="1262" y="689"/>
                    <a:pt x="1262" y="689"/>
                  </a:cubicBezTo>
                  <a:cubicBezTo>
                    <a:pt x="1265" y="689"/>
                    <a:pt x="1267" y="687"/>
                    <a:pt x="1267" y="684"/>
                  </a:cubicBezTo>
                  <a:cubicBezTo>
                    <a:pt x="1266" y="683"/>
                    <a:pt x="1264" y="683"/>
                    <a:pt x="1262" y="683"/>
                  </a:cubicBezTo>
                  <a:close/>
                  <a:moveTo>
                    <a:pt x="1232" y="697"/>
                  </a:moveTo>
                  <a:cubicBezTo>
                    <a:pt x="1239" y="696"/>
                    <a:pt x="1246" y="694"/>
                    <a:pt x="1248" y="687"/>
                  </a:cubicBezTo>
                  <a:cubicBezTo>
                    <a:pt x="1241" y="688"/>
                    <a:pt x="1234" y="691"/>
                    <a:pt x="1232" y="697"/>
                  </a:cubicBezTo>
                  <a:close/>
                  <a:moveTo>
                    <a:pt x="196" y="694"/>
                  </a:moveTo>
                  <a:cubicBezTo>
                    <a:pt x="199" y="694"/>
                    <a:pt x="199" y="689"/>
                    <a:pt x="196" y="689"/>
                  </a:cubicBezTo>
                  <a:cubicBezTo>
                    <a:pt x="196" y="690"/>
                    <a:pt x="195" y="691"/>
                    <a:pt x="196" y="694"/>
                  </a:cubicBezTo>
                  <a:close/>
                  <a:moveTo>
                    <a:pt x="1222" y="693"/>
                  </a:moveTo>
                  <a:cubicBezTo>
                    <a:pt x="1217" y="695"/>
                    <a:pt x="1211" y="703"/>
                    <a:pt x="1214" y="706"/>
                  </a:cubicBezTo>
                  <a:cubicBezTo>
                    <a:pt x="1219" y="704"/>
                    <a:pt x="1226" y="700"/>
                    <a:pt x="1222" y="693"/>
                  </a:cubicBezTo>
                  <a:close/>
                  <a:moveTo>
                    <a:pt x="1604" y="812"/>
                  </a:moveTo>
                  <a:cubicBezTo>
                    <a:pt x="1609" y="805"/>
                    <a:pt x="1603" y="789"/>
                    <a:pt x="1609" y="781"/>
                  </a:cubicBezTo>
                  <a:cubicBezTo>
                    <a:pt x="1611" y="781"/>
                    <a:pt x="1609" y="785"/>
                    <a:pt x="1612" y="784"/>
                  </a:cubicBezTo>
                  <a:cubicBezTo>
                    <a:pt x="1615" y="776"/>
                    <a:pt x="1615" y="767"/>
                    <a:pt x="1611" y="762"/>
                  </a:cubicBezTo>
                  <a:cubicBezTo>
                    <a:pt x="1616" y="746"/>
                    <a:pt x="1609" y="726"/>
                    <a:pt x="1604" y="712"/>
                  </a:cubicBezTo>
                  <a:cubicBezTo>
                    <a:pt x="1594" y="717"/>
                    <a:pt x="1588" y="707"/>
                    <a:pt x="1581" y="704"/>
                  </a:cubicBezTo>
                  <a:cubicBezTo>
                    <a:pt x="1580" y="699"/>
                    <a:pt x="1575" y="693"/>
                    <a:pt x="1571" y="694"/>
                  </a:cubicBezTo>
                  <a:cubicBezTo>
                    <a:pt x="1574" y="703"/>
                    <a:pt x="1577" y="714"/>
                    <a:pt x="1587" y="718"/>
                  </a:cubicBezTo>
                  <a:cubicBezTo>
                    <a:pt x="1589" y="719"/>
                    <a:pt x="1592" y="716"/>
                    <a:pt x="1595" y="718"/>
                  </a:cubicBezTo>
                  <a:cubicBezTo>
                    <a:pt x="1597" y="718"/>
                    <a:pt x="1597" y="722"/>
                    <a:pt x="1598" y="723"/>
                  </a:cubicBezTo>
                  <a:cubicBezTo>
                    <a:pt x="1601" y="726"/>
                    <a:pt x="1604" y="724"/>
                    <a:pt x="1607" y="726"/>
                  </a:cubicBezTo>
                  <a:cubicBezTo>
                    <a:pt x="1607" y="731"/>
                    <a:pt x="1608" y="735"/>
                    <a:pt x="1608" y="741"/>
                  </a:cubicBezTo>
                  <a:cubicBezTo>
                    <a:pt x="1602" y="739"/>
                    <a:pt x="1602" y="743"/>
                    <a:pt x="1600" y="744"/>
                  </a:cubicBezTo>
                  <a:cubicBezTo>
                    <a:pt x="1598" y="736"/>
                    <a:pt x="1591" y="728"/>
                    <a:pt x="1586" y="726"/>
                  </a:cubicBezTo>
                  <a:cubicBezTo>
                    <a:pt x="1585" y="734"/>
                    <a:pt x="1593" y="741"/>
                    <a:pt x="1594" y="749"/>
                  </a:cubicBezTo>
                  <a:cubicBezTo>
                    <a:pt x="1592" y="748"/>
                    <a:pt x="1592" y="751"/>
                    <a:pt x="1589" y="750"/>
                  </a:cubicBezTo>
                  <a:cubicBezTo>
                    <a:pt x="1592" y="760"/>
                    <a:pt x="1582" y="760"/>
                    <a:pt x="1587" y="769"/>
                  </a:cubicBezTo>
                  <a:cubicBezTo>
                    <a:pt x="1583" y="774"/>
                    <a:pt x="1576" y="775"/>
                    <a:pt x="1578" y="785"/>
                  </a:cubicBezTo>
                  <a:cubicBezTo>
                    <a:pt x="1583" y="786"/>
                    <a:pt x="1581" y="791"/>
                    <a:pt x="1581" y="796"/>
                  </a:cubicBezTo>
                  <a:cubicBezTo>
                    <a:pt x="1583" y="797"/>
                    <a:pt x="1585" y="798"/>
                    <a:pt x="1587" y="799"/>
                  </a:cubicBezTo>
                  <a:cubicBezTo>
                    <a:pt x="1592" y="786"/>
                    <a:pt x="1596" y="772"/>
                    <a:pt x="1603" y="760"/>
                  </a:cubicBezTo>
                  <a:cubicBezTo>
                    <a:pt x="1603" y="772"/>
                    <a:pt x="1592" y="808"/>
                    <a:pt x="1604" y="812"/>
                  </a:cubicBezTo>
                  <a:close/>
                  <a:moveTo>
                    <a:pt x="187" y="697"/>
                  </a:moveTo>
                  <a:cubicBezTo>
                    <a:pt x="188" y="698"/>
                    <a:pt x="189" y="699"/>
                    <a:pt x="191" y="698"/>
                  </a:cubicBezTo>
                  <a:cubicBezTo>
                    <a:pt x="191" y="696"/>
                    <a:pt x="190" y="695"/>
                    <a:pt x="189" y="695"/>
                  </a:cubicBezTo>
                  <a:cubicBezTo>
                    <a:pt x="189" y="696"/>
                    <a:pt x="187" y="696"/>
                    <a:pt x="187" y="697"/>
                  </a:cubicBezTo>
                  <a:close/>
                  <a:moveTo>
                    <a:pt x="1253" y="697"/>
                  </a:moveTo>
                  <a:cubicBezTo>
                    <a:pt x="1252" y="701"/>
                    <a:pt x="1256" y="700"/>
                    <a:pt x="1255" y="703"/>
                  </a:cubicBezTo>
                  <a:cubicBezTo>
                    <a:pt x="1252" y="703"/>
                    <a:pt x="1251" y="704"/>
                    <a:pt x="1251" y="707"/>
                  </a:cubicBezTo>
                  <a:cubicBezTo>
                    <a:pt x="1258" y="709"/>
                    <a:pt x="1257" y="698"/>
                    <a:pt x="1266" y="700"/>
                  </a:cubicBezTo>
                  <a:cubicBezTo>
                    <a:pt x="1264" y="693"/>
                    <a:pt x="1259" y="700"/>
                    <a:pt x="1253" y="697"/>
                  </a:cubicBezTo>
                  <a:close/>
                  <a:moveTo>
                    <a:pt x="1692" y="805"/>
                  </a:moveTo>
                  <a:cubicBezTo>
                    <a:pt x="1700" y="797"/>
                    <a:pt x="1701" y="784"/>
                    <a:pt x="1703" y="769"/>
                  </a:cubicBezTo>
                  <a:cubicBezTo>
                    <a:pt x="1705" y="747"/>
                    <a:pt x="1704" y="720"/>
                    <a:pt x="1701" y="701"/>
                  </a:cubicBezTo>
                  <a:cubicBezTo>
                    <a:pt x="1701" y="715"/>
                    <a:pt x="1702" y="730"/>
                    <a:pt x="1700" y="742"/>
                  </a:cubicBezTo>
                  <a:cubicBezTo>
                    <a:pt x="1700" y="740"/>
                    <a:pt x="1700" y="739"/>
                    <a:pt x="1699" y="739"/>
                  </a:cubicBezTo>
                  <a:cubicBezTo>
                    <a:pt x="1700" y="744"/>
                    <a:pt x="1695" y="747"/>
                    <a:pt x="1694" y="752"/>
                  </a:cubicBezTo>
                  <a:cubicBezTo>
                    <a:pt x="1692" y="762"/>
                    <a:pt x="1695" y="773"/>
                    <a:pt x="1693" y="784"/>
                  </a:cubicBezTo>
                  <a:cubicBezTo>
                    <a:pt x="1691" y="792"/>
                    <a:pt x="1685" y="799"/>
                    <a:pt x="1692" y="805"/>
                  </a:cubicBezTo>
                  <a:close/>
                  <a:moveTo>
                    <a:pt x="1234" y="706"/>
                  </a:moveTo>
                  <a:cubicBezTo>
                    <a:pt x="1230" y="704"/>
                    <a:pt x="1222" y="705"/>
                    <a:pt x="1221" y="710"/>
                  </a:cubicBezTo>
                  <a:cubicBezTo>
                    <a:pt x="1223" y="714"/>
                    <a:pt x="1229" y="712"/>
                    <a:pt x="1233" y="711"/>
                  </a:cubicBezTo>
                  <a:cubicBezTo>
                    <a:pt x="1233" y="709"/>
                    <a:pt x="1235" y="709"/>
                    <a:pt x="1234" y="706"/>
                  </a:cubicBezTo>
                  <a:close/>
                  <a:moveTo>
                    <a:pt x="1204" y="718"/>
                  </a:moveTo>
                  <a:cubicBezTo>
                    <a:pt x="1206" y="723"/>
                    <a:pt x="1213" y="718"/>
                    <a:pt x="1213" y="714"/>
                  </a:cubicBezTo>
                  <a:cubicBezTo>
                    <a:pt x="1209" y="714"/>
                    <a:pt x="1205" y="714"/>
                    <a:pt x="1204" y="718"/>
                  </a:cubicBezTo>
                  <a:close/>
                  <a:moveTo>
                    <a:pt x="1531" y="737"/>
                  </a:moveTo>
                  <a:cubicBezTo>
                    <a:pt x="1532" y="736"/>
                    <a:pt x="1531" y="733"/>
                    <a:pt x="1533" y="733"/>
                  </a:cubicBezTo>
                  <a:cubicBezTo>
                    <a:pt x="1535" y="736"/>
                    <a:pt x="1540" y="738"/>
                    <a:pt x="1541" y="742"/>
                  </a:cubicBezTo>
                  <a:cubicBezTo>
                    <a:pt x="1542" y="739"/>
                    <a:pt x="1543" y="742"/>
                    <a:pt x="1545" y="742"/>
                  </a:cubicBezTo>
                  <a:cubicBezTo>
                    <a:pt x="1549" y="732"/>
                    <a:pt x="1537" y="730"/>
                    <a:pt x="1535" y="723"/>
                  </a:cubicBezTo>
                  <a:cubicBezTo>
                    <a:pt x="1536" y="722"/>
                    <a:pt x="1537" y="721"/>
                    <a:pt x="1537" y="718"/>
                  </a:cubicBezTo>
                  <a:cubicBezTo>
                    <a:pt x="1533" y="717"/>
                    <a:pt x="1532" y="715"/>
                    <a:pt x="1529" y="715"/>
                  </a:cubicBezTo>
                  <a:cubicBezTo>
                    <a:pt x="1528" y="720"/>
                    <a:pt x="1533" y="721"/>
                    <a:pt x="1533" y="725"/>
                  </a:cubicBezTo>
                  <a:cubicBezTo>
                    <a:pt x="1530" y="725"/>
                    <a:pt x="1527" y="726"/>
                    <a:pt x="1525" y="726"/>
                  </a:cubicBezTo>
                  <a:cubicBezTo>
                    <a:pt x="1526" y="731"/>
                    <a:pt x="1521" y="730"/>
                    <a:pt x="1522" y="736"/>
                  </a:cubicBezTo>
                  <a:cubicBezTo>
                    <a:pt x="1526" y="735"/>
                    <a:pt x="1528" y="735"/>
                    <a:pt x="1531" y="737"/>
                  </a:cubicBezTo>
                  <a:close/>
                  <a:moveTo>
                    <a:pt x="1564" y="733"/>
                  </a:moveTo>
                  <a:cubicBezTo>
                    <a:pt x="1568" y="735"/>
                    <a:pt x="1571" y="742"/>
                    <a:pt x="1577" y="739"/>
                  </a:cubicBezTo>
                  <a:cubicBezTo>
                    <a:pt x="1576" y="734"/>
                    <a:pt x="1567" y="732"/>
                    <a:pt x="1564" y="733"/>
                  </a:cubicBezTo>
                  <a:close/>
                  <a:moveTo>
                    <a:pt x="1586" y="743"/>
                  </a:moveTo>
                  <a:cubicBezTo>
                    <a:pt x="1588" y="741"/>
                    <a:pt x="1585" y="738"/>
                    <a:pt x="1583" y="738"/>
                  </a:cubicBezTo>
                  <a:cubicBezTo>
                    <a:pt x="1583" y="741"/>
                    <a:pt x="1582" y="744"/>
                    <a:pt x="1586" y="743"/>
                  </a:cubicBezTo>
                  <a:close/>
                  <a:moveTo>
                    <a:pt x="1490" y="759"/>
                  </a:moveTo>
                  <a:cubicBezTo>
                    <a:pt x="1492" y="752"/>
                    <a:pt x="1491" y="747"/>
                    <a:pt x="1489" y="741"/>
                  </a:cubicBezTo>
                  <a:cubicBezTo>
                    <a:pt x="1486" y="741"/>
                    <a:pt x="1486" y="741"/>
                    <a:pt x="1486" y="741"/>
                  </a:cubicBezTo>
                  <a:cubicBezTo>
                    <a:pt x="1490" y="746"/>
                    <a:pt x="1484" y="755"/>
                    <a:pt x="1490" y="759"/>
                  </a:cubicBezTo>
                  <a:close/>
                  <a:moveTo>
                    <a:pt x="1559" y="743"/>
                  </a:moveTo>
                  <a:cubicBezTo>
                    <a:pt x="1551" y="740"/>
                    <a:pt x="1551" y="749"/>
                    <a:pt x="1554" y="752"/>
                  </a:cubicBezTo>
                  <a:cubicBezTo>
                    <a:pt x="1556" y="752"/>
                    <a:pt x="1557" y="752"/>
                    <a:pt x="1559" y="752"/>
                  </a:cubicBezTo>
                  <a:cubicBezTo>
                    <a:pt x="1561" y="749"/>
                    <a:pt x="1560" y="747"/>
                    <a:pt x="1559" y="743"/>
                  </a:cubicBezTo>
                  <a:close/>
                  <a:moveTo>
                    <a:pt x="1676" y="743"/>
                  </a:moveTo>
                  <a:cubicBezTo>
                    <a:pt x="1676" y="746"/>
                    <a:pt x="1675" y="749"/>
                    <a:pt x="1678" y="749"/>
                  </a:cubicBezTo>
                  <a:cubicBezTo>
                    <a:pt x="1677" y="747"/>
                    <a:pt x="1679" y="743"/>
                    <a:pt x="1676" y="743"/>
                  </a:cubicBezTo>
                  <a:close/>
                  <a:moveTo>
                    <a:pt x="1012" y="752"/>
                  </a:moveTo>
                  <a:cubicBezTo>
                    <a:pt x="1012" y="761"/>
                    <a:pt x="1021" y="761"/>
                    <a:pt x="1029" y="763"/>
                  </a:cubicBezTo>
                  <a:cubicBezTo>
                    <a:pt x="1027" y="755"/>
                    <a:pt x="1019" y="754"/>
                    <a:pt x="1012" y="752"/>
                  </a:cubicBezTo>
                  <a:close/>
                  <a:moveTo>
                    <a:pt x="1031" y="767"/>
                  </a:moveTo>
                  <a:cubicBezTo>
                    <a:pt x="1025" y="778"/>
                    <a:pt x="1040" y="782"/>
                    <a:pt x="1046" y="776"/>
                  </a:cubicBezTo>
                  <a:cubicBezTo>
                    <a:pt x="1045" y="769"/>
                    <a:pt x="1039" y="767"/>
                    <a:pt x="1031" y="767"/>
                  </a:cubicBezTo>
                  <a:close/>
                  <a:moveTo>
                    <a:pt x="1581" y="1055"/>
                  </a:moveTo>
                  <a:cubicBezTo>
                    <a:pt x="1581" y="1036"/>
                    <a:pt x="1576" y="1014"/>
                    <a:pt x="1569" y="999"/>
                  </a:cubicBezTo>
                  <a:cubicBezTo>
                    <a:pt x="1556" y="993"/>
                    <a:pt x="1559" y="974"/>
                    <a:pt x="1555" y="960"/>
                  </a:cubicBezTo>
                  <a:cubicBezTo>
                    <a:pt x="1564" y="957"/>
                    <a:pt x="1561" y="938"/>
                    <a:pt x="1557" y="932"/>
                  </a:cubicBezTo>
                  <a:cubicBezTo>
                    <a:pt x="1555" y="935"/>
                    <a:pt x="1552" y="938"/>
                    <a:pt x="1550" y="941"/>
                  </a:cubicBezTo>
                  <a:cubicBezTo>
                    <a:pt x="1548" y="936"/>
                    <a:pt x="1554" y="933"/>
                    <a:pt x="1555" y="928"/>
                  </a:cubicBezTo>
                  <a:cubicBezTo>
                    <a:pt x="1552" y="925"/>
                    <a:pt x="1547" y="924"/>
                    <a:pt x="1546" y="919"/>
                  </a:cubicBezTo>
                  <a:cubicBezTo>
                    <a:pt x="1551" y="919"/>
                    <a:pt x="1548" y="912"/>
                    <a:pt x="1550" y="910"/>
                  </a:cubicBezTo>
                  <a:cubicBezTo>
                    <a:pt x="1549" y="908"/>
                    <a:pt x="1546" y="909"/>
                    <a:pt x="1546" y="908"/>
                  </a:cubicBezTo>
                  <a:cubicBezTo>
                    <a:pt x="1548" y="903"/>
                    <a:pt x="1547" y="896"/>
                    <a:pt x="1542" y="895"/>
                  </a:cubicBezTo>
                  <a:cubicBezTo>
                    <a:pt x="1544" y="888"/>
                    <a:pt x="1540" y="879"/>
                    <a:pt x="1537" y="874"/>
                  </a:cubicBezTo>
                  <a:cubicBezTo>
                    <a:pt x="1532" y="875"/>
                    <a:pt x="1535" y="884"/>
                    <a:pt x="1527" y="882"/>
                  </a:cubicBezTo>
                  <a:cubicBezTo>
                    <a:pt x="1524" y="885"/>
                    <a:pt x="1525" y="892"/>
                    <a:pt x="1523" y="896"/>
                  </a:cubicBezTo>
                  <a:cubicBezTo>
                    <a:pt x="1524" y="891"/>
                    <a:pt x="1522" y="889"/>
                    <a:pt x="1522" y="885"/>
                  </a:cubicBezTo>
                  <a:cubicBezTo>
                    <a:pt x="1517" y="887"/>
                    <a:pt x="1514" y="882"/>
                    <a:pt x="1512" y="879"/>
                  </a:cubicBezTo>
                  <a:cubicBezTo>
                    <a:pt x="1514" y="878"/>
                    <a:pt x="1517" y="878"/>
                    <a:pt x="1518" y="877"/>
                  </a:cubicBezTo>
                  <a:cubicBezTo>
                    <a:pt x="1521" y="869"/>
                    <a:pt x="1518" y="865"/>
                    <a:pt x="1515" y="860"/>
                  </a:cubicBezTo>
                  <a:cubicBezTo>
                    <a:pt x="1523" y="842"/>
                    <a:pt x="1502" y="838"/>
                    <a:pt x="1497" y="827"/>
                  </a:cubicBezTo>
                  <a:cubicBezTo>
                    <a:pt x="1500" y="828"/>
                    <a:pt x="1502" y="830"/>
                    <a:pt x="1507" y="829"/>
                  </a:cubicBezTo>
                  <a:cubicBezTo>
                    <a:pt x="1507" y="826"/>
                    <a:pt x="1507" y="824"/>
                    <a:pt x="1506" y="821"/>
                  </a:cubicBezTo>
                  <a:cubicBezTo>
                    <a:pt x="1502" y="822"/>
                    <a:pt x="1501" y="820"/>
                    <a:pt x="1498" y="819"/>
                  </a:cubicBezTo>
                  <a:cubicBezTo>
                    <a:pt x="1496" y="819"/>
                    <a:pt x="1497" y="823"/>
                    <a:pt x="1494" y="822"/>
                  </a:cubicBezTo>
                  <a:cubicBezTo>
                    <a:pt x="1484" y="819"/>
                    <a:pt x="1477" y="823"/>
                    <a:pt x="1469" y="817"/>
                  </a:cubicBezTo>
                  <a:cubicBezTo>
                    <a:pt x="1465" y="814"/>
                    <a:pt x="1464" y="808"/>
                    <a:pt x="1458" y="814"/>
                  </a:cubicBezTo>
                  <a:cubicBezTo>
                    <a:pt x="1457" y="820"/>
                    <a:pt x="1461" y="821"/>
                    <a:pt x="1460" y="828"/>
                  </a:cubicBezTo>
                  <a:cubicBezTo>
                    <a:pt x="1461" y="830"/>
                    <a:pt x="1466" y="829"/>
                    <a:pt x="1466" y="833"/>
                  </a:cubicBezTo>
                  <a:cubicBezTo>
                    <a:pt x="1462" y="840"/>
                    <a:pt x="1468" y="844"/>
                    <a:pt x="1466" y="854"/>
                  </a:cubicBezTo>
                  <a:cubicBezTo>
                    <a:pt x="1456" y="857"/>
                    <a:pt x="1451" y="864"/>
                    <a:pt x="1436" y="862"/>
                  </a:cubicBezTo>
                  <a:cubicBezTo>
                    <a:pt x="1433" y="864"/>
                    <a:pt x="1431" y="868"/>
                    <a:pt x="1426" y="869"/>
                  </a:cubicBezTo>
                  <a:cubicBezTo>
                    <a:pt x="1418" y="865"/>
                    <a:pt x="1419" y="861"/>
                    <a:pt x="1418" y="851"/>
                  </a:cubicBezTo>
                  <a:cubicBezTo>
                    <a:pt x="1415" y="830"/>
                    <a:pt x="1420" y="808"/>
                    <a:pt x="1416" y="790"/>
                  </a:cubicBezTo>
                  <a:cubicBezTo>
                    <a:pt x="1416" y="787"/>
                    <a:pt x="1418" y="786"/>
                    <a:pt x="1419" y="783"/>
                  </a:cubicBezTo>
                  <a:cubicBezTo>
                    <a:pt x="1416" y="778"/>
                    <a:pt x="1412" y="769"/>
                    <a:pt x="1405" y="776"/>
                  </a:cubicBezTo>
                  <a:cubicBezTo>
                    <a:pt x="1404" y="786"/>
                    <a:pt x="1396" y="797"/>
                    <a:pt x="1394" y="809"/>
                  </a:cubicBezTo>
                  <a:cubicBezTo>
                    <a:pt x="1391" y="804"/>
                    <a:pt x="1388" y="808"/>
                    <a:pt x="1382" y="808"/>
                  </a:cubicBezTo>
                  <a:cubicBezTo>
                    <a:pt x="1377" y="812"/>
                    <a:pt x="1380" y="819"/>
                    <a:pt x="1378" y="826"/>
                  </a:cubicBezTo>
                  <a:cubicBezTo>
                    <a:pt x="1377" y="832"/>
                    <a:pt x="1370" y="835"/>
                    <a:pt x="1369" y="840"/>
                  </a:cubicBezTo>
                  <a:cubicBezTo>
                    <a:pt x="1366" y="851"/>
                    <a:pt x="1369" y="858"/>
                    <a:pt x="1360" y="862"/>
                  </a:cubicBezTo>
                  <a:cubicBezTo>
                    <a:pt x="1353" y="864"/>
                    <a:pt x="1349" y="860"/>
                    <a:pt x="1342" y="866"/>
                  </a:cubicBezTo>
                  <a:cubicBezTo>
                    <a:pt x="1342" y="871"/>
                    <a:pt x="1340" y="871"/>
                    <a:pt x="1342" y="874"/>
                  </a:cubicBezTo>
                  <a:cubicBezTo>
                    <a:pt x="1340" y="876"/>
                    <a:pt x="1337" y="876"/>
                    <a:pt x="1335" y="877"/>
                  </a:cubicBezTo>
                  <a:cubicBezTo>
                    <a:pt x="1334" y="880"/>
                    <a:pt x="1334" y="884"/>
                    <a:pt x="1334" y="887"/>
                  </a:cubicBezTo>
                  <a:cubicBezTo>
                    <a:pt x="1331" y="881"/>
                    <a:pt x="1326" y="888"/>
                    <a:pt x="1322" y="888"/>
                  </a:cubicBezTo>
                  <a:cubicBezTo>
                    <a:pt x="1321" y="893"/>
                    <a:pt x="1324" y="894"/>
                    <a:pt x="1325" y="896"/>
                  </a:cubicBezTo>
                  <a:cubicBezTo>
                    <a:pt x="1319" y="898"/>
                    <a:pt x="1319" y="906"/>
                    <a:pt x="1311" y="907"/>
                  </a:cubicBezTo>
                  <a:cubicBezTo>
                    <a:pt x="1310" y="909"/>
                    <a:pt x="1309" y="912"/>
                    <a:pt x="1308" y="915"/>
                  </a:cubicBezTo>
                  <a:cubicBezTo>
                    <a:pt x="1305" y="915"/>
                    <a:pt x="1304" y="917"/>
                    <a:pt x="1302" y="917"/>
                  </a:cubicBezTo>
                  <a:cubicBezTo>
                    <a:pt x="1297" y="923"/>
                    <a:pt x="1300" y="933"/>
                    <a:pt x="1299" y="942"/>
                  </a:cubicBezTo>
                  <a:cubicBezTo>
                    <a:pt x="1298" y="946"/>
                    <a:pt x="1294" y="949"/>
                    <a:pt x="1294" y="953"/>
                  </a:cubicBezTo>
                  <a:cubicBezTo>
                    <a:pt x="1293" y="960"/>
                    <a:pt x="1297" y="971"/>
                    <a:pt x="1298" y="983"/>
                  </a:cubicBezTo>
                  <a:cubicBezTo>
                    <a:pt x="1298" y="992"/>
                    <a:pt x="1297" y="1002"/>
                    <a:pt x="1300" y="1008"/>
                  </a:cubicBezTo>
                  <a:cubicBezTo>
                    <a:pt x="1301" y="1011"/>
                    <a:pt x="1304" y="1012"/>
                    <a:pt x="1305" y="1014"/>
                  </a:cubicBezTo>
                  <a:cubicBezTo>
                    <a:pt x="1302" y="1024"/>
                    <a:pt x="1309" y="1029"/>
                    <a:pt x="1309" y="1038"/>
                  </a:cubicBezTo>
                  <a:cubicBezTo>
                    <a:pt x="1309" y="1039"/>
                    <a:pt x="1307" y="1042"/>
                    <a:pt x="1307" y="1043"/>
                  </a:cubicBezTo>
                  <a:cubicBezTo>
                    <a:pt x="1306" y="1051"/>
                    <a:pt x="1310" y="1059"/>
                    <a:pt x="1310" y="1066"/>
                  </a:cubicBezTo>
                  <a:cubicBezTo>
                    <a:pt x="1310" y="1071"/>
                    <a:pt x="1306" y="1075"/>
                    <a:pt x="1307" y="1080"/>
                  </a:cubicBezTo>
                  <a:cubicBezTo>
                    <a:pt x="1308" y="1085"/>
                    <a:pt x="1315" y="1089"/>
                    <a:pt x="1320" y="1089"/>
                  </a:cubicBezTo>
                  <a:cubicBezTo>
                    <a:pt x="1319" y="1099"/>
                    <a:pt x="1324" y="1104"/>
                    <a:pt x="1325" y="1112"/>
                  </a:cubicBezTo>
                  <a:cubicBezTo>
                    <a:pt x="1333" y="1111"/>
                    <a:pt x="1334" y="1105"/>
                    <a:pt x="1340" y="1103"/>
                  </a:cubicBezTo>
                  <a:cubicBezTo>
                    <a:pt x="1339" y="1107"/>
                    <a:pt x="1340" y="1114"/>
                    <a:pt x="1344" y="1119"/>
                  </a:cubicBezTo>
                  <a:cubicBezTo>
                    <a:pt x="1350" y="1118"/>
                    <a:pt x="1354" y="1117"/>
                    <a:pt x="1357" y="1122"/>
                  </a:cubicBezTo>
                  <a:cubicBezTo>
                    <a:pt x="1362" y="1119"/>
                    <a:pt x="1370" y="1120"/>
                    <a:pt x="1374" y="1116"/>
                  </a:cubicBezTo>
                  <a:cubicBezTo>
                    <a:pt x="1376" y="1113"/>
                    <a:pt x="1374" y="1110"/>
                    <a:pt x="1374" y="1105"/>
                  </a:cubicBezTo>
                  <a:cubicBezTo>
                    <a:pt x="1377" y="1102"/>
                    <a:pt x="1382" y="1100"/>
                    <a:pt x="1383" y="1095"/>
                  </a:cubicBezTo>
                  <a:cubicBezTo>
                    <a:pt x="1385" y="1095"/>
                    <a:pt x="1387" y="1096"/>
                    <a:pt x="1390" y="1096"/>
                  </a:cubicBezTo>
                  <a:cubicBezTo>
                    <a:pt x="1392" y="1092"/>
                    <a:pt x="1388" y="1082"/>
                    <a:pt x="1396" y="1083"/>
                  </a:cubicBezTo>
                  <a:cubicBezTo>
                    <a:pt x="1393" y="1089"/>
                    <a:pt x="1393" y="1098"/>
                    <a:pt x="1400" y="1098"/>
                  </a:cubicBezTo>
                  <a:cubicBezTo>
                    <a:pt x="1398" y="1083"/>
                    <a:pt x="1403" y="1071"/>
                    <a:pt x="1400" y="1061"/>
                  </a:cubicBezTo>
                  <a:cubicBezTo>
                    <a:pt x="1409" y="1068"/>
                    <a:pt x="1402" y="1082"/>
                    <a:pt x="1408" y="1092"/>
                  </a:cubicBezTo>
                  <a:cubicBezTo>
                    <a:pt x="1407" y="1095"/>
                    <a:pt x="1403" y="1097"/>
                    <a:pt x="1405" y="1101"/>
                  </a:cubicBezTo>
                  <a:cubicBezTo>
                    <a:pt x="1410" y="1101"/>
                    <a:pt x="1411" y="1101"/>
                    <a:pt x="1414" y="1099"/>
                  </a:cubicBezTo>
                  <a:cubicBezTo>
                    <a:pt x="1409" y="1091"/>
                    <a:pt x="1420" y="1086"/>
                    <a:pt x="1425" y="1085"/>
                  </a:cubicBezTo>
                  <a:cubicBezTo>
                    <a:pt x="1426" y="1082"/>
                    <a:pt x="1425" y="1079"/>
                    <a:pt x="1427" y="1076"/>
                  </a:cubicBezTo>
                  <a:cubicBezTo>
                    <a:pt x="1435" y="1075"/>
                    <a:pt x="1440" y="1076"/>
                    <a:pt x="1447" y="1075"/>
                  </a:cubicBezTo>
                  <a:cubicBezTo>
                    <a:pt x="1456" y="1082"/>
                    <a:pt x="1462" y="1092"/>
                    <a:pt x="1465" y="1105"/>
                  </a:cubicBezTo>
                  <a:cubicBezTo>
                    <a:pt x="1473" y="1104"/>
                    <a:pt x="1471" y="1113"/>
                    <a:pt x="1473" y="1118"/>
                  </a:cubicBezTo>
                  <a:cubicBezTo>
                    <a:pt x="1475" y="1122"/>
                    <a:pt x="1479" y="1122"/>
                    <a:pt x="1479" y="1126"/>
                  </a:cubicBezTo>
                  <a:cubicBezTo>
                    <a:pt x="1480" y="1132"/>
                    <a:pt x="1473" y="1139"/>
                    <a:pt x="1475" y="1146"/>
                  </a:cubicBezTo>
                  <a:cubicBezTo>
                    <a:pt x="1481" y="1150"/>
                    <a:pt x="1484" y="1156"/>
                    <a:pt x="1486" y="1164"/>
                  </a:cubicBezTo>
                  <a:cubicBezTo>
                    <a:pt x="1486" y="1166"/>
                    <a:pt x="1491" y="1164"/>
                    <a:pt x="1491" y="1167"/>
                  </a:cubicBezTo>
                  <a:cubicBezTo>
                    <a:pt x="1490" y="1178"/>
                    <a:pt x="1489" y="1185"/>
                    <a:pt x="1492" y="1195"/>
                  </a:cubicBezTo>
                  <a:cubicBezTo>
                    <a:pt x="1495" y="1195"/>
                    <a:pt x="1499" y="1197"/>
                    <a:pt x="1506" y="1198"/>
                  </a:cubicBezTo>
                  <a:cubicBezTo>
                    <a:pt x="1510" y="1193"/>
                    <a:pt x="1509" y="1192"/>
                    <a:pt x="1508" y="1185"/>
                  </a:cubicBezTo>
                  <a:cubicBezTo>
                    <a:pt x="1514" y="1178"/>
                    <a:pt x="1514" y="1168"/>
                    <a:pt x="1520" y="1161"/>
                  </a:cubicBezTo>
                  <a:cubicBezTo>
                    <a:pt x="1523" y="1159"/>
                    <a:pt x="1527" y="1158"/>
                    <a:pt x="1530" y="1155"/>
                  </a:cubicBezTo>
                  <a:cubicBezTo>
                    <a:pt x="1531" y="1154"/>
                    <a:pt x="1530" y="1152"/>
                    <a:pt x="1531" y="1150"/>
                  </a:cubicBezTo>
                  <a:cubicBezTo>
                    <a:pt x="1532" y="1148"/>
                    <a:pt x="1536" y="1145"/>
                    <a:pt x="1539" y="1142"/>
                  </a:cubicBezTo>
                  <a:cubicBezTo>
                    <a:pt x="1544" y="1134"/>
                    <a:pt x="1542" y="1131"/>
                    <a:pt x="1550" y="1129"/>
                  </a:cubicBezTo>
                  <a:cubicBezTo>
                    <a:pt x="1552" y="1117"/>
                    <a:pt x="1566" y="1116"/>
                    <a:pt x="1565" y="1102"/>
                  </a:cubicBezTo>
                  <a:cubicBezTo>
                    <a:pt x="1563" y="1101"/>
                    <a:pt x="1561" y="1105"/>
                    <a:pt x="1561" y="1103"/>
                  </a:cubicBezTo>
                  <a:cubicBezTo>
                    <a:pt x="1566" y="1095"/>
                    <a:pt x="1575" y="1091"/>
                    <a:pt x="1574" y="1078"/>
                  </a:cubicBezTo>
                  <a:cubicBezTo>
                    <a:pt x="1581" y="1073"/>
                    <a:pt x="1583" y="1059"/>
                    <a:pt x="1583" y="1051"/>
                  </a:cubicBezTo>
                  <a:cubicBezTo>
                    <a:pt x="1581" y="1051"/>
                    <a:pt x="1583" y="1054"/>
                    <a:pt x="1581" y="1055"/>
                  </a:cubicBezTo>
                  <a:close/>
                  <a:moveTo>
                    <a:pt x="1508" y="774"/>
                  </a:moveTo>
                  <a:cubicBezTo>
                    <a:pt x="1505" y="780"/>
                    <a:pt x="1512" y="784"/>
                    <a:pt x="1516" y="787"/>
                  </a:cubicBezTo>
                  <a:cubicBezTo>
                    <a:pt x="1516" y="780"/>
                    <a:pt x="1513" y="776"/>
                    <a:pt x="1508" y="774"/>
                  </a:cubicBezTo>
                  <a:close/>
                  <a:moveTo>
                    <a:pt x="1706" y="787"/>
                  </a:moveTo>
                  <a:cubicBezTo>
                    <a:pt x="1705" y="795"/>
                    <a:pt x="1703" y="802"/>
                    <a:pt x="1700" y="808"/>
                  </a:cubicBezTo>
                  <a:cubicBezTo>
                    <a:pt x="1697" y="806"/>
                    <a:pt x="1698" y="806"/>
                    <a:pt x="1696" y="803"/>
                  </a:cubicBezTo>
                  <a:cubicBezTo>
                    <a:pt x="1697" y="809"/>
                    <a:pt x="1694" y="820"/>
                    <a:pt x="1690" y="816"/>
                  </a:cubicBezTo>
                  <a:cubicBezTo>
                    <a:pt x="1691" y="824"/>
                    <a:pt x="1689" y="828"/>
                    <a:pt x="1689" y="835"/>
                  </a:cubicBezTo>
                  <a:cubicBezTo>
                    <a:pt x="1687" y="834"/>
                    <a:pt x="1687" y="832"/>
                    <a:pt x="1685" y="832"/>
                  </a:cubicBezTo>
                  <a:cubicBezTo>
                    <a:pt x="1684" y="835"/>
                    <a:pt x="1685" y="839"/>
                    <a:pt x="1683" y="840"/>
                  </a:cubicBezTo>
                  <a:cubicBezTo>
                    <a:pt x="1681" y="837"/>
                    <a:pt x="1683" y="829"/>
                    <a:pt x="1680" y="827"/>
                  </a:cubicBezTo>
                  <a:cubicBezTo>
                    <a:pt x="1677" y="832"/>
                    <a:pt x="1673" y="839"/>
                    <a:pt x="1675" y="845"/>
                  </a:cubicBezTo>
                  <a:cubicBezTo>
                    <a:pt x="1677" y="846"/>
                    <a:pt x="1678" y="842"/>
                    <a:pt x="1679" y="845"/>
                  </a:cubicBezTo>
                  <a:cubicBezTo>
                    <a:pt x="1674" y="855"/>
                    <a:pt x="1676" y="872"/>
                    <a:pt x="1671" y="885"/>
                  </a:cubicBezTo>
                  <a:cubicBezTo>
                    <a:pt x="1670" y="880"/>
                    <a:pt x="1664" y="879"/>
                    <a:pt x="1661" y="875"/>
                  </a:cubicBezTo>
                  <a:cubicBezTo>
                    <a:pt x="1660" y="877"/>
                    <a:pt x="1659" y="879"/>
                    <a:pt x="1657" y="880"/>
                  </a:cubicBezTo>
                  <a:cubicBezTo>
                    <a:pt x="1655" y="876"/>
                    <a:pt x="1652" y="874"/>
                    <a:pt x="1649" y="872"/>
                  </a:cubicBezTo>
                  <a:cubicBezTo>
                    <a:pt x="1649" y="869"/>
                    <a:pt x="1650" y="865"/>
                    <a:pt x="1648" y="863"/>
                  </a:cubicBezTo>
                  <a:cubicBezTo>
                    <a:pt x="1643" y="867"/>
                    <a:pt x="1642" y="863"/>
                    <a:pt x="1637" y="862"/>
                  </a:cubicBezTo>
                  <a:cubicBezTo>
                    <a:pt x="1635" y="865"/>
                    <a:pt x="1638" y="874"/>
                    <a:pt x="1633" y="874"/>
                  </a:cubicBezTo>
                  <a:cubicBezTo>
                    <a:pt x="1633" y="870"/>
                    <a:pt x="1633" y="871"/>
                    <a:pt x="1633" y="866"/>
                  </a:cubicBezTo>
                  <a:cubicBezTo>
                    <a:pt x="1629" y="865"/>
                    <a:pt x="1628" y="864"/>
                    <a:pt x="1625" y="867"/>
                  </a:cubicBezTo>
                  <a:cubicBezTo>
                    <a:pt x="1625" y="864"/>
                    <a:pt x="1623" y="863"/>
                    <a:pt x="1621" y="862"/>
                  </a:cubicBezTo>
                  <a:cubicBezTo>
                    <a:pt x="1620" y="864"/>
                    <a:pt x="1619" y="871"/>
                    <a:pt x="1621" y="873"/>
                  </a:cubicBezTo>
                  <a:cubicBezTo>
                    <a:pt x="1624" y="874"/>
                    <a:pt x="1623" y="871"/>
                    <a:pt x="1625" y="870"/>
                  </a:cubicBezTo>
                  <a:cubicBezTo>
                    <a:pt x="1627" y="874"/>
                    <a:pt x="1623" y="876"/>
                    <a:pt x="1623" y="880"/>
                  </a:cubicBezTo>
                  <a:cubicBezTo>
                    <a:pt x="1623" y="882"/>
                    <a:pt x="1626" y="882"/>
                    <a:pt x="1626" y="885"/>
                  </a:cubicBezTo>
                  <a:cubicBezTo>
                    <a:pt x="1629" y="884"/>
                    <a:pt x="1630" y="882"/>
                    <a:pt x="1634" y="882"/>
                  </a:cubicBezTo>
                  <a:cubicBezTo>
                    <a:pt x="1637" y="885"/>
                    <a:pt x="1639" y="889"/>
                    <a:pt x="1644" y="890"/>
                  </a:cubicBezTo>
                  <a:cubicBezTo>
                    <a:pt x="1648" y="891"/>
                    <a:pt x="1647" y="887"/>
                    <a:pt x="1650" y="887"/>
                  </a:cubicBezTo>
                  <a:cubicBezTo>
                    <a:pt x="1653" y="893"/>
                    <a:pt x="1658" y="898"/>
                    <a:pt x="1664" y="897"/>
                  </a:cubicBezTo>
                  <a:cubicBezTo>
                    <a:pt x="1665" y="899"/>
                    <a:pt x="1665" y="903"/>
                    <a:pt x="1667" y="904"/>
                  </a:cubicBezTo>
                  <a:cubicBezTo>
                    <a:pt x="1667" y="901"/>
                    <a:pt x="1668" y="899"/>
                    <a:pt x="1669" y="898"/>
                  </a:cubicBezTo>
                  <a:cubicBezTo>
                    <a:pt x="1669" y="900"/>
                    <a:pt x="1670" y="901"/>
                    <a:pt x="1671" y="902"/>
                  </a:cubicBezTo>
                  <a:cubicBezTo>
                    <a:pt x="1672" y="899"/>
                    <a:pt x="1669" y="888"/>
                    <a:pt x="1673" y="886"/>
                  </a:cubicBezTo>
                  <a:cubicBezTo>
                    <a:pt x="1673" y="890"/>
                    <a:pt x="1676" y="891"/>
                    <a:pt x="1677" y="894"/>
                  </a:cubicBezTo>
                  <a:cubicBezTo>
                    <a:pt x="1678" y="889"/>
                    <a:pt x="1683" y="887"/>
                    <a:pt x="1686" y="884"/>
                  </a:cubicBezTo>
                  <a:cubicBezTo>
                    <a:pt x="1692" y="874"/>
                    <a:pt x="1693" y="862"/>
                    <a:pt x="1697" y="850"/>
                  </a:cubicBezTo>
                  <a:cubicBezTo>
                    <a:pt x="1703" y="831"/>
                    <a:pt x="1713" y="807"/>
                    <a:pt x="1706" y="787"/>
                  </a:cubicBezTo>
                  <a:close/>
                  <a:moveTo>
                    <a:pt x="1682" y="843"/>
                  </a:moveTo>
                  <a:cubicBezTo>
                    <a:pt x="1680" y="843"/>
                    <a:pt x="1678" y="840"/>
                    <a:pt x="1680" y="839"/>
                  </a:cubicBezTo>
                  <a:cubicBezTo>
                    <a:pt x="1682" y="839"/>
                    <a:pt x="1682" y="841"/>
                    <a:pt x="1682" y="843"/>
                  </a:cubicBezTo>
                  <a:close/>
                  <a:moveTo>
                    <a:pt x="1550" y="804"/>
                  </a:moveTo>
                  <a:cubicBezTo>
                    <a:pt x="1553" y="805"/>
                    <a:pt x="1554" y="808"/>
                    <a:pt x="1557" y="810"/>
                  </a:cubicBezTo>
                  <a:cubicBezTo>
                    <a:pt x="1557" y="807"/>
                    <a:pt x="1557" y="804"/>
                    <a:pt x="1556" y="803"/>
                  </a:cubicBezTo>
                  <a:cubicBezTo>
                    <a:pt x="1554" y="804"/>
                    <a:pt x="1550" y="802"/>
                    <a:pt x="1550" y="804"/>
                  </a:cubicBezTo>
                  <a:close/>
                  <a:moveTo>
                    <a:pt x="1565" y="849"/>
                  </a:moveTo>
                  <a:cubicBezTo>
                    <a:pt x="1570" y="830"/>
                    <a:pt x="1554" y="815"/>
                    <a:pt x="1543" y="805"/>
                  </a:cubicBezTo>
                  <a:cubicBezTo>
                    <a:pt x="1542" y="811"/>
                    <a:pt x="1547" y="818"/>
                    <a:pt x="1548" y="824"/>
                  </a:cubicBezTo>
                  <a:cubicBezTo>
                    <a:pt x="1560" y="827"/>
                    <a:pt x="1556" y="844"/>
                    <a:pt x="1565" y="849"/>
                  </a:cubicBezTo>
                  <a:close/>
                  <a:moveTo>
                    <a:pt x="1596" y="815"/>
                  </a:moveTo>
                  <a:cubicBezTo>
                    <a:pt x="1596" y="812"/>
                    <a:pt x="1597" y="807"/>
                    <a:pt x="1594" y="807"/>
                  </a:cubicBezTo>
                  <a:cubicBezTo>
                    <a:pt x="1595" y="809"/>
                    <a:pt x="1592" y="815"/>
                    <a:pt x="1596" y="815"/>
                  </a:cubicBezTo>
                  <a:close/>
                  <a:moveTo>
                    <a:pt x="1686" y="817"/>
                  </a:moveTo>
                  <a:cubicBezTo>
                    <a:pt x="1687" y="815"/>
                    <a:pt x="1689" y="811"/>
                    <a:pt x="1685" y="811"/>
                  </a:cubicBezTo>
                  <a:cubicBezTo>
                    <a:pt x="1686" y="813"/>
                    <a:pt x="1684" y="817"/>
                    <a:pt x="1686" y="817"/>
                  </a:cubicBezTo>
                  <a:close/>
                  <a:moveTo>
                    <a:pt x="1584" y="835"/>
                  </a:moveTo>
                  <a:cubicBezTo>
                    <a:pt x="1582" y="832"/>
                    <a:pt x="1582" y="829"/>
                    <a:pt x="1577" y="830"/>
                  </a:cubicBezTo>
                  <a:cubicBezTo>
                    <a:pt x="1577" y="826"/>
                    <a:pt x="1575" y="823"/>
                    <a:pt x="1572" y="821"/>
                  </a:cubicBezTo>
                  <a:cubicBezTo>
                    <a:pt x="1571" y="837"/>
                    <a:pt x="1586" y="836"/>
                    <a:pt x="1589" y="848"/>
                  </a:cubicBezTo>
                  <a:cubicBezTo>
                    <a:pt x="1593" y="849"/>
                    <a:pt x="1592" y="849"/>
                    <a:pt x="1596" y="849"/>
                  </a:cubicBezTo>
                  <a:cubicBezTo>
                    <a:pt x="1593" y="844"/>
                    <a:pt x="1591" y="838"/>
                    <a:pt x="1588" y="833"/>
                  </a:cubicBezTo>
                  <a:cubicBezTo>
                    <a:pt x="1585" y="832"/>
                    <a:pt x="1586" y="834"/>
                    <a:pt x="1584" y="835"/>
                  </a:cubicBezTo>
                  <a:close/>
                  <a:moveTo>
                    <a:pt x="1190" y="823"/>
                  </a:moveTo>
                  <a:cubicBezTo>
                    <a:pt x="1178" y="826"/>
                    <a:pt x="1171" y="835"/>
                    <a:pt x="1162" y="841"/>
                  </a:cubicBezTo>
                  <a:cubicBezTo>
                    <a:pt x="1176" y="843"/>
                    <a:pt x="1186" y="834"/>
                    <a:pt x="1190" y="823"/>
                  </a:cubicBezTo>
                  <a:close/>
                  <a:moveTo>
                    <a:pt x="1513" y="836"/>
                  </a:moveTo>
                  <a:cubicBezTo>
                    <a:pt x="1515" y="833"/>
                    <a:pt x="1512" y="828"/>
                    <a:pt x="1510" y="827"/>
                  </a:cubicBezTo>
                  <a:cubicBezTo>
                    <a:pt x="1508" y="829"/>
                    <a:pt x="1509" y="835"/>
                    <a:pt x="1513" y="836"/>
                  </a:cubicBezTo>
                  <a:close/>
                  <a:moveTo>
                    <a:pt x="1669" y="831"/>
                  </a:moveTo>
                  <a:cubicBezTo>
                    <a:pt x="1667" y="834"/>
                    <a:pt x="1665" y="841"/>
                    <a:pt x="1671" y="841"/>
                  </a:cubicBezTo>
                  <a:cubicBezTo>
                    <a:pt x="1672" y="839"/>
                    <a:pt x="1674" y="830"/>
                    <a:pt x="1669" y="831"/>
                  </a:cubicBezTo>
                  <a:close/>
                  <a:moveTo>
                    <a:pt x="1704" y="836"/>
                  </a:moveTo>
                  <a:cubicBezTo>
                    <a:pt x="1705" y="840"/>
                    <a:pt x="1701" y="844"/>
                    <a:pt x="1704" y="847"/>
                  </a:cubicBezTo>
                  <a:cubicBezTo>
                    <a:pt x="1703" y="843"/>
                    <a:pt x="1708" y="837"/>
                    <a:pt x="1704" y="836"/>
                  </a:cubicBezTo>
                  <a:close/>
                  <a:moveTo>
                    <a:pt x="1607" y="846"/>
                  </a:moveTo>
                  <a:cubicBezTo>
                    <a:pt x="1604" y="845"/>
                    <a:pt x="1603" y="843"/>
                    <a:pt x="1600" y="842"/>
                  </a:cubicBezTo>
                  <a:cubicBezTo>
                    <a:pt x="1599" y="845"/>
                    <a:pt x="1598" y="851"/>
                    <a:pt x="1600" y="853"/>
                  </a:cubicBezTo>
                  <a:cubicBezTo>
                    <a:pt x="1604" y="853"/>
                    <a:pt x="1606" y="850"/>
                    <a:pt x="1607" y="846"/>
                  </a:cubicBezTo>
                  <a:close/>
                  <a:moveTo>
                    <a:pt x="1631" y="848"/>
                  </a:moveTo>
                  <a:cubicBezTo>
                    <a:pt x="1632" y="853"/>
                    <a:pt x="1632" y="858"/>
                    <a:pt x="1636" y="861"/>
                  </a:cubicBezTo>
                  <a:cubicBezTo>
                    <a:pt x="1638" y="856"/>
                    <a:pt x="1635" y="849"/>
                    <a:pt x="1631" y="848"/>
                  </a:cubicBezTo>
                  <a:close/>
                  <a:moveTo>
                    <a:pt x="1590" y="854"/>
                  </a:moveTo>
                  <a:cubicBezTo>
                    <a:pt x="1588" y="856"/>
                    <a:pt x="1585" y="858"/>
                    <a:pt x="1585" y="862"/>
                  </a:cubicBezTo>
                  <a:cubicBezTo>
                    <a:pt x="1586" y="863"/>
                    <a:pt x="1587" y="865"/>
                    <a:pt x="1589" y="865"/>
                  </a:cubicBezTo>
                  <a:cubicBezTo>
                    <a:pt x="1591" y="860"/>
                    <a:pt x="1592" y="864"/>
                    <a:pt x="1595" y="865"/>
                  </a:cubicBezTo>
                  <a:cubicBezTo>
                    <a:pt x="1597" y="865"/>
                    <a:pt x="1598" y="863"/>
                    <a:pt x="1598" y="861"/>
                  </a:cubicBezTo>
                  <a:cubicBezTo>
                    <a:pt x="1596" y="858"/>
                    <a:pt x="1593" y="856"/>
                    <a:pt x="1590" y="854"/>
                  </a:cubicBezTo>
                  <a:close/>
                  <a:moveTo>
                    <a:pt x="1604" y="854"/>
                  </a:moveTo>
                  <a:cubicBezTo>
                    <a:pt x="1600" y="860"/>
                    <a:pt x="1606" y="864"/>
                    <a:pt x="1609" y="867"/>
                  </a:cubicBezTo>
                  <a:cubicBezTo>
                    <a:pt x="1610" y="863"/>
                    <a:pt x="1612" y="867"/>
                    <a:pt x="1614" y="867"/>
                  </a:cubicBezTo>
                  <a:cubicBezTo>
                    <a:pt x="1614" y="863"/>
                    <a:pt x="1613" y="859"/>
                    <a:pt x="1612" y="856"/>
                  </a:cubicBezTo>
                  <a:cubicBezTo>
                    <a:pt x="1608" y="857"/>
                    <a:pt x="1608" y="855"/>
                    <a:pt x="1604" y="854"/>
                  </a:cubicBezTo>
                  <a:close/>
                  <a:moveTo>
                    <a:pt x="1616" y="858"/>
                  </a:moveTo>
                  <a:cubicBezTo>
                    <a:pt x="1615" y="860"/>
                    <a:pt x="1616" y="863"/>
                    <a:pt x="1619" y="863"/>
                  </a:cubicBezTo>
                  <a:cubicBezTo>
                    <a:pt x="1621" y="862"/>
                    <a:pt x="1620" y="857"/>
                    <a:pt x="1616" y="858"/>
                  </a:cubicBezTo>
                  <a:close/>
                  <a:moveTo>
                    <a:pt x="1693" y="877"/>
                  </a:moveTo>
                  <a:cubicBezTo>
                    <a:pt x="1694" y="880"/>
                    <a:pt x="1692" y="879"/>
                    <a:pt x="1692" y="882"/>
                  </a:cubicBezTo>
                  <a:cubicBezTo>
                    <a:pt x="1695" y="883"/>
                    <a:pt x="1697" y="876"/>
                    <a:pt x="1693" y="877"/>
                  </a:cubicBezTo>
                  <a:close/>
                  <a:moveTo>
                    <a:pt x="1121" y="1017"/>
                  </a:moveTo>
                  <a:cubicBezTo>
                    <a:pt x="1117" y="1003"/>
                    <a:pt x="1127" y="992"/>
                    <a:pt x="1132" y="979"/>
                  </a:cubicBezTo>
                  <a:cubicBezTo>
                    <a:pt x="1130" y="978"/>
                    <a:pt x="1130" y="977"/>
                    <a:pt x="1129" y="977"/>
                  </a:cubicBezTo>
                  <a:cubicBezTo>
                    <a:pt x="1125" y="984"/>
                    <a:pt x="1108" y="984"/>
                    <a:pt x="1116" y="998"/>
                  </a:cubicBezTo>
                  <a:cubicBezTo>
                    <a:pt x="1114" y="999"/>
                    <a:pt x="1113" y="1002"/>
                    <a:pt x="1111" y="1003"/>
                  </a:cubicBezTo>
                  <a:cubicBezTo>
                    <a:pt x="1111" y="999"/>
                    <a:pt x="1113" y="994"/>
                    <a:pt x="1108" y="995"/>
                  </a:cubicBezTo>
                  <a:cubicBezTo>
                    <a:pt x="1104" y="998"/>
                    <a:pt x="1111" y="1010"/>
                    <a:pt x="1105" y="1012"/>
                  </a:cubicBezTo>
                  <a:cubicBezTo>
                    <a:pt x="1099" y="1012"/>
                    <a:pt x="1095" y="1006"/>
                    <a:pt x="1089" y="1007"/>
                  </a:cubicBezTo>
                  <a:cubicBezTo>
                    <a:pt x="1089" y="1009"/>
                    <a:pt x="1089" y="1010"/>
                    <a:pt x="1088" y="1010"/>
                  </a:cubicBezTo>
                  <a:cubicBezTo>
                    <a:pt x="1089" y="1015"/>
                    <a:pt x="1096" y="1014"/>
                    <a:pt x="1094" y="1021"/>
                  </a:cubicBezTo>
                  <a:cubicBezTo>
                    <a:pt x="1101" y="1020"/>
                    <a:pt x="1097" y="1026"/>
                    <a:pt x="1099" y="1029"/>
                  </a:cubicBezTo>
                  <a:cubicBezTo>
                    <a:pt x="1103" y="1028"/>
                    <a:pt x="1107" y="1028"/>
                    <a:pt x="1108" y="1031"/>
                  </a:cubicBezTo>
                  <a:cubicBezTo>
                    <a:pt x="1109" y="1034"/>
                    <a:pt x="1107" y="1034"/>
                    <a:pt x="1108" y="1036"/>
                  </a:cubicBezTo>
                  <a:cubicBezTo>
                    <a:pt x="1109" y="1041"/>
                    <a:pt x="1115" y="1043"/>
                    <a:pt x="1119" y="1049"/>
                  </a:cubicBezTo>
                  <a:cubicBezTo>
                    <a:pt x="1122" y="1054"/>
                    <a:pt x="1123" y="1064"/>
                    <a:pt x="1132" y="1061"/>
                  </a:cubicBezTo>
                  <a:cubicBezTo>
                    <a:pt x="1134" y="1053"/>
                    <a:pt x="1126" y="1055"/>
                    <a:pt x="1126" y="1050"/>
                  </a:cubicBezTo>
                  <a:cubicBezTo>
                    <a:pt x="1126" y="1047"/>
                    <a:pt x="1126" y="1044"/>
                    <a:pt x="1129" y="1043"/>
                  </a:cubicBezTo>
                  <a:cubicBezTo>
                    <a:pt x="1135" y="1043"/>
                    <a:pt x="1135" y="1043"/>
                    <a:pt x="1135" y="1043"/>
                  </a:cubicBezTo>
                  <a:cubicBezTo>
                    <a:pt x="1137" y="1041"/>
                    <a:pt x="1138" y="1038"/>
                    <a:pt x="1138" y="1035"/>
                  </a:cubicBezTo>
                  <a:cubicBezTo>
                    <a:pt x="1132" y="1030"/>
                    <a:pt x="1127" y="1023"/>
                    <a:pt x="1121" y="1017"/>
                  </a:cubicBezTo>
                  <a:close/>
                  <a:moveTo>
                    <a:pt x="1194" y="1114"/>
                  </a:moveTo>
                  <a:cubicBezTo>
                    <a:pt x="1189" y="1106"/>
                    <a:pt x="1180" y="1101"/>
                    <a:pt x="1175" y="1094"/>
                  </a:cubicBezTo>
                  <a:cubicBezTo>
                    <a:pt x="1174" y="1092"/>
                    <a:pt x="1174" y="1090"/>
                    <a:pt x="1172" y="1087"/>
                  </a:cubicBezTo>
                  <a:cubicBezTo>
                    <a:pt x="1169" y="1083"/>
                    <a:pt x="1164" y="1082"/>
                    <a:pt x="1163" y="1079"/>
                  </a:cubicBezTo>
                  <a:cubicBezTo>
                    <a:pt x="1160" y="1069"/>
                    <a:pt x="1155" y="1062"/>
                    <a:pt x="1149" y="1055"/>
                  </a:cubicBezTo>
                  <a:cubicBezTo>
                    <a:pt x="1147" y="1057"/>
                    <a:pt x="1145" y="1058"/>
                    <a:pt x="1143" y="1060"/>
                  </a:cubicBezTo>
                  <a:cubicBezTo>
                    <a:pt x="1142" y="1059"/>
                    <a:pt x="1143" y="1057"/>
                    <a:pt x="1140" y="1057"/>
                  </a:cubicBezTo>
                  <a:cubicBezTo>
                    <a:pt x="1133" y="1073"/>
                    <a:pt x="1158" y="1081"/>
                    <a:pt x="1152" y="1096"/>
                  </a:cubicBezTo>
                  <a:cubicBezTo>
                    <a:pt x="1155" y="1097"/>
                    <a:pt x="1156" y="1097"/>
                    <a:pt x="1159" y="1097"/>
                  </a:cubicBezTo>
                  <a:cubicBezTo>
                    <a:pt x="1160" y="1103"/>
                    <a:pt x="1166" y="1106"/>
                    <a:pt x="1167" y="1111"/>
                  </a:cubicBezTo>
                  <a:cubicBezTo>
                    <a:pt x="1167" y="1112"/>
                    <a:pt x="1165" y="1113"/>
                    <a:pt x="1166" y="1114"/>
                  </a:cubicBezTo>
                  <a:cubicBezTo>
                    <a:pt x="1168" y="1117"/>
                    <a:pt x="1173" y="1119"/>
                    <a:pt x="1170" y="1125"/>
                  </a:cubicBezTo>
                  <a:cubicBezTo>
                    <a:pt x="1173" y="1127"/>
                    <a:pt x="1176" y="1130"/>
                    <a:pt x="1177" y="1135"/>
                  </a:cubicBezTo>
                  <a:cubicBezTo>
                    <a:pt x="1185" y="1138"/>
                    <a:pt x="1193" y="1135"/>
                    <a:pt x="1201" y="1139"/>
                  </a:cubicBezTo>
                  <a:cubicBezTo>
                    <a:pt x="1202" y="1136"/>
                    <a:pt x="1204" y="1135"/>
                    <a:pt x="1205" y="1133"/>
                  </a:cubicBezTo>
                  <a:cubicBezTo>
                    <a:pt x="1198" y="1129"/>
                    <a:pt x="1198" y="1121"/>
                    <a:pt x="1194" y="1114"/>
                  </a:cubicBezTo>
                  <a:close/>
                  <a:moveTo>
                    <a:pt x="1073" y="1080"/>
                  </a:moveTo>
                  <a:cubicBezTo>
                    <a:pt x="1077" y="1081"/>
                    <a:pt x="1078" y="1078"/>
                    <a:pt x="1079" y="1074"/>
                  </a:cubicBezTo>
                  <a:cubicBezTo>
                    <a:pt x="1077" y="1073"/>
                    <a:pt x="1076" y="1072"/>
                    <a:pt x="1074" y="1072"/>
                  </a:cubicBezTo>
                  <a:cubicBezTo>
                    <a:pt x="1073" y="1074"/>
                    <a:pt x="1071" y="1078"/>
                    <a:pt x="1073" y="1080"/>
                  </a:cubicBezTo>
                  <a:close/>
                  <a:moveTo>
                    <a:pt x="1399" y="1111"/>
                  </a:moveTo>
                  <a:cubicBezTo>
                    <a:pt x="1401" y="1111"/>
                    <a:pt x="1401" y="1110"/>
                    <a:pt x="1402" y="1110"/>
                  </a:cubicBezTo>
                  <a:cubicBezTo>
                    <a:pt x="1402" y="1109"/>
                    <a:pt x="1402" y="1107"/>
                    <a:pt x="1402" y="1105"/>
                  </a:cubicBezTo>
                  <a:cubicBezTo>
                    <a:pt x="1401" y="1103"/>
                    <a:pt x="1396" y="1104"/>
                    <a:pt x="1394" y="1103"/>
                  </a:cubicBezTo>
                  <a:cubicBezTo>
                    <a:pt x="1395" y="1106"/>
                    <a:pt x="1396" y="1110"/>
                    <a:pt x="1399" y="1111"/>
                  </a:cubicBezTo>
                  <a:close/>
                  <a:moveTo>
                    <a:pt x="1321" y="1124"/>
                  </a:moveTo>
                  <a:cubicBezTo>
                    <a:pt x="1324" y="1124"/>
                    <a:pt x="1324" y="1121"/>
                    <a:pt x="1324" y="1118"/>
                  </a:cubicBezTo>
                  <a:cubicBezTo>
                    <a:pt x="1321" y="1118"/>
                    <a:pt x="1319" y="1120"/>
                    <a:pt x="1319" y="1123"/>
                  </a:cubicBezTo>
                  <a:cubicBezTo>
                    <a:pt x="1319" y="1123"/>
                    <a:pt x="1321" y="1123"/>
                    <a:pt x="1321" y="1124"/>
                  </a:cubicBezTo>
                  <a:close/>
                  <a:moveTo>
                    <a:pt x="1318" y="1124"/>
                  </a:moveTo>
                  <a:cubicBezTo>
                    <a:pt x="1315" y="1123"/>
                    <a:pt x="1315" y="1125"/>
                    <a:pt x="1315" y="1127"/>
                  </a:cubicBezTo>
                  <a:cubicBezTo>
                    <a:pt x="1317" y="1128"/>
                    <a:pt x="1318" y="1126"/>
                    <a:pt x="1318" y="1124"/>
                  </a:cubicBezTo>
                  <a:close/>
                  <a:moveTo>
                    <a:pt x="1345" y="1125"/>
                  </a:moveTo>
                  <a:cubicBezTo>
                    <a:pt x="1345" y="1132"/>
                    <a:pt x="1345" y="1132"/>
                    <a:pt x="1345" y="1132"/>
                  </a:cubicBezTo>
                  <a:cubicBezTo>
                    <a:pt x="1349" y="1133"/>
                    <a:pt x="1349" y="1123"/>
                    <a:pt x="1345" y="1125"/>
                  </a:cubicBezTo>
                  <a:close/>
                  <a:moveTo>
                    <a:pt x="1341" y="1137"/>
                  </a:moveTo>
                  <a:cubicBezTo>
                    <a:pt x="1332" y="1139"/>
                    <a:pt x="1321" y="1137"/>
                    <a:pt x="1318" y="1129"/>
                  </a:cubicBezTo>
                  <a:cubicBezTo>
                    <a:pt x="1312" y="1142"/>
                    <a:pt x="1315" y="1151"/>
                    <a:pt x="1311" y="1163"/>
                  </a:cubicBezTo>
                  <a:cubicBezTo>
                    <a:pt x="1317" y="1161"/>
                    <a:pt x="1316" y="1168"/>
                    <a:pt x="1323" y="1170"/>
                  </a:cubicBezTo>
                  <a:cubicBezTo>
                    <a:pt x="1325" y="1164"/>
                    <a:pt x="1332" y="1162"/>
                    <a:pt x="1334" y="1155"/>
                  </a:cubicBezTo>
                  <a:cubicBezTo>
                    <a:pt x="1333" y="1154"/>
                    <a:pt x="1331" y="1155"/>
                    <a:pt x="1331" y="1152"/>
                  </a:cubicBezTo>
                  <a:cubicBezTo>
                    <a:pt x="1335" y="1148"/>
                    <a:pt x="1338" y="1143"/>
                    <a:pt x="1341" y="1137"/>
                  </a:cubicBezTo>
                  <a:close/>
                  <a:moveTo>
                    <a:pt x="1196" y="1143"/>
                  </a:moveTo>
                  <a:cubicBezTo>
                    <a:pt x="1192" y="1143"/>
                    <a:pt x="1192" y="1143"/>
                    <a:pt x="1192" y="1143"/>
                  </a:cubicBezTo>
                  <a:cubicBezTo>
                    <a:pt x="1191" y="1146"/>
                    <a:pt x="1191" y="1151"/>
                    <a:pt x="1195" y="1151"/>
                  </a:cubicBezTo>
                  <a:cubicBezTo>
                    <a:pt x="1194" y="1148"/>
                    <a:pt x="1197" y="1147"/>
                    <a:pt x="1196" y="1143"/>
                  </a:cubicBezTo>
                  <a:close/>
                  <a:moveTo>
                    <a:pt x="284" y="1289"/>
                  </a:moveTo>
                  <a:cubicBezTo>
                    <a:pt x="281" y="1281"/>
                    <a:pt x="276" y="1275"/>
                    <a:pt x="270" y="1271"/>
                  </a:cubicBezTo>
                  <a:cubicBezTo>
                    <a:pt x="272" y="1279"/>
                    <a:pt x="278" y="1284"/>
                    <a:pt x="284" y="1289"/>
                  </a:cubicBezTo>
                  <a:close/>
                  <a:moveTo>
                    <a:pt x="286" y="1293"/>
                  </a:moveTo>
                  <a:cubicBezTo>
                    <a:pt x="286" y="1295"/>
                    <a:pt x="287" y="1296"/>
                    <a:pt x="290" y="1296"/>
                  </a:cubicBezTo>
                  <a:cubicBezTo>
                    <a:pt x="290" y="1293"/>
                    <a:pt x="288" y="1293"/>
                    <a:pt x="286" y="1293"/>
                  </a:cubicBezTo>
                  <a:close/>
                  <a:moveTo>
                    <a:pt x="350" y="1358"/>
                  </a:moveTo>
                  <a:cubicBezTo>
                    <a:pt x="349" y="1355"/>
                    <a:pt x="347" y="1352"/>
                    <a:pt x="343" y="1351"/>
                  </a:cubicBezTo>
                  <a:cubicBezTo>
                    <a:pt x="344" y="1355"/>
                    <a:pt x="348" y="1356"/>
                    <a:pt x="350" y="1358"/>
                  </a:cubicBezTo>
                  <a:close/>
                  <a:moveTo>
                    <a:pt x="359" y="1369"/>
                  </a:moveTo>
                  <a:cubicBezTo>
                    <a:pt x="360" y="1371"/>
                    <a:pt x="361" y="1373"/>
                    <a:pt x="364" y="1374"/>
                  </a:cubicBezTo>
                  <a:cubicBezTo>
                    <a:pt x="363" y="1372"/>
                    <a:pt x="361" y="1367"/>
                    <a:pt x="359" y="1369"/>
                  </a:cubicBezTo>
                  <a:close/>
                  <a:moveTo>
                    <a:pt x="369" y="1383"/>
                  </a:moveTo>
                  <a:cubicBezTo>
                    <a:pt x="373" y="1382"/>
                    <a:pt x="369" y="1389"/>
                    <a:pt x="373" y="1388"/>
                  </a:cubicBezTo>
                  <a:cubicBezTo>
                    <a:pt x="374" y="1384"/>
                    <a:pt x="371" y="1380"/>
                    <a:pt x="369" y="1383"/>
                  </a:cubicBezTo>
                  <a:close/>
                  <a:moveTo>
                    <a:pt x="364" y="1432"/>
                  </a:moveTo>
                  <a:cubicBezTo>
                    <a:pt x="361" y="1431"/>
                    <a:pt x="359" y="1429"/>
                    <a:pt x="356" y="1428"/>
                  </a:cubicBezTo>
                  <a:cubicBezTo>
                    <a:pt x="358" y="1433"/>
                    <a:pt x="356" y="1436"/>
                    <a:pt x="360" y="1439"/>
                  </a:cubicBezTo>
                  <a:cubicBezTo>
                    <a:pt x="363" y="1440"/>
                    <a:pt x="365" y="1440"/>
                    <a:pt x="366" y="1438"/>
                  </a:cubicBezTo>
                  <a:cubicBezTo>
                    <a:pt x="363" y="1436"/>
                    <a:pt x="362" y="1435"/>
                    <a:pt x="364" y="1432"/>
                  </a:cubicBezTo>
                  <a:close/>
                  <a:moveTo>
                    <a:pt x="732" y="67"/>
                  </a:moveTo>
                  <a:cubicBezTo>
                    <a:pt x="718" y="64"/>
                    <a:pt x="703" y="59"/>
                    <a:pt x="689" y="58"/>
                  </a:cubicBezTo>
                  <a:cubicBezTo>
                    <a:pt x="682" y="54"/>
                    <a:pt x="675" y="54"/>
                    <a:pt x="668" y="48"/>
                  </a:cubicBezTo>
                  <a:cubicBezTo>
                    <a:pt x="680" y="51"/>
                    <a:pt x="684" y="46"/>
                    <a:pt x="696" y="47"/>
                  </a:cubicBezTo>
                  <a:cubicBezTo>
                    <a:pt x="697" y="42"/>
                    <a:pt x="691" y="44"/>
                    <a:pt x="691" y="41"/>
                  </a:cubicBezTo>
                  <a:cubicBezTo>
                    <a:pt x="694" y="41"/>
                    <a:pt x="697" y="42"/>
                    <a:pt x="701" y="42"/>
                  </a:cubicBezTo>
                  <a:cubicBezTo>
                    <a:pt x="702" y="40"/>
                    <a:pt x="703" y="39"/>
                    <a:pt x="704" y="37"/>
                  </a:cubicBezTo>
                  <a:cubicBezTo>
                    <a:pt x="702" y="34"/>
                    <a:pt x="698" y="39"/>
                    <a:pt x="697" y="36"/>
                  </a:cubicBezTo>
                  <a:cubicBezTo>
                    <a:pt x="700" y="35"/>
                    <a:pt x="702" y="35"/>
                    <a:pt x="703" y="32"/>
                  </a:cubicBezTo>
                  <a:cubicBezTo>
                    <a:pt x="693" y="28"/>
                    <a:pt x="680" y="24"/>
                    <a:pt x="665" y="25"/>
                  </a:cubicBezTo>
                  <a:cubicBezTo>
                    <a:pt x="664" y="22"/>
                    <a:pt x="665" y="22"/>
                    <a:pt x="661" y="21"/>
                  </a:cubicBezTo>
                  <a:cubicBezTo>
                    <a:pt x="670" y="20"/>
                    <a:pt x="687" y="24"/>
                    <a:pt x="692" y="14"/>
                  </a:cubicBezTo>
                  <a:cubicBezTo>
                    <a:pt x="678" y="11"/>
                    <a:pt x="670" y="15"/>
                    <a:pt x="657" y="14"/>
                  </a:cubicBezTo>
                  <a:cubicBezTo>
                    <a:pt x="662" y="10"/>
                    <a:pt x="670" y="9"/>
                    <a:pt x="675" y="5"/>
                  </a:cubicBezTo>
                  <a:cubicBezTo>
                    <a:pt x="669" y="3"/>
                    <a:pt x="658" y="6"/>
                    <a:pt x="655" y="0"/>
                  </a:cubicBezTo>
                  <a:cubicBezTo>
                    <a:pt x="626" y="0"/>
                    <a:pt x="595" y="8"/>
                    <a:pt x="569" y="17"/>
                  </a:cubicBezTo>
                  <a:cubicBezTo>
                    <a:pt x="555" y="11"/>
                    <a:pt x="540" y="23"/>
                    <a:pt x="526" y="24"/>
                  </a:cubicBezTo>
                  <a:cubicBezTo>
                    <a:pt x="527" y="24"/>
                    <a:pt x="527" y="23"/>
                    <a:pt x="525" y="23"/>
                  </a:cubicBezTo>
                  <a:cubicBezTo>
                    <a:pt x="524" y="25"/>
                    <a:pt x="522" y="24"/>
                    <a:pt x="524" y="26"/>
                  </a:cubicBezTo>
                  <a:cubicBezTo>
                    <a:pt x="515" y="28"/>
                    <a:pt x="507" y="32"/>
                    <a:pt x="499" y="35"/>
                  </a:cubicBezTo>
                  <a:cubicBezTo>
                    <a:pt x="460" y="51"/>
                    <a:pt x="419" y="76"/>
                    <a:pt x="386" y="98"/>
                  </a:cubicBezTo>
                  <a:cubicBezTo>
                    <a:pt x="324" y="140"/>
                    <a:pt x="261" y="193"/>
                    <a:pt x="212" y="249"/>
                  </a:cubicBezTo>
                  <a:cubicBezTo>
                    <a:pt x="191" y="272"/>
                    <a:pt x="179" y="300"/>
                    <a:pt x="165" y="324"/>
                  </a:cubicBezTo>
                  <a:cubicBezTo>
                    <a:pt x="168" y="328"/>
                    <a:pt x="160" y="331"/>
                    <a:pt x="163" y="334"/>
                  </a:cubicBezTo>
                  <a:cubicBezTo>
                    <a:pt x="165" y="330"/>
                    <a:pt x="166" y="337"/>
                    <a:pt x="164" y="337"/>
                  </a:cubicBezTo>
                  <a:cubicBezTo>
                    <a:pt x="166" y="338"/>
                    <a:pt x="167" y="335"/>
                    <a:pt x="168" y="337"/>
                  </a:cubicBezTo>
                  <a:cubicBezTo>
                    <a:pt x="166" y="341"/>
                    <a:pt x="165" y="346"/>
                    <a:pt x="170" y="347"/>
                  </a:cubicBezTo>
                  <a:cubicBezTo>
                    <a:pt x="168" y="379"/>
                    <a:pt x="140" y="395"/>
                    <a:pt x="144" y="426"/>
                  </a:cubicBezTo>
                  <a:cubicBezTo>
                    <a:pt x="152" y="412"/>
                    <a:pt x="160" y="398"/>
                    <a:pt x="167" y="384"/>
                  </a:cubicBezTo>
                  <a:cubicBezTo>
                    <a:pt x="167" y="372"/>
                    <a:pt x="176" y="369"/>
                    <a:pt x="181" y="360"/>
                  </a:cubicBezTo>
                  <a:cubicBezTo>
                    <a:pt x="183" y="361"/>
                    <a:pt x="182" y="364"/>
                    <a:pt x="185" y="363"/>
                  </a:cubicBezTo>
                  <a:cubicBezTo>
                    <a:pt x="191" y="353"/>
                    <a:pt x="203" y="345"/>
                    <a:pt x="215" y="346"/>
                  </a:cubicBezTo>
                  <a:cubicBezTo>
                    <a:pt x="213" y="351"/>
                    <a:pt x="211" y="355"/>
                    <a:pt x="208" y="359"/>
                  </a:cubicBezTo>
                  <a:cubicBezTo>
                    <a:pt x="211" y="358"/>
                    <a:pt x="213" y="355"/>
                    <a:pt x="216" y="354"/>
                  </a:cubicBezTo>
                  <a:cubicBezTo>
                    <a:pt x="216" y="354"/>
                    <a:pt x="214" y="356"/>
                    <a:pt x="215" y="356"/>
                  </a:cubicBezTo>
                  <a:cubicBezTo>
                    <a:pt x="221" y="356"/>
                    <a:pt x="223" y="349"/>
                    <a:pt x="231" y="343"/>
                  </a:cubicBezTo>
                  <a:cubicBezTo>
                    <a:pt x="233" y="343"/>
                    <a:pt x="232" y="346"/>
                    <a:pt x="234" y="345"/>
                  </a:cubicBezTo>
                  <a:cubicBezTo>
                    <a:pt x="237" y="341"/>
                    <a:pt x="241" y="339"/>
                    <a:pt x="245" y="337"/>
                  </a:cubicBezTo>
                  <a:cubicBezTo>
                    <a:pt x="245" y="340"/>
                    <a:pt x="245" y="340"/>
                    <a:pt x="245" y="340"/>
                  </a:cubicBezTo>
                  <a:cubicBezTo>
                    <a:pt x="250" y="342"/>
                    <a:pt x="251" y="335"/>
                    <a:pt x="253" y="337"/>
                  </a:cubicBezTo>
                  <a:cubicBezTo>
                    <a:pt x="252" y="340"/>
                    <a:pt x="251" y="342"/>
                    <a:pt x="252" y="345"/>
                  </a:cubicBezTo>
                  <a:cubicBezTo>
                    <a:pt x="256" y="348"/>
                    <a:pt x="261" y="345"/>
                    <a:pt x="263" y="345"/>
                  </a:cubicBezTo>
                  <a:cubicBezTo>
                    <a:pt x="265" y="350"/>
                    <a:pt x="267" y="353"/>
                    <a:pt x="269" y="356"/>
                  </a:cubicBezTo>
                  <a:cubicBezTo>
                    <a:pt x="267" y="362"/>
                    <a:pt x="262" y="369"/>
                    <a:pt x="263" y="376"/>
                  </a:cubicBezTo>
                  <a:cubicBezTo>
                    <a:pt x="264" y="376"/>
                    <a:pt x="266" y="375"/>
                    <a:pt x="267" y="377"/>
                  </a:cubicBezTo>
                  <a:cubicBezTo>
                    <a:pt x="267" y="409"/>
                    <a:pt x="253" y="443"/>
                    <a:pt x="230" y="460"/>
                  </a:cubicBezTo>
                  <a:cubicBezTo>
                    <a:pt x="223" y="457"/>
                    <a:pt x="211" y="460"/>
                    <a:pt x="206" y="465"/>
                  </a:cubicBezTo>
                  <a:cubicBezTo>
                    <a:pt x="208" y="459"/>
                    <a:pt x="203" y="460"/>
                    <a:pt x="201" y="457"/>
                  </a:cubicBezTo>
                  <a:cubicBezTo>
                    <a:pt x="199" y="450"/>
                    <a:pt x="204" y="445"/>
                    <a:pt x="201" y="438"/>
                  </a:cubicBezTo>
                  <a:cubicBezTo>
                    <a:pt x="190" y="438"/>
                    <a:pt x="182" y="442"/>
                    <a:pt x="174" y="446"/>
                  </a:cubicBezTo>
                  <a:cubicBezTo>
                    <a:pt x="173" y="457"/>
                    <a:pt x="179" y="464"/>
                    <a:pt x="176" y="479"/>
                  </a:cubicBezTo>
                  <a:cubicBezTo>
                    <a:pt x="179" y="479"/>
                    <a:pt x="178" y="476"/>
                    <a:pt x="181" y="477"/>
                  </a:cubicBezTo>
                  <a:cubicBezTo>
                    <a:pt x="176" y="481"/>
                    <a:pt x="181" y="491"/>
                    <a:pt x="178" y="499"/>
                  </a:cubicBezTo>
                  <a:cubicBezTo>
                    <a:pt x="179" y="500"/>
                    <a:pt x="183" y="499"/>
                    <a:pt x="182" y="503"/>
                  </a:cubicBezTo>
                  <a:cubicBezTo>
                    <a:pt x="175" y="505"/>
                    <a:pt x="172" y="508"/>
                    <a:pt x="165" y="512"/>
                  </a:cubicBezTo>
                  <a:cubicBezTo>
                    <a:pt x="153" y="509"/>
                    <a:pt x="145" y="524"/>
                    <a:pt x="138" y="532"/>
                  </a:cubicBezTo>
                  <a:cubicBezTo>
                    <a:pt x="139" y="542"/>
                    <a:pt x="138" y="555"/>
                    <a:pt x="141" y="565"/>
                  </a:cubicBezTo>
                  <a:cubicBezTo>
                    <a:pt x="140" y="581"/>
                    <a:pt x="132" y="593"/>
                    <a:pt x="128" y="608"/>
                  </a:cubicBezTo>
                  <a:cubicBezTo>
                    <a:pt x="123" y="608"/>
                    <a:pt x="123" y="614"/>
                    <a:pt x="119" y="615"/>
                  </a:cubicBezTo>
                  <a:cubicBezTo>
                    <a:pt x="116" y="611"/>
                    <a:pt x="111" y="615"/>
                    <a:pt x="109" y="611"/>
                  </a:cubicBezTo>
                  <a:cubicBezTo>
                    <a:pt x="101" y="617"/>
                    <a:pt x="97" y="627"/>
                    <a:pt x="92" y="636"/>
                  </a:cubicBezTo>
                  <a:cubicBezTo>
                    <a:pt x="89" y="634"/>
                    <a:pt x="87" y="631"/>
                    <a:pt x="84" y="629"/>
                  </a:cubicBezTo>
                  <a:cubicBezTo>
                    <a:pt x="84" y="624"/>
                    <a:pt x="85" y="617"/>
                    <a:pt x="82" y="615"/>
                  </a:cubicBezTo>
                  <a:cubicBezTo>
                    <a:pt x="78" y="614"/>
                    <a:pt x="79" y="617"/>
                    <a:pt x="76" y="617"/>
                  </a:cubicBezTo>
                  <a:cubicBezTo>
                    <a:pt x="76" y="616"/>
                    <a:pt x="77" y="614"/>
                    <a:pt x="76" y="614"/>
                  </a:cubicBezTo>
                  <a:cubicBezTo>
                    <a:pt x="75" y="615"/>
                    <a:pt x="74" y="617"/>
                    <a:pt x="72" y="617"/>
                  </a:cubicBezTo>
                  <a:cubicBezTo>
                    <a:pt x="71" y="614"/>
                    <a:pt x="70" y="614"/>
                    <a:pt x="67" y="615"/>
                  </a:cubicBezTo>
                  <a:cubicBezTo>
                    <a:pt x="67" y="612"/>
                    <a:pt x="67" y="610"/>
                    <a:pt x="65" y="610"/>
                  </a:cubicBezTo>
                  <a:cubicBezTo>
                    <a:pt x="63" y="612"/>
                    <a:pt x="60" y="614"/>
                    <a:pt x="60" y="619"/>
                  </a:cubicBezTo>
                  <a:cubicBezTo>
                    <a:pt x="60" y="621"/>
                    <a:pt x="64" y="620"/>
                    <a:pt x="64" y="623"/>
                  </a:cubicBezTo>
                  <a:cubicBezTo>
                    <a:pt x="61" y="625"/>
                    <a:pt x="63" y="631"/>
                    <a:pt x="60" y="633"/>
                  </a:cubicBezTo>
                  <a:cubicBezTo>
                    <a:pt x="60" y="630"/>
                    <a:pt x="55" y="632"/>
                    <a:pt x="53" y="630"/>
                  </a:cubicBezTo>
                  <a:cubicBezTo>
                    <a:pt x="46" y="635"/>
                    <a:pt x="49" y="645"/>
                    <a:pt x="45" y="651"/>
                  </a:cubicBezTo>
                  <a:cubicBezTo>
                    <a:pt x="43" y="654"/>
                    <a:pt x="39" y="655"/>
                    <a:pt x="37" y="657"/>
                  </a:cubicBezTo>
                  <a:cubicBezTo>
                    <a:pt x="34" y="661"/>
                    <a:pt x="36" y="668"/>
                    <a:pt x="31" y="671"/>
                  </a:cubicBezTo>
                  <a:cubicBezTo>
                    <a:pt x="30" y="671"/>
                    <a:pt x="29" y="670"/>
                    <a:pt x="27" y="671"/>
                  </a:cubicBezTo>
                  <a:cubicBezTo>
                    <a:pt x="21" y="675"/>
                    <a:pt x="25" y="682"/>
                    <a:pt x="22" y="689"/>
                  </a:cubicBezTo>
                  <a:cubicBezTo>
                    <a:pt x="20" y="687"/>
                    <a:pt x="23" y="681"/>
                    <a:pt x="19" y="681"/>
                  </a:cubicBezTo>
                  <a:cubicBezTo>
                    <a:pt x="21" y="694"/>
                    <a:pt x="15" y="700"/>
                    <a:pt x="19" y="711"/>
                  </a:cubicBezTo>
                  <a:cubicBezTo>
                    <a:pt x="16" y="710"/>
                    <a:pt x="18" y="714"/>
                    <a:pt x="15" y="714"/>
                  </a:cubicBezTo>
                  <a:cubicBezTo>
                    <a:pt x="8" y="753"/>
                    <a:pt x="0" y="800"/>
                    <a:pt x="3" y="845"/>
                  </a:cubicBezTo>
                  <a:cubicBezTo>
                    <a:pt x="4" y="874"/>
                    <a:pt x="7" y="900"/>
                    <a:pt x="10" y="925"/>
                  </a:cubicBezTo>
                  <a:cubicBezTo>
                    <a:pt x="22" y="1004"/>
                    <a:pt x="40" y="1074"/>
                    <a:pt x="66" y="1136"/>
                  </a:cubicBezTo>
                  <a:cubicBezTo>
                    <a:pt x="81" y="1172"/>
                    <a:pt x="97" y="1206"/>
                    <a:pt x="116" y="1234"/>
                  </a:cubicBezTo>
                  <a:cubicBezTo>
                    <a:pt x="115" y="1232"/>
                    <a:pt x="115" y="1229"/>
                    <a:pt x="117" y="1227"/>
                  </a:cubicBezTo>
                  <a:cubicBezTo>
                    <a:pt x="134" y="1241"/>
                    <a:pt x="145" y="1273"/>
                    <a:pt x="172" y="1283"/>
                  </a:cubicBezTo>
                  <a:cubicBezTo>
                    <a:pt x="177" y="1290"/>
                    <a:pt x="184" y="1296"/>
                    <a:pt x="193" y="1299"/>
                  </a:cubicBezTo>
                  <a:cubicBezTo>
                    <a:pt x="195" y="1290"/>
                    <a:pt x="188" y="1276"/>
                    <a:pt x="187" y="1270"/>
                  </a:cubicBezTo>
                  <a:cubicBezTo>
                    <a:pt x="197" y="1287"/>
                    <a:pt x="206" y="1311"/>
                    <a:pt x="224" y="1317"/>
                  </a:cubicBezTo>
                  <a:cubicBezTo>
                    <a:pt x="228" y="1313"/>
                    <a:pt x="231" y="1308"/>
                    <a:pt x="231" y="1303"/>
                  </a:cubicBezTo>
                  <a:cubicBezTo>
                    <a:pt x="238" y="1307"/>
                    <a:pt x="241" y="1316"/>
                    <a:pt x="248" y="1319"/>
                  </a:cubicBezTo>
                  <a:cubicBezTo>
                    <a:pt x="249" y="1319"/>
                    <a:pt x="249" y="1318"/>
                    <a:pt x="250" y="1319"/>
                  </a:cubicBezTo>
                  <a:cubicBezTo>
                    <a:pt x="251" y="1313"/>
                    <a:pt x="247" y="1308"/>
                    <a:pt x="248" y="1306"/>
                  </a:cubicBezTo>
                  <a:cubicBezTo>
                    <a:pt x="254" y="1312"/>
                    <a:pt x="261" y="1316"/>
                    <a:pt x="263" y="1325"/>
                  </a:cubicBezTo>
                  <a:cubicBezTo>
                    <a:pt x="261" y="1325"/>
                    <a:pt x="260" y="1324"/>
                    <a:pt x="259" y="1323"/>
                  </a:cubicBezTo>
                  <a:cubicBezTo>
                    <a:pt x="259" y="1328"/>
                    <a:pt x="262" y="1331"/>
                    <a:pt x="267" y="1332"/>
                  </a:cubicBezTo>
                  <a:cubicBezTo>
                    <a:pt x="266" y="1329"/>
                    <a:pt x="270" y="1330"/>
                    <a:pt x="271" y="1330"/>
                  </a:cubicBezTo>
                  <a:cubicBezTo>
                    <a:pt x="278" y="1334"/>
                    <a:pt x="279" y="1342"/>
                    <a:pt x="288" y="1343"/>
                  </a:cubicBezTo>
                  <a:cubicBezTo>
                    <a:pt x="307" y="1338"/>
                    <a:pt x="305" y="1369"/>
                    <a:pt x="319" y="1374"/>
                  </a:cubicBezTo>
                  <a:cubicBezTo>
                    <a:pt x="329" y="1373"/>
                    <a:pt x="332" y="1378"/>
                    <a:pt x="337" y="1382"/>
                  </a:cubicBezTo>
                  <a:cubicBezTo>
                    <a:pt x="352" y="1381"/>
                    <a:pt x="352" y="1394"/>
                    <a:pt x="361" y="1399"/>
                  </a:cubicBezTo>
                  <a:cubicBezTo>
                    <a:pt x="362" y="1395"/>
                    <a:pt x="375" y="1396"/>
                    <a:pt x="372" y="1400"/>
                  </a:cubicBezTo>
                  <a:cubicBezTo>
                    <a:pt x="371" y="1399"/>
                    <a:pt x="368" y="1399"/>
                    <a:pt x="365" y="1399"/>
                  </a:cubicBezTo>
                  <a:cubicBezTo>
                    <a:pt x="365" y="1407"/>
                    <a:pt x="373" y="1411"/>
                    <a:pt x="378" y="1416"/>
                  </a:cubicBezTo>
                  <a:cubicBezTo>
                    <a:pt x="383" y="1422"/>
                    <a:pt x="384" y="1431"/>
                    <a:pt x="391" y="1435"/>
                  </a:cubicBezTo>
                  <a:cubicBezTo>
                    <a:pt x="392" y="1431"/>
                    <a:pt x="391" y="1431"/>
                    <a:pt x="392" y="1429"/>
                  </a:cubicBezTo>
                  <a:cubicBezTo>
                    <a:pt x="393" y="1432"/>
                    <a:pt x="396" y="1428"/>
                    <a:pt x="397" y="1429"/>
                  </a:cubicBezTo>
                  <a:cubicBezTo>
                    <a:pt x="396" y="1422"/>
                    <a:pt x="390" y="1420"/>
                    <a:pt x="388" y="1414"/>
                  </a:cubicBezTo>
                  <a:cubicBezTo>
                    <a:pt x="390" y="1414"/>
                    <a:pt x="390" y="1416"/>
                    <a:pt x="392" y="1416"/>
                  </a:cubicBezTo>
                  <a:cubicBezTo>
                    <a:pt x="390" y="1411"/>
                    <a:pt x="387" y="1407"/>
                    <a:pt x="383" y="1404"/>
                  </a:cubicBezTo>
                  <a:cubicBezTo>
                    <a:pt x="383" y="1399"/>
                    <a:pt x="381" y="1394"/>
                    <a:pt x="375" y="1392"/>
                  </a:cubicBezTo>
                  <a:cubicBezTo>
                    <a:pt x="373" y="1393"/>
                    <a:pt x="370" y="1398"/>
                    <a:pt x="368" y="1393"/>
                  </a:cubicBezTo>
                  <a:cubicBezTo>
                    <a:pt x="370" y="1393"/>
                    <a:pt x="372" y="1393"/>
                    <a:pt x="373" y="1391"/>
                  </a:cubicBezTo>
                  <a:cubicBezTo>
                    <a:pt x="367" y="1388"/>
                    <a:pt x="368" y="1373"/>
                    <a:pt x="359" y="1376"/>
                  </a:cubicBezTo>
                  <a:cubicBezTo>
                    <a:pt x="362" y="1377"/>
                    <a:pt x="363" y="1378"/>
                    <a:pt x="362" y="1382"/>
                  </a:cubicBezTo>
                  <a:cubicBezTo>
                    <a:pt x="358" y="1381"/>
                    <a:pt x="356" y="1378"/>
                    <a:pt x="356" y="1374"/>
                  </a:cubicBezTo>
                  <a:cubicBezTo>
                    <a:pt x="357" y="1374"/>
                    <a:pt x="358" y="1376"/>
                    <a:pt x="358" y="1373"/>
                  </a:cubicBezTo>
                  <a:cubicBezTo>
                    <a:pt x="356" y="1370"/>
                    <a:pt x="351" y="1364"/>
                    <a:pt x="350" y="1363"/>
                  </a:cubicBezTo>
                  <a:cubicBezTo>
                    <a:pt x="352" y="1364"/>
                    <a:pt x="356" y="1368"/>
                    <a:pt x="359" y="1366"/>
                  </a:cubicBezTo>
                  <a:cubicBezTo>
                    <a:pt x="354" y="1361"/>
                    <a:pt x="347" y="1360"/>
                    <a:pt x="342" y="1354"/>
                  </a:cubicBezTo>
                  <a:cubicBezTo>
                    <a:pt x="342" y="1353"/>
                    <a:pt x="343" y="1350"/>
                    <a:pt x="342" y="1349"/>
                  </a:cubicBezTo>
                  <a:cubicBezTo>
                    <a:pt x="340" y="1344"/>
                    <a:pt x="329" y="1331"/>
                    <a:pt x="325" y="1332"/>
                  </a:cubicBezTo>
                  <a:cubicBezTo>
                    <a:pt x="324" y="1338"/>
                    <a:pt x="333" y="1340"/>
                    <a:pt x="332" y="1343"/>
                  </a:cubicBezTo>
                  <a:cubicBezTo>
                    <a:pt x="326" y="1344"/>
                    <a:pt x="328" y="1336"/>
                    <a:pt x="323" y="1336"/>
                  </a:cubicBezTo>
                  <a:cubicBezTo>
                    <a:pt x="322" y="1338"/>
                    <a:pt x="326" y="1339"/>
                    <a:pt x="323" y="1340"/>
                  </a:cubicBezTo>
                  <a:cubicBezTo>
                    <a:pt x="320" y="1338"/>
                    <a:pt x="321" y="1332"/>
                    <a:pt x="320" y="1329"/>
                  </a:cubicBezTo>
                  <a:cubicBezTo>
                    <a:pt x="314" y="1329"/>
                    <a:pt x="311" y="1319"/>
                    <a:pt x="316" y="1317"/>
                  </a:cubicBezTo>
                  <a:cubicBezTo>
                    <a:pt x="314" y="1313"/>
                    <a:pt x="309" y="1312"/>
                    <a:pt x="305" y="1310"/>
                  </a:cubicBezTo>
                  <a:cubicBezTo>
                    <a:pt x="303" y="1313"/>
                    <a:pt x="308" y="1317"/>
                    <a:pt x="309" y="1320"/>
                  </a:cubicBezTo>
                  <a:cubicBezTo>
                    <a:pt x="303" y="1316"/>
                    <a:pt x="299" y="1309"/>
                    <a:pt x="292" y="1307"/>
                  </a:cubicBezTo>
                  <a:cubicBezTo>
                    <a:pt x="297" y="1308"/>
                    <a:pt x="291" y="1304"/>
                    <a:pt x="295" y="1303"/>
                  </a:cubicBezTo>
                  <a:cubicBezTo>
                    <a:pt x="297" y="1306"/>
                    <a:pt x="299" y="1313"/>
                    <a:pt x="302" y="1310"/>
                  </a:cubicBezTo>
                  <a:cubicBezTo>
                    <a:pt x="299" y="1307"/>
                    <a:pt x="297" y="1303"/>
                    <a:pt x="293" y="1300"/>
                  </a:cubicBezTo>
                  <a:cubicBezTo>
                    <a:pt x="292" y="1301"/>
                    <a:pt x="293" y="1304"/>
                    <a:pt x="291" y="1303"/>
                  </a:cubicBezTo>
                  <a:cubicBezTo>
                    <a:pt x="285" y="1295"/>
                    <a:pt x="279" y="1286"/>
                    <a:pt x="269" y="1281"/>
                  </a:cubicBezTo>
                  <a:cubicBezTo>
                    <a:pt x="271" y="1275"/>
                    <a:pt x="265" y="1278"/>
                    <a:pt x="266" y="1272"/>
                  </a:cubicBezTo>
                  <a:cubicBezTo>
                    <a:pt x="268" y="1272"/>
                    <a:pt x="269" y="1275"/>
                    <a:pt x="268" y="1271"/>
                  </a:cubicBezTo>
                  <a:cubicBezTo>
                    <a:pt x="266" y="1260"/>
                    <a:pt x="254" y="1254"/>
                    <a:pt x="248" y="1245"/>
                  </a:cubicBezTo>
                  <a:cubicBezTo>
                    <a:pt x="244" y="1238"/>
                    <a:pt x="242" y="1230"/>
                    <a:pt x="237" y="1223"/>
                  </a:cubicBezTo>
                  <a:cubicBezTo>
                    <a:pt x="231" y="1216"/>
                    <a:pt x="220" y="1208"/>
                    <a:pt x="214" y="1202"/>
                  </a:cubicBezTo>
                  <a:cubicBezTo>
                    <a:pt x="209" y="1198"/>
                    <a:pt x="204" y="1191"/>
                    <a:pt x="201" y="1187"/>
                  </a:cubicBezTo>
                  <a:cubicBezTo>
                    <a:pt x="193" y="1176"/>
                    <a:pt x="191" y="1162"/>
                    <a:pt x="182" y="1150"/>
                  </a:cubicBezTo>
                  <a:cubicBezTo>
                    <a:pt x="180" y="1147"/>
                    <a:pt x="177" y="1146"/>
                    <a:pt x="175" y="1144"/>
                  </a:cubicBezTo>
                  <a:cubicBezTo>
                    <a:pt x="171" y="1137"/>
                    <a:pt x="170" y="1129"/>
                    <a:pt x="165" y="1122"/>
                  </a:cubicBezTo>
                  <a:cubicBezTo>
                    <a:pt x="155" y="1116"/>
                    <a:pt x="153" y="1102"/>
                    <a:pt x="146" y="1094"/>
                  </a:cubicBezTo>
                  <a:cubicBezTo>
                    <a:pt x="145" y="1085"/>
                    <a:pt x="139" y="1081"/>
                    <a:pt x="136" y="1075"/>
                  </a:cubicBezTo>
                  <a:cubicBezTo>
                    <a:pt x="137" y="1068"/>
                    <a:pt x="133" y="1067"/>
                    <a:pt x="130" y="1064"/>
                  </a:cubicBezTo>
                  <a:cubicBezTo>
                    <a:pt x="122" y="1042"/>
                    <a:pt x="108" y="1020"/>
                    <a:pt x="110" y="990"/>
                  </a:cubicBezTo>
                  <a:cubicBezTo>
                    <a:pt x="111" y="968"/>
                    <a:pt x="125" y="947"/>
                    <a:pt x="123" y="923"/>
                  </a:cubicBezTo>
                  <a:cubicBezTo>
                    <a:pt x="122" y="920"/>
                    <a:pt x="120" y="917"/>
                    <a:pt x="120" y="913"/>
                  </a:cubicBezTo>
                  <a:cubicBezTo>
                    <a:pt x="119" y="905"/>
                    <a:pt x="120" y="896"/>
                    <a:pt x="120" y="887"/>
                  </a:cubicBezTo>
                  <a:cubicBezTo>
                    <a:pt x="120" y="855"/>
                    <a:pt x="122" y="823"/>
                    <a:pt x="133" y="797"/>
                  </a:cubicBezTo>
                  <a:cubicBezTo>
                    <a:pt x="133" y="795"/>
                    <a:pt x="129" y="796"/>
                    <a:pt x="129" y="792"/>
                  </a:cubicBezTo>
                  <a:cubicBezTo>
                    <a:pt x="132" y="789"/>
                    <a:pt x="131" y="781"/>
                    <a:pt x="131" y="775"/>
                  </a:cubicBezTo>
                  <a:cubicBezTo>
                    <a:pt x="127" y="771"/>
                    <a:pt x="123" y="769"/>
                    <a:pt x="119" y="767"/>
                  </a:cubicBezTo>
                  <a:cubicBezTo>
                    <a:pt x="119" y="766"/>
                    <a:pt x="118" y="765"/>
                    <a:pt x="118" y="764"/>
                  </a:cubicBezTo>
                  <a:cubicBezTo>
                    <a:pt x="120" y="763"/>
                    <a:pt x="120" y="765"/>
                    <a:pt x="122" y="765"/>
                  </a:cubicBezTo>
                  <a:cubicBezTo>
                    <a:pt x="120" y="760"/>
                    <a:pt x="125" y="758"/>
                    <a:pt x="125" y="752"/>
                  </a:cubicBezTo>
                  <a:cubicBezTo>
                    <a:pt x="126" y="748"/>
                    <a:pt x="121" y="742"/>
                    <a:pt x="124" y="737"/>
                  </a:cubicBezTo>
                  <a:cubicBezTo>
                    <a:pt x="116" y="733"/>
                    <a:pt x="117" y="722"/>
                    <a:pt x="115" y="716"/>
                  </a:cubicBezTo>
                  <a:cubicBezTo>
                    <a:pt x="111" y="715"/>
                    <a:pt x="112" y="718"/>
                    <a:pt x="109" y="719"/>
                  </a:cubicBezTo>
                  <a:cubicBezTo>
                    <a:pt x="106" y="716"/>
                    <a:pt x="108" y="715"/>
                    <a:pt x="108" y="711"/>
                  </a:cubicBezTo>
                  <a:cubicBezTo>
                    <a:pt x="104" y="711"/>
                    <a:pt x="104" y="707"/>
                    <a:pt x="103" y="704"/>
                  </a:cubicBezTo>
                  <a:cubicBezTo>
                    <a:pt x="98" y="704"/>
                    <a:pt x="98" y="704"/>
                    <a:pt x="98" y="704"/>
                  </a:cubicBezTo>
                  <a:cubicBezTo>
                    <a:pt x="93" y="698"/>
                    <a:pt x="96" y="692"/>
                    <a:pt x="96" y="686"/>
                  </a:cubicBezTo>
                  <a:cubicBezTo>
                    <a:pt x="96" y="684"/>
                    <a:pt x="94" y="683"/>
                    <a:pt x="94" y="681"/>
                  </a:cubicBezTo>
                  <a:cubicBezTo>
                    <a:pt x="91" y="660"/>
                    <a:pt x="98" y="633"/>
                    <a:pt x="108" y="621"/>
                  </a:cubicBezTo>
                  <a:cubicBezTo>
                    <a:pt x="110" y="623"/>
                    <a:pt x="114" y="624"/>
                    <a:pt x="116" y="626"/>
                  </a:cubicBezTo>
                  <a:cubicBezTo>
                    <a:pt x="115" y="630"/>
                    <a:pt x="112" y="632"/>
                    <a:pt x="112" y="637"/>
                  </a:cubicBezTo>
                  <a:cubicBezTo>
                    <a:pt x="117" y="639"/>
                    <a:pt x="119" y="633"/>
                    <a:pt x="118" y="627"/>
                  </a:cubicBezTo>
                  <a:cubicBezTo>
                    <a:pt x="119" y="626"/>
                    <a:pt x="122" y="629"/>
                    <a:pt x="124" y="626"/>
                  </a:cubicBezTo>
                  <a:cubicBezTo>
                    <a:pt x="123" y="616"/>
                    <a:pt x="135" y="614"/>
                    <a:pt x="139" y="607"/>
                  </a:cubicBezTo>
                  <a:cubicBezTo>
                    <a:pt x="142" y="600"/>
                    <a:pt x="142" y="593"/>
                    <a:pt x="148" y="587"/>
                  </a:cubicBezTo>
                  <a:cubicBezTo>
                    <a:pt x="149" y="594"/>
                    <a:pt x="155" y="582"/>
                    <a:pt x="157" y="579"/>
                  </a:cubicBezTo>
                  <a:cubicBezTo>
                    <a:pt x="153" y="565"/>
                    <a:pt x="166" y="554"/>
                    <a:pt x="171" y="543"/>
                  </a:cubicBezTo>
                  <a:cubicBezTo>
                    <a:pt x="169" y="540"/>
                    <a:pt x="168" y="538"/>
                    <a:pt x="172" y="536"/>
                  </a:cubicBezTo>
                  <a:cubicBezTo>
                    <a:pt x="180" y="539"/>
                    <a:pt x="191" y="525"/>
                    <a:pt x="196" y="521"/>
                  </a:cubicBezTo>
                  <a:cubicBezTo>
                    <a:pt x="197" y="519"/>
                    <a:pt x="200" y="519"/>
                    <a:pt x="202" y="518"/>
                  </a:cubicBezTo>
                  <a:cubicBezTo>
                    <a:pt x="213" y="509"/>
                    <a:pt x="220" y="483"/>
                    <a:pt x="233" y="480"/>
                  </a:cubicBezTo>
                  <a:cubicBezTo>
                    <a:pt x="239" y="479"/>
                    <a:pt x="243" y="485"/>
                    <a:pt x="249" y="482"/>
                  </a:cubicBezTo>
                  <a:cubicBezTo>
                    <a:pt x="251" y="477"/>
                    <a:pt x="258" y="477"/>
                    <a:pt x="262" y="475"/>
                  </a:cubicBezTo>
                  <a:cubicBezTo>
                    <a:pt x="266" y="472"/>
                    <a:pt x="268" y="466"/>
                    <a:pt x="272" y="463"/>
                  </a:cubicBezTo>
                  <a:cubicBezTo>
                    <a:pt x="277" y="459"/>
                    <a:pt x="285" y="458"/>
                    <a:pt x="290" y="455"/>
                  </a:cubicBezTo>
                  <a:cubicBezTo>
                    <a:pt x="294" y="451"/>
                    <a:pt x="296" y="444"/>
                    <a:pt x="300" y="441"/>
                  </a:cubicBezTo>
                  <a:cubicBezTo>
                    <a:pt x="304" y="438"/>
                    <a:pt x="308" y="440"/>
                    <a:pt x="312" y="437"/>
                  </a:cubicBezTo>
                  <a:cubicBezTo>
                    <a:pt x="314" y="435"/>
                    <a:pt x="314" y="431"/>
                    <a:pt x="317" y="428"/>
                  </a:cubicBezTo>
                  <a:cubicBezTo>
                    <a:pt x="325" y="419"/>
                    <a:pt x="338" y="420"/>
                    <a:pt x="338" y="407"/>
                  </a:cubicBezTo>
                  <a:cubicBezTo>
                    <a:pt x="334" y="405"/>
                    <a:pt x="335" y="399"/>
                    <a:pt x="332" y="397"/>
                  </a:cubicBezTo>
                  <a:cubicBezTo>
                    <a:pt x="339" y="382"/>
                    <a:pt x="347" y="367"/>
                    <a:pt x="361" y="359"/>
                  </a:cubicBezTo>
                  <a:cubicBezTo>
                    <a:pt x="361" y="356"/>
                    <a:pt x="359" y="356"/>
                    <a:pt x="360" y="354"/>
                  </a:cubicBezTo>
                  <a:cubicBezTo>
                    <a:pt x="365" y="351"/>
                    <a:pt x="370" y="348"/>
                    <a:pt x="374" y="344"/>
                  </a:cubicBezTo>
                  <a:cubicBezTo>
                    <a:pt x="374" y="341"/>
                    <a:pt x="370" y="342"/>
                    <a:pt x="371" y="337"/>
                  </a:cubicBezTo>
                  <a:cubicBezTo>
                    <a:pt x="388" y="325"/>
                    <a:pt x="401" y="308"/>
                    <a:pt x="408" y="286"/>
                  </a:cubicBezTo>
                  <a:cubicBezTo>
                    <a:pt x="413" y="284"/>
                    <a:pt x="417" y="281"/>
                    <a:pt x="422" y="279"/>
                  </a:cubicBezTo>
                  <a:cubicBezTo>
                    <a:pt x="424" y="297"/>
                    <a:pt x="412" y="301"/>
                    <a:pt x="406" y="311"/>
                  </a:cubicBezTo>
                  <a:cubicBezTo>
                    <a:pt x="403" y="317"/>
                    <a:pt x="402" y="325"/>
                    <a:pt x="398" y="329"/>
                  </a:cubicBezTo>
                  <a:cubicBezTo>
                    <a:pt x="396" y="331"/>
                    <a:pt x="393" y="331"/>
                    <a:pt x="391" y="334"/>
                  </a:cubicBezTo>
                  <a:cubicBezTo>
                    <a:pt x="391" y="343"/>
                    <a:pt x="386" y="348"/>
                    <a:pt x="384" y="357"/>
                  </a:cubicBezTo>
                  <a:cubicBezTo>
                    <a:pt x="376" y="358"/>
                    <a:pt x="374" y="364"/>
                    <a:pt x="373" y="372"/>
                  </a:cubicBezTo>
                  <a:cubicBezTo>
                    <a:pt x="375" y="372"/>
                    <a:pt x="375" y="374"/>
                    <a:pt x="378" y="373"/>
                  </a:cubicBezTo>
                  <a:cubicBezTo>
                    <a:pt x="383" y="372"/>
                    <a:pt x="380" y="368"/>
                    <a:pt x="382" y="365"/>
                  </a:cubicBezTo>
                  <a:cubicBezTo>
                    <a:pt x="388" y="356"/>
                    <a:pt x="405" y="350"/>
                    <a:pt x="400" y="338"/>
                  </a:cubicBezTo>
                  <a:cubicBezTo>
                    <a:pt x="403" y="335"/>
                    <a:pt x="407" y="331"/>
                    <a:pt x="410" y="327"/>
                  </a:cubicBezTo>
                  <a:cubicBezTo>
                    <a:pt x="416" y="327"/>
                    <a:pt x="423" y="320"/>
                    <a:pt x="427" y="314"/>
                  </a:cubicBezTo>
                  <a:cubicBezTo>
                    <a:pt x="423" y="314"/>
                    <a:pt x="422" y="316"/>
                    <a:pt x="419" y="316"/>
                  </a:cubicBezTo>
                  <a:cubicBezTo>
                    <a:pt x="414" y="306"/>
                    <a:pt x="425" y="301"/>
                    <a:pt x="432" y="296"/>
                  </a:cubicBezTo>
                  <a:cubicBezTo>
                    <a:pt x="440" y="280"/>
                    <a:pt x="440" y="261"/>
                    <a:pt x="455" y="252"/>
                  </a:cubicBezTo>
                  <a:cubicBezTo>
                    <a:pt x="463" y="252"/>
                    <a:pt x="465" y="246"/>
                    <a:pt x="472" y="245"/>
                  </a:cubicBezTo>
                  <a:cubicBezTo>
                    <a:pt x="470" y="233"/>
                    <a:pt x="485" y="234"/>
                    <a:pt x="481" y="223"/>
                  </a:cubicBezTo>
                  <a:cubicBezTo>
                    <a:pt x="483" y="221"/>
                    <a:pt x="486" y="221"/>
                    <a:pt x="486" y="216"/>
                  </a:cubicBezTo>
                  <a:cubicBezTo>
                    <a:pt x="487" y="213"/>
                    <a:pt x="482" y="216"/>
                    <a:pt x="483" y="213"/>
                  </a:cubicBezTo>
                  <a:cubicBezTo>
                    <a:pt x="491" y="213"/>
                    <a:pt x="494" y="204"/>
                    <a:pt x="492" y="196"/>
                  </a:cubicBezTo>
                  <a:cubicBezTo>
                    <a:pt x="493" y="194"/>
                    <a:pt x="497" y="194"/>
                    <a:pt x="497" y="191"/>
                  </a:cubicBezTo>
                  <a:cubicBezTo>
                    <a:pt x="497" y="186"/>
                    <a:pt x="492" y="186"/>
                    <a:pt x="492" y="182"/>
                  </a:cubicBezTo>
                  <a:cubicBezTo>
                    <a:pt x="495" y="167"/>
                    <a:pt x="487" y="159"/>
                    <a:pt x="484" y="146"/>
                  </a:cubicBezTo>
                  <a:cubicBezTo>
                    <a:pt x="484" y="141"/>
                    <a:pt x="491" y="134"/>
                    <a:pt x="487" y="130"/>
                  </a:cubicBezTo>
                  <a:cubicBezTo>
                    <a:pt x="498" y="125"/>
                    <a:pt x="507" y="118"/>
                    <a:pt x="512" y="111"/>
                  </a:cubicBezTo>
                  <a:cubicBezTo>
                    <a:pt x="507" y="109"/>
                    <a:pt x="503" y="115"/>
                    <a:pt x="498" y="116"/>
                  </a:cubicBezTo>
                  <a:cubicBezTo>
                    <a:pt x="498" y="114"/>
                    <a:pt x="498" y="114"/>
                    <a:pt x="499" y="113"/>
                  </a:cubicBezTo>
                  <a:cubicBezTo>
                    <a:pt x="492" y="118"/>
                    <a:pt x="487" y="126"/>
                    <a:pt x="479" y="130"/>
                  </a:cubicBezTo>
                  <a:cubicBezTo>
                    <a:pt x="478" y="133"/>
                    <a:pt x="481" y="132"/>
                    <a:pt x="482" y="134"/>
                  </a:cubicBezTo>
                  <a:cubicBezTo>
                    <a:pt x="479" y="133"/>
                    <a:pt x="478" y="135"/>
                    <a:pt x="476" y="135"/>
                  </a:cubicBezTo>
                  <a:cubicBezTo>
                    <a:pt x="477" y="137"/>
                    <a:pt x="478" y="141"/>
                    <a:pt x="474" y="141"/>
                  </a:cubicBezTo>
                  <a:cubicBezTo>
                    <a:pt x="472" y="135"/>
                    <a:pt x="473" y="130"/>
                    <a:pt x="478" y="125"/>
                  </a:cubicBezTo>
                  <a:cubicBezTo>
                    <a:pt x="480" y="123"/>
                    <a:pt x="484" y="123"/>
                    <a:pt x="487" y="121"/>
                  </a:cubicBezTo>
                  <a:cubicBezTo>
                    <a:pt x="489" y="120"/>
                    <a:pt x="489" y="118"/>
                    <a:pt x="490" y="117"/>
                  </a:cubicBezTo>
                  <a:cubicBezTo>
                    <a:pt x="496" y="112"/>
                    <a:pt x="503" y="113"/>
                    <a:pt x="508" y="108"/>
                  </a:cubicBezTo>
                  <a:cubicBezTo>
                    <a:pt x="503" y="106"/>
                    <a:pt x="506" y="101"/>
                    <a:pt x="510" y="99"/>
                  </a:cubicBezTo>
                  <a:cubicBezTo>
                    <a:pt x="509" y="100"/>
                    <a:pt x="519" y="101"/>
                    <a:pt x="516" y="97"/>
                  </a:cubicBezTo>
                  <a:cubicBezTo>
                    <a:pt x="514" y="96"/>
                    <a:pt x="512" y="100"/>
                    <a:pt x="511" y="97"/>
                  </a:cubicBezTo>
                  <a:cubicBezTo>
                    <a:pt x="511" y="95"/>
                    <a:pt x="510" y="95"/>
                    <a:pt x="511" y="94"/>
                  </a:cubicBezTo>
                  <a:cubicBezTo>
                    <a:pt x="515" y="96"/>
                    <a:pt x="520" y="97"/>
                    <a:pt x="523" y="93"/>
                  </a:cubicBezTo>
                  <a:cubicBezTo>
                    <a:pt x="521" y="91"/>
                    <a:pt x="519" y="95"/>
                    <a:pt x="519" y="93"/>
                  </a:cubicBezTo>
                  <a:cubicBezTo>
                    <a:pt x="517" y="87"/>
                    <a:pt x="525" y="87"/>
                    <a:pt x="529" y="82"/>
                  </a:cubicBezTo>
                  <a:cubicBezTo>
                    <a:pt x="531" y="78"/>
                    <a:pt x="530" y="72"/>
                    <a:pt x="534" y="71"/>
                  </a:cubicBezTo>
                  <a:cubicBezTo>
                    <a:pt x="535" y="71"/>
                    <a:pt x="538" y="78"/>
                    <a:pt x="539" y="73"/>
                  </a:cubicBezTo>
                  <a:cubicBezTo>
                    <a:pt x="539" y="69"/>
                    <a:pt x="537" y="71"/>
                    <a:pt x="537" y="66"/>
                  </a:cubicBezTo>
                  <a:cubicBezTo>
                    <a:pt x="540" y="66"/>
                    <a:pt x="539" y="64"/>
                    <a:pt x="541" y="64"/>
                  </a:cubicBezTo>
                  <a:cubicBezTo>
                    <a:pt x="541" y="67"/>
                    <a:pt x="538" y="68"/>
                    <a:pt x="540" y="70"/>
                  </a:cubicBezTo>
                  <a:cubicBezTo>
                    <a:pt x="543" y="70"/>
                    <a:pt x="542" y="67"/>
                    <a:pt x="545" y="68"/>
                  </a:cubicBezTo>
                  <a:cubicBezTo>
                    <a:pt x="543" y="69"/>
                    <a:pt x="541" y="74"/>
                    <a:pt x="545" y="74"/>
                  </a:cubicBezTo>
                  <a:cubicBezTo>
                    <a:pt x="549" y="70"/>
                    <a:pt x="548" y="67"/>
                    <a:pt x="551" y="63"/>
                  </a:cubicBezTo>
                  <a:cubicBezTo>
                    <a:pt x="547" y="63"/>
                    <a:pt x="544" y="67"/>
                    <a:pt x="542" y="63"/>
                  </a:cubicBezTo>
                  <a:cubicBezTo>
                    <a:pt x="547" y="61"/>
                    <a:pt x="548" y="62"/>
                    <a:pt x="554" y="59"/>
                  </a:cubicBezTo>
                  <a:cubicBezTo>
                    <a:pt x="553" y="60"/>
                    <a:pt x="552" y="61"/>
                    <a:pt x="554" y="62"/>
                  </a:cubicBezTo>
                  <a:cubicBezTo>
                    <a:pt x="568" y="51"/>
                    <a:pt x="591" y="49"/>
                    <a:pt x="609" y="42"/>
                  </a:cubicBezTo>
                  <a:cubicBezTo>
                    <a:pt x="609" y="43"/>
                    <a:pt x="611" y="43"/>
                    <a:pt x="612" y="43"/>
                  </a:cubicBezTo>
                  <a:cubicBezTo>
                    <a:pt x="611" y="44"/>
                    <a:pt x="611" y="45"/>
                    <a:pt x="612" y="47"/>
                  </a:cubicBezTo>
                  <a:cubicBezTo>
                    <a:pt x="622" y="44"/>
                    <a:pt x="628" y="50"/>
                    <a:pt x="635" y="48"/>
                  </a:cubicBezTo>
                  <a:cubicBezTo>
                    <a:pt x="635" y="45"/>
                    <a:pt x="631" y="48"/>
                    <a:pt x="633" y="44"/>
                  </a:cubicBezTo>
                  <a:cubicBezTo>
                    <a:pt x="637" y="45"/>
                    <a:pt x="640" y="47"/>
                    <a:pt x="645" y="47"/>
                  </a:cubicBezTo>
                  <a:cubicBezTo>
                    <a:pt x="646" y="48"/>
                    <a:pt x="646" y="49"/>
                    <a:pt x="645" y="50"/>
                  </a:cubicBezTo>
                  <a:cubicBezTo>
                    <a:pt x="649" y="50"/>
                    <a:pt x="651" y="52"/>
                    <a:pt x="653" y="54"/>
                  </a:cubicBezTo>
                  <a:cubicBezTo>
                    <a:pt x="648" y="58"/>
                    <a:pt x="643" y="48"/>
                    <a:pt x="639" y="54"/>
                  </a:cubicBezTo>
                  <a:cubicBezTo>
                    <a:pt x="646" y="57"/>
                    <a:pt x="652" y="62"/>
                    <a:pt x="661" y="59"/>
                  </a:cubicBezTo>
                  <a:cubicBezTo>
                    <a:pt x="661" y="52"/>
                    <a:pt x="653" y="59"/>
                    <a:pt x="652" y="55"/>
                  </a:cubicBezTo>
                  <a:cubicBezTo>
                    <a:pt x="672" y="52"/>
                    <a:pt x="695" y="70"/>
                    <a:pt x="717" y="64"/>
                  </a:cubicBezTo>
                  <a:cubicBezTo>
                    <a:pt x="725" y="68"/>
                    <a:pt x="736" y="69"/>
                    <a:pt x="747" y="71"/>
                  </a:cubicBezTo>
                  <a:cubicBezTo>
                    <a:pt x="744" y="64"/>
                    <a:pt x="738" y="68"/>
                    <a:pt x="732" y="67"/>
                  </a:cubicBezTo>
                  <a:close/>
                  <a:moveTo>
                    <a:pt x="60" y="652"/>
                  </a:moveTo>
                  <a:cubicBezTo>
                    <a:pt x="56" y="649"/>
                    <a:pt x="61" y="641"/>
                    <a:pt x="61" y="636"/>
                  </a:cubicBezTo>
                  <a:cubicBezTo>
                    <a:pt x="66" y="642"/>
                    <a:pt x="62" y="646"/>
                    <a:pt x="60" y="652"/>
                  </a:cubicBezTo>
                  <a:close/>
                  <a:moveTo>
                    <a:pt x="380" y="1401"/>
                  </a:moveTo>
                  <a:cubicBezTo>
                    <a:pt x="381" y="1407"/>
                    <a:pt x="388" y="1407"/>
                    <a:pt x="384" y="1414"/>
                  </a:cubicBezTo>
                  <a:cubicBezTo>
                    <a:pt x="381" y="1414"/>
                    <a:pt x="383" y="1410"/>
                    <a:pt x="381" y="1410"/>
                  </a:cubicBezTo>
                  <a:cubicBezTo>
                    <a:pt x="381" y="1409"/>
                    <a:pt x="383" y="1409"/>
                    <a:pt x="384" y="1409"/>
                  </a:cubicBezTo>
                  <a:cubicBezTo>
                    <a:pt x="382" y="1407"/>
                    <a:pt x="382" y="1405"/>
                    <a:pt x="379" y="1405"/>
                  </a:cubicBezTo>
                  <a:cubicBezTo>
                    <a:pt x="380" y="1407"/>
                    <a:pt x="373" y="1409"/>
                    <a:pt x="373" y="1404"/>
                  </a:cubicBezTo>
                  <a:cubicBezTo>
                    <a:pt x="377" y="1403"/>
                    <a:pt x="375" y="1402"/>
                    <a:pt x="380" y="1401"/>
                  </a:cubicBezTo>
                  <a:close/>
                  <a:moveTo>
                    <a:pt x="119" y="1239"/>
                  </a:moveTo>
                  <a:cubicBezTo>
                    <a:pt x="118" y="1237"/>
                    <a:pt x="117" y="1236"/>
                    <a:pt x="116" y="1234"/>
                  </a:cubicBezTo>
                  <a:cubicBezTo>
                    <a:pt x="116" y="1236"/>
                    <a:pt x="117" y="1238"/>
                    <a:pt x="119" y="1239"/>
                  </a:cubicBezTo>
                  <a:close/>
                  <a:moveTo>
                    <a:pt x="1279" y="110"/>
                  </a:moveTo>
                  <a:cubicBezTo>
                    <a:pt x="1291" y="112"/>
                    <a:pt x="1291" y="124"/>
                    <a:pt x="1301" y="127"/>
                  </a:cubicBezTo>
                  <a:cubicBezTo>
                    <a:pt x="1304" y="123"/>
                    <a:pt x="1297" y="119"/>
                    <a:pt x="1301" y="115"/>
                  </a:cubicBezTo>
                  <a:cubicBezTo>
                    <a:pt x="1292" y="82"/>
                    <a:pt x="1253" y="76"/>
                    <a:pt x="1235" y="55"/>
                  </a:cubicBezTo>
                  <a:cubicBezTo>
                    <a:pt x="1241" y="60"/>
                    <a:pt x="1248" y="64"/>
                    <a:pt x="1255" y="68"/>
                  </a:cubicBezTo>
                  <a:cubicBezTo>
                    <a:pt x="1256" y="65"/>
                    <a:pt x="1251" y="64"/>
                    <a:pt x="1254" y="63"/>
                  </a:cubicBezTo>
                  <a:cubicBezTo>
                    <a:pt x="1269" y="69"/>
                    <a:pt x="1280" y="82"/>
                    <a:pt x="1295" y="85"/>
                  </a:cubicBezTo>
                  <a:cubicBezTo>
                    <a:pt x="1294" y="85"/>
                    <a:pt x="1292" y="83"/>
                    <a:pt x="1294" y="83"/>
                  </a:cubicBezTo>
                  <a:cubicBezTo>
                    <a:pt x="1321" y="93"/>
                    <a:pt x="1341" y="109"/>
                    <a:pt x="1361" y="126"/>
                  </a:cubicBezTo>
                  <a:cubicBezTo>
                    <a:pt x="1363" y="128"/>
                    <a:pt x="1364" y="125"/>
                    <a:pt x="1366" y="127"/>
                  </a:cubicBezTo>
                  <a:cubicBezTo>
                    <a:pt x="1365" y="131"/>
                    <a:pt x="1368" y="130"/>
                    <a:pt x="1368" y="133"/>
                  </a:cubicBezTo>
                  <a:cubicBezTo>
                    <a:pt x="1365" y="131"/>
                    <a:pt x="1363" y="128"/>
                    <a:pt x="1359" y="127"/>
                  </a:cubicBezTo>
                  <a:cubicBezTo>
                    <a:pt x="1359" y="129"/>
                    <a:pt x="1359" y="131"/>
                    <a:pt x="1358" y="131"/>
                  </a:cubicBezTo>
                  <a:cubicBezTo>
                    <a:pt x="1355" y="128"/>
                    <a:pt x="1352" y="125"/>
                    <a:pt x="1348" y="122"/>
                  </a:cubicBezTo>
                  <a:cubicBezTo>
                    <a:pt x="1357" y="133"/>
                    <a:pt x="1366" y="147"/>
                    <a:pt x="1370" y="159"/>
                  </a:cubicBezTo>
                  <a:cubicBezTo>
                    <a:pt x="1370" y="158"/>
                    <a:pt x="1372" y="157"/>
                    <a:pt x="1373" y="157"/>
                  </a:cubicBezTo>
                  <a:cubicBezTo>
                    <a:pt x="1376" y="162"/>
                    <a:pt x="1381" y="165"/>
                    <a:pt x="1383" y="170"/>
                  </a:cubicBezTo>
                  <a:cubicBezTo>
                    <a:pt x="1383" y="175"/>
                    <a:pt x="1380" y="175"/>
                    <a:pt x="1383" y="179"/>
                  </a:cubicBezTo>
                  <a:cubicBezTo>
                    <a:pt x="1386" y="177"/>
                    <a:pt x="1390" y="179"/>
                    <a:pt x="1393" y="183"/>
                  </a:cubicBezTo>
                  <a:cubicBezTo>
                    <a:pt x="1386" y="167"/>
                    <a:pt x="1375" y="155"/>
                    <a:pt x="1367" y="141"/>
                  </a:cubicBezTo>
                  <a:cubicBezTo>
                    <a:pt x="1395" y="168"/>
                    <a:pt x="1421" y="203"/>
                    <a:pt x="1450" y="226"/>
                  </a:cubicBezTo>
                  <a:cubicBezTo>
                    <a:pt x="1454" y="228"/>
                    <a:pt x="1451" y="223"/>
                    <a:pt x="1453" y="223"/>
                  </a:cubicBezTo>
                  <a:cubicBezTo>
                    <a:pt x="1457" y="230"/>
                    <a:pt x="1464" y="234"/>
                    <a:pt x="1469" y="241"/>
                  </a:cubicBezTo>
                  <a:cubicBezTo>
                    <a:pt x="1476" y="250"/>
                    <a:pt x="1489" y="260"/>
                    <a:pt x="1492" y="268"/>
                  </a:cubicBezTo>
                  <a:cubicBezTo>
                    <a:pt x="1492" y="271"/>
                    <a:pt x="1493" y="277"/>
                    <a:pt x="1493" y="280"/>
                  </a:cubicBezTo>
                  <a:cubicBezTo>
                    <a:pt x="1495" y="288"/>
                    <a:pt x="1495" y="297"/>
                    <a:pt x="1499" y="303"/>
                  </a:cubicBezTo>
                  <a:cubicBezTo>
                    <a:pt x="1502" y="307"/>
                    <a:pt x="1509" y="308"/>
                    <a:pt x="1513" y="311"/>
                  </a:cubicBezTo>
                  <a:cubicBezTo>
                    <a:pt x="1515" y="313"/>
                    <a:pt x="1514" y="318"/>
                    <a:pt x="1518" y="316"/>
                  </a:cubicBezTo>
                  <a:cubicBezTo>
                    <a:pt x="1513" y="306"/>
                    <a:pt x="1511" y="297"/>
                    <a:pt x="1505" y="287"/>
                  </a:cubicBezTo>
                  <a:cubicBezTo>
                    <a:pt x="1508" y="285"/>
                    <a:pt x="1510" y="289"/>
                    <a:pt x="1511" y="287"/>
                  </a:cubicBezTo>
                  <a:cubicBezTo>
                    <a:pt x="1508" y="282"/>
                    <a:pt x="1502" y="276"/>
                    <a:pt x="1502" y="271"/>
                  </a:cubicBezTo>
                  <a:cubicBezTo>
                    <a:pt x="1509" y="270"/>
                    <a:pt x="1514" y="284"/>
                    <a:pt x="1519" y="285"/>
                  </a:cubicBezTo>
                  <a:cubicBezTo>
                    <a:pt x="1515" y="279"/>
                    <a:pt x="1511" y="273"/>
                    <a:pt x="1507" y="267"/>
                  </a:cubicBezTo>
                  <a:cubicBezTo>
                    <a:pt x="1517" y="278"/>
                    <a:pt x="1527" y="289"/>
                    <a:pt x="1536" y="301"/>
                  </a:cubicBezTo>
                  <a:cubicBezTo>
                    <a:pt x="1534" y="301"/>
                    <a:pt x="1533" y="299"/>
                    <a:pt x="1533" y="301"/>
                  </a:cubicBezTo>
                  <a:cubicBezTo>
                    <a:pt x="1534" y="303"/>
                    <a:pt x="1536" y="304"/>
                    <a:pt x="1537" y="308"/>
                  </a:cubicBezTo>
                  <a:cubicBezTo>
                    <a:pt x="1532" y="303"/>
                    <a:pt x="1529" y="298"/>
                    <a:pt x="1523" y="297"/>
                  </a:cubicBezTo>
                  <a:cubicBezTo>
                    <a:pt x="1532" y="309"/>
                    <a:pt x="1543" y="319"/>
                    <a:pt x="1550" y="333"/>
                  </a:cubicBezTo>
                  <a:cubicBezTo>
                    <a:pt x="1545" y="340"/>
                    <a:pt x="1555" y="346"/>
                    <a:pt x="1552" y="356"/>
                  </a:cubicBezTo>
                  <a:cubicBezTo>
                    <a:pt x="1553" y="358"/>
                    <a:pt x="1556" y="358"/>
                    <a:pt x="1558" y="359"/>
                  </a:cubicBezTo>
                  <a:cubicBezTo>
                    <a:pt x="1557" y="362"/>
                    <a:pt x="1554" y="361"/>
                    <a:pt x="1555" y="364"/>
                  </a:cubicBezTo>
                  <a:cubicBezTo>
                    <a:pt x="1557" y="367"/>
                    <a:pt x="1563" y="371"/>
                    <a:pt x="1562" y="374"/>
                  </a:cubicBezTo>
                  <a:cubicBezTo>
                    <a:pt x="1559" y="373"/>
                    <a:pt x="1558" y="369"/>
                    <a:pt x="1554" y="369"/>
                  </a:cubicBezTo>
                  <a:cubicBezTo>
                    <a:pt x="1555" y="375"/>
                    <a:pt x="1560" y="377"/>
                    <a:pt x="1561" y="383"/>
                  </a:cubicBezTo>
                  <a:cubicBezTo>
                    <a:pt x="1586" y="415"/>
                    <a:pt x="1596" y="460"/>
                    <a:pt x="1625" y="487"/>
                  </a:cubicBezTo>
                  <a:cubicBezTo>
                    <a:pt x="1625" y="486"/>
                    <a:pt x="1625" y="484"/>
                    <a:pt x="1626" y="484"/>
                  </a:cubicBezTo>
                  <a:cubicBezTo>
                    <a:pt x="1632" y="501"/>
                    <a:pt x="1644" y="510"/>
                    <a:pt x="1648" y="528"/>
                  </a:cubicBezTo>
                  <a:cubicBezTo>
                    <a:pt x="1651" y="524"/>
                    <a:pt x="1644" y="518"/>
                    <a:pt x="1647" y="514"/>
                  </a:cubicBezTo>
                  <a:cubicBezTo>
                    <a:pt x="1656" y="534"/>
                    <a:pt x="1671" y="555"/>
                    <a:pt x="1668" y="580"/>
                  </a:cubicBezTo>
                  <a:cubicBezTo>
                    <a:pt x="1668" y="585"/>
                    <a:pt x="1664" y="588"/>
                    <a:pt x="1663" y="592"/>
                  </a:cubicBezTo>
                  <a:cubicBezTo>
                    <a:pt x="1663" y="595"/>
                    <a:pt x="1665" y="598"/>
                    <a:pt x="1665" y="600"/>
                  </a:cubicBezTo>
                  <a:cubicBezTo>
                    <a:pt x="1668" y="621"/>
                    <a:pt x="1667" y="635"/>
                    <a:pt x="1672" y="650"/>
                  </a:cubicBezTo>
                  <a:cubicBezTo>
                    <a:pt x="1674" y="657"/>
                    <a:pt x="1679" y="663"/>
                    <a:pt x="1682" y="671"/>
                  </a:cubicBezTo>
                  <a:cubicBezTo>
                    <a:pt x="1684" y="682"/>
                    <a:pt x="1682" y="693"/>
                    <a:pt x="1689" y="701"/>
                  </a:cubicBezTo>
                  <a:cubicBezTo>
                    <a:pt x="1689" y="678"/>
                    <a:pt x="1689" y="678"/>
                    <a:pt x="1689" y="678"/>
                  </a:cubicBezTo>
                  <a:cubicBezTo>
                    <a:pt x="1695" y="680"/>
                    <a:pt x="1688" y="666"/>
                    <a:pt x="1693" y="663"/>
                  </a:cubicBezTo>
                  <a:cubicBezTo>
                    <a:pt x="1698" y="672"/>
                    <a:pt x="1697" y="688"/>
                    <a:pt x="1701" y="699"/>
                  </a:cubicBezTo>
                  <a:cubicBezTo>
                    <a:pt x="1696" y="644"/>
                    <a:pt x="1684" y="595"/>
                    <a:pt x="1668" y="548"/>
                  </a:cubicBezTo>
                  <a:cubicBezTo>
                    <a:pt x="1631" y="438"/>
                    <a:pt x="1580" y="350"/>
                    <a:pt x="1516" y="270"/>
                  </a:cubicBezTo>
                  <a:cubicBezTo>
                    <a:pt x="1452" y="190"/>
                    <a:pt x="1375" y="128"/>
                    <a:pt x="1285" y="73"/>
                  </a:cubicBezTo>
                  <a:cubicBezTo>
                    <a:pt x="1257" y="57"/>
                    <a:pt x="1214" y="32"/>
                    <a:pt x="1183" y="25"/>
                  </a:cubicBezTo>
                  <a:cubicBezTo>
                    <a:pt x="1172" y="14"/>
                    <a:pt x="1152" y="22"/>
                    <a:pt x="1135" y="23"/>
                  </a:cubicBezTo>
                  <a:cubicBezTo>
                    <a:pt x="1140" y="27"/>
                    <a:pt x="1147" y="29"/>
                    <a:pt x="1150" y="34"/>
                  </a:cubicBezTo>
                  <a:cubicBezTo>
                    <a:pt x="1155" y="30"/>
                    <a:pt x="1165" y="32"/>
                    <a:pt x="1168" y="29"/>
                  </a:cubicBezTo>
                  <a:cubicBezTo>
                    <a:pt x="1169" y="36"/>
                    <a:pt x="1178" y="35"/>
                    <a:pt x="1182" y="38"/>
                  </a:cubicBezTo>
                  <a:cubicBezTo>
                    <a:pt x="1178" y="38"/>
                    <a:pt x="1181" y="41"/>
                    <a:pt x="1178" y="44"/>
                  </a:cubicBezTo>
                  <a:cubicBezTo>
                    <a:pt x="1195" y="45"/>
                    <a:pt x="1207" y="59"/>
                    <a:pt x="1222" y="63"/>
                  </a:cubicBezTo>
                  <a:cubicBezTo>
                    <a:pt x="1223" y="63"/>
                    <a:pt x="1226" y="62"/>
                    <a:pt x="1227" y="62"/>
                  </a:cubicBezTo>
                  <a:cubicBezTo>
                    <a:pt x="1230" y="62"/>
                    <a:pt x="1233" y="65"/>
                    <a:pt x="1237" y="67"/>
                  </a:cubicBezTo>
                  <a:cubicBezTo>
                    <a:pt x="1237" y="67"/>
                    <a:pt x="1237" y="64"/>
                    <a:pt x="1238" y="65"/>
                  </a:cubicBezTo>
                  <a:cubicBezTo>
                    <a:pt x="1246" y="68"/>
                    <a:pt x="1253" y="73"/>
                    <a:pt x="1259" y="80"/>
                  </a:cubicBezTo>
                  <a:cubicBezTo>
                    <a:pt x="1257" y="81"/>
                    <a:pt x="1255" y="77"/>
                    <a:pt x="1254" y="80"/>
                  </a:cubicBezTo>
                  <a:cubicBezTo>
                    <a:pt x="1259" y="82"/>
                    <a:pt x="1257" y="86"/>
                    <a:pt x="1258" y="89"/>
                  </a:cubicBezTo>
                  <a:cubicBezTo>
                    <a:pt x="1264" y="90"/>
                    <a:pt x="1267" y="93"/>
                    <a:pt x="1268" y="99"/>
                  </a:cubicBezTo>
                  <a:cubicBezTo>
                    <a:pt x="1272" y="101"/>
                    <a:pt x="1276" y="102"/>
                    <a:pt x="1278" y="104"/>
                  </a:cubicBezTo>
                  <a:cubicBezTo>
                    <a:pt x="1278" y="107"/>
                    <a:pt x="1279" y="108"/>
                    <a:pt x="1279" y="110"/>
                  </a:cubicBezTo>
                  <a:close/>
                  <a:moveTo>
                    <a:pt x="1357" y="178"/>
                  </a:moveTo>
                  <a:cubicBezTo>
                    <a:pt x="1361" y="180"/>
                    <a:pt x="1366" y="187"/>
                    <a:pt x="1370" y="186"/>
                  </a:cubicBezTo>
                  <a:cubicBezTo>
                    <a:pt x="1366" y="183"/>
                    <a:pt x="1362" y="176"/>
                    <a:pt x="1357" y="178"/>
                  </a:cubicBezTo>
                  <a:close/>
                  <a:moveTo>
                    <a:pt x="1406" y="207"/>
                  </a:moveTo>
                  <a:cubicBezTo>
                    <a:pt x="1400" y="202"/>
                    <a:pt x="1401" y="190"/>
                    <a:pt x="1393" y="188"/>
                  </a:cubicBezTo>
                  <a:cubicBezTo>
                    <a:pt x="1392" y="190"/>
                    <a:pt x="1392" y="193"/>
                    <a:pt x="1391" y="194"/>
                  </a:cubicBezTo>
                  <a:cubicBezTo>
                    <a:pt x="1382" y="196"/>
                    <a:pt x="1379" y="193"/>
                    <a:pt x="1373" y="189"/>
                  </a:cubicBezTo>
                  <a:cubicBezTo>
                    <a:pt x="1375" y="193"/>
                    <a:pt x="1380" y="193"/>
                    <a:pt x="1382" y="195"/>
                  </a:cubicBezTo>
                  <a:cubicBezTo>
                    <a:pt x="1383" y="198"/>
                    <a:pt x="1381" y="198"/>
                    <a:pt x="1381" y="200"/>
                  </a:cubicBezTo>
                  <a:cubicBezTo>
                    <a:pt x="1389" y="204"/>
                    <a:pt x="1394" y="209"/>
                    <a:pt x="1400" y="215"/>
                  </a:cubicBezTo>
                  <a:cubicBezTo>
                    <a:pt x="1404" y="211"/>
                    <a:pt x="1409" y="213"/>
                    <a:pt x="1413" y="215"/>
                  </a:cubicBezTo>
                  <a:cubicBezTo>
                    <a:pt x="1413" y="217"/>
                    <a:pt x="1411" y="217"/>
                    <a:pt x="1410" y="216"/>
                  </a:cubicBezTo>
                  <a:cubicBezTo>
                    <a:pt x="1411" y="221"/>
                    <a:pt x="1415" y="222"/>
                    <a:pt x="1419" y="224"/>
                  </a:cubicBezTo>
                  <a:cubicBezTo>
                    <a:pt x="1416" y="217"/>
                    <a:pt x="1415" y="208"/>
                    <a:pt x="1406" y="207"/>
                  </a:cubicBezTo>
                  <a:close/>
                  <a:moveTo>
                    <a:pt x="1504" y="338"/>
                  </a:moveTo>
                  <a:cubicBezTo>
                    <a:pt x="1504" y="338"/>
                    <a:pt x="1503" y="338"/>
                    <a:pt x="1503" y="337"/>
                  </a:cubicBezTo>
                  <a:cubicBezTo>
                    <a:pt x="1503" y="338"/>
                    <a:pt x="1503" y="339"/>
                    <a:pt x="1504" y="338"/>
                  </a:cubicBezTo>
                  <a:close/>
                  <a:moveTo>
                    <a:pt x="1506" y="326"/>
                  </a:moveTo>
                  <a:cubicBezTo>
                    <a:pt x="1504" y="318"/>
                    <a:pt x="1500" y="311"/>
                    <a:pt x="1492" y="313"/>
                  </a:cubicBezTo>
                  <a:cubicBezTo>
                    <a:pt x="1493" y="323"/>
                    <a:pt x="1498" y="333"/>
                    <a:pt x="1503" y="337"/>
                  </a:cubicBezTo>
                  <a:cubicBezTo>
                    <a:pt x="1503" y="336"/>
                    <a:pt x="1503" y="334"/>
                    <a:pt x="1504" y="335"/>
                  </a:cubicBezTo>
                  <a:cubicBezTo>
                    <a:pt x="1506" y="336"/>
                    <a:pt x="1505" y="340"/>
                    <a:pt x="1509" y="340"/>
                  </a:cubicBezTo>
                  <a:cubicBezTo>
                    <a:pt x="1508" y="331"/>
                    <a:pt x="1504" y="330"/>
                    <a:pt x="1502" y="323"/>
                  </a:cubicBezTo>
                  <a:cubicBezTo>
                    <a:pt x="1504" y="323"/>
                    <a:pt x="1504" y="326"/>
                    <a:pt x="1506" y="326"/>
                  </a:cubicBezTo>
                  <a:close/>
                  <a:moveTo>
                    <a:pt x="1696" y="874"/>
                  </a:moveTo>
                  <a:cubicBezTo>
                    <a:pt x="1696" y="872"/>
                    <a:pt x="1697" y="872"/>
                    <a:pt x="1698" y="873"/>
                  </a:cubicBezTo>
                  <a:cubicBezTo>
                    <a:pt x="1698" y="869"/>
                    <a:pt x="1702" y="864"/>
                    <a:pt x="1699" y="861"/>
                  </a:cubicBezTo>
                  <a:cubicBezTo>
                    <a:pt x="1699" y="866"/>
                    <a:pt x="1695" y="872"/>
                    <a:pt x="1696" y="874"/>
                  </a:cubicBezTo>
                  <a:close/>
                  <a:moveTo>
                    <a:pt x="824" y="1523"/>
                  </a:moveTo>
                  <a:cubicBezTo>
                    <a:pt x="826" y="1525"/>
                    <a:pt x="831" y="1524"/>
                    <a:pt x="833" y="1523"/>
                  </a:cubicBezTo>
                  <a:cubicBezTo>
                    <a:pt x="833" y="1525"/>
                    <a:pt x="833" y="1526"/>
                    <a:pt x="834" y="1527"/>
                  </a:cubicBezTo>
                  <a:cubicBezTo>
                    <a:pt x="832" y="1527"/>
                    <a:pt x="830" y="1528"/>
                    <a:pt x="829" y="1530"/>
                  </a:cubicBezTo>
                  <a:cubicBezTo>
                    <a:pt x="836" y="1537"/>
                    <a:pt x="841" y="1523"/>
                    <a:pt x="845" y="1528"/>
                  </a:cubicBezTo>
                  <a:cubicBezTo>
                    <a:pt x="847" y="1522"/>
                    <a:pt x="852" y="1519"/>
                    <a:pt x="855" y="1515"/>
                  </a:cubicBezTo>
                  <a:cubicBezTo>
                    <a:pt x="846" y="1516"/>
                    <a:pt x="829" y="1515"/>
                    <a:pt x="824" y="1523"/>
                  </a:cubicBezTo>
                  <a:close/>
                </a:path>
              </a:pathLst>
            </a:custGeom>
            <a:grpFill/>
            <a:ln w="9525">
              <a:noFill/>
              <a:round/>
              <a:headEnd/>
              <a:tailEnd/>
            </a:ln>
          </p:spPr>
          <p:txBody>
            <a:bodyPr/>
            <a:lstStyle/>
            <a:p>
              <a:endParaRPr lang="de-DE"/>
            </a:p>
          </p:txBody>
        </p:sp>
        <p:sp>
          <p:nvSpPr>
            <p:cNvPr id="71" name="_color1"/>
            <p:cNvSpPr>
              <a:spLocks noEditPoints="1"/>
            </p:cNvSpPr>
            <p:nvPr/>
          </p:nvSpPr>
          <p:spPr bwMode="gray">
            <a:xfrm>
              <a:off x="2804400" y="1911431"/>
              <a:ext cx="3533540" cy="3535200"/>
            </a:xfrm>
            <a:custGeom>
              <a:avLst/>
              <a:gdLst/>
              <a:ahLst/>
              <a:cxnLst>
                <a:cxn ang="0">
                  <a:pos x="43" y="519"/>
                </a:cxn>
                <a:cxn ang="0">
                  <a:pos x="688" y="16"/>
                </a:cxn>
                <a:cxn ang="0">
                  <a:pos x="710" y="20"/>
                </a:cxn>
                <a:cxn ang="0">
                  <a:pos x="799" y="22"/>
                </a:cxn>
                <a:cxn ang="0">
                  <a:pos x="581" y="42"/>
                </a:cxn>
                <a:cxn ang="0">
                  <a:pos x="530" y="61"/>
                </a:cxn>
                <a:cxn ang="0">
                  <a:pos x="991" y="49"/>
                </a:cxn>
                <a:cxn ang="0">
                  <a:pos x="372" y="115"/>
                </a:cxn>
                <a:cxn ang="0">
                  <a:pos x="428" y="107"/>
                </a:cxn>
                <a:cxn ang="0">
                  <a:pos x="818" y="92"/>
                </a:cxn>
                <a:cxn ang="0">
                  <a:pos x="1055" y="192"/>
                </a:cxn>
                <a:cxn ang="0">
                  <a:pos x="825" y="120"/>
                </a:cxn>
                <a:cxn ang="0">
                  <a:pos x="386" y="131"/>
                </a:cxn>
                <a:cxn ang="0">
                  <a:pos x="360" y="122"/>
                </a:cxn>
                <a:cxn ang="0">
                  <a:pos x="307" y="157"/>
                </a:cxn>
                <a:cxn ang="0">
                  <a:pos x="1281" y="215"/>
                </a:cxn>
                <a:cxn ang="0">
                  <a:pos x="262" y="197"/>
                </a:cxn>
                <a:cxn ang="0">
                  <a:pos x="342" y="207"/>
                </a:cxn>
                <a:cxn ang="0">
                  <a:pos x="515" y="222"/>
                </a:cxn>
                <a:cxn ang="0">
                  <a:pos x="1092" y="232"/>
                </a:cxn>
                <a:cxn ang="0">
                  <a:pos x="1054" y="395"/>
                </a:cxn>
                <a:cxn ang="0">
                  <a:pos x="286" y="259"/>
                </a:cxn>
                <a:cxn ang="0">
                  <a:pos x="422" y="400"/>
                </a:cxn>
                <a:cxn ang="0">
                  <a:pos x="139" y="360"/>
                </a:cxn>
                <a:cxn ang="0">
                  <a:pos x="735" y="383"/>
                </a:cxn>
                <a:cxn ang="0">
                  <a:pos x="401" y="453"/>
                </a:cxn>
                <a:cxn ang="0">
                  <a:pos x="1275" y="515"/>
                </a:cxn>
                <a:cxn ang="0">
                  <a:pos x="965" y="472"/>
                </a:cxn>
                <a:cxn ang="0">
                  <a:pos x="1457" y="507"/>
                </a:cxn>
                <a:cxn ang="0">
                  <a:pos x="1123" y="716"/>
                </a:cxn>
                <a:cxn ang="0">
                  <a:pos x="1284" y="635"/>
                </a:cxn>
                <a:cxn ang="0">
                  <a:pos x="109" y="683"/>
                </a:cxn>
                <a:cxn ang="0">
                  <a:pos x="320" y="836"/>
                </a:cxn>
                <a:cxn ang="0">
                  <a:pos x="942" y="737"/>
                </a:cxn>
                <a:cxn ang="0">
                  <a:pos x="1520" y="791"/>
                </a:cxn>
                <a:cxn ang="0">
                  <a:pos x="1506" y="837"/>
                </a:cxn>
                <a:cxn ang="0">
                  <a:pos x="1392" y="910"/>
                </a:cxn>
                <a:cxn ang="0">
                  <a:pos x="1322" y="936"/>
                </a:cxn>
                <a:cxn ang="0">
                  <a:pos x="497" y="992"/>
                </a:cxn>
                <a:cxn ang="0">
                  <a:pos x="637" y="1004"/>
                </a:cxn>
                <a:cxn ang="0">
                  <a:pos x="75" y="1026"/>
                </a:cxn>
                <a:cxn ang="0">
                  <a:pos x="155" y="1216"/>
                </a:cxn>
                <a:cxn ang="0">
                  <a:pos x="1376" y="1175"/>
                </a:cxn>
                <a:cxn ang="0">
                  <a:pos x="187" y="1148"/>
                </a:cxn>
                <a:cxn ang="0">
                  <a:pos x="163" y="1223"/>
                </a:cxn>
                <a:cxn ang="0">
                  <a:pos x="363" y="1201"/>
                </a:cxn>
                <a:cxn ang="0">
                  <a:pos x="535" y="1295"/>
                </a:cxn>
                <a:cxn ang="0">
                  <a:pos x="170" y="1239"/>
                </a:cxn>
                <a:cxn ang="0">
                  <a:pos x="195" y="1266"/>
                </a:cxn>
                <a:cxn ang="0">
                  <a:pos x="224" y="1300"/>
                </a:cxn>
                <a:cxn ang="0">
                  <a:pos x="309" y="1356"/>
                </a:cxn>
                <a:cxn ang="0">
                  <a:pos x="1151" y="1402"/>
                </a:cxn>
                <a:cxn ang="0">
                  <a:pos x="618" y="1375"/>
                </a:cxn>
                <a:cxn ang="0">
                  <a:pos x="956" y="1397"/>
                </a:cxn>
                <a:cxn ang="0">
                  <a:pos x="1038" y="1391"/>
                </a:cxn>
                <a:cxn ang="0">
                  <a:pos x="697" y="1413"/>
                </a:cxn>
                <a:cxn ang="0">
                  <a:pos x="987" y="1439"/>
                </a:cxn>
                <a:cxn ang="0">
                  <a:pos x="513" y="1480"/>
                </a:cxn>
                <a:cxn ang="0">
                  <a:pos x="749" y="1462"/>
                </a:cxn>
                <a:cxn ang="0">
                  <a:pos x="975" y="1464"/>
                </a:cxn>
                <a:cxn ang="0">
                  <a:pos x="782" y="1475"/>
                </a:cxn>
                <a:cxn ang="0">
                  <a:pos x="738" y="1484"/>
                </a:cxn>
                <a:cxn ang="0">
                  <a:pos x="845" y="1510"/>
                </a:cxn>
              </a:cxnLst>
              <a:rect l="0" t="0" r="r" b="b"/>
              <a:pathLst>
                <a:path w="1525" h="1529">
                  <a:moveTo>
                    <a:pt x="760" y="11"/>
                  </a:moveTo>
                  <a:cubicBezTo>
                    <a:pt x="764" y="10"/>
                    <a:pt x="762" y="3"/>
                    <a:pt x="767" y="3"/>
                  </a:cubicBezTo>
                  <a:cubicBezTo>
                    <a:pt x="772" y="2"/>
                    <a:pt x="769" y="11"/>
                    <a:pt x="774" y="8"/>
                  </a:cubicBezTo>
                  <a:cubicBezTo>
                    <a:pt x="798" y="0"/>
                    <a:pt x="832" y="6"/>
                    <a:pt x="860" y="10"/>
                  </a:cubicBezTo>
                  <a:cubicBezTo>
                    <a:pt x="920" y="18"/>
                    <a:pt x="979" y="31"/>
                    <a:pt x="1027" y="50"/>
                  </a:cubicBezTo>
                  <a:cubicBezTo>
                    <a:pt x="1077" y="70"/>
                    <a:pt x="1124" y="92"/>
                    <a:pt x="1166" y="119"/>
                  </a:cubicBezTo>
                  <a:cubicBezTo>
                    <a:pt x="1181" y="129"/>
                    <a:pt x="1197" y="136"/>
                    <a:pt x="1209" y="145"/>
                  </a:cubicBezTo>
                  <a:cubicBezTo>
                    <a:pt x="1217" y="151"/>
                    <a:pt x="1224" y="160"/>
                    <a:pt x="1232" y="167"/>
                  </a:cubicBezTo>
                  <a:cubicBezTo>
                    <a:pt x="1281" y="205"/>
                    <a:pt x="1322" y="252"/>
                    <a:pt x="1362" y="301"/>
                  </a:cubicBezTo>
                  <a:cubicBezTo>
                    <a:pt x="1369" y="310"/>
                    <a:pt x="1378" y="316"/>
                    <a:pt x="1383" y="323"/>
                  </a:cubicBezTo>
                  <a:cubicBezTo>
                    <a:pt x="1388" y="331"/>
                    <a:pt x="1392" y="340"/>
                    <a:pt x="1398" y="348"/>
                  </a:cubicBezTo>
                  <a:cubicBezTo>
                    <a:pt x="1468" y="449"/>
                    <a:pt x="1525" y="587"/>
                    <a:pt x="1522" y="761"/>
                  </a:cubicBezTo>
                  <a:cubicBezTo>
                    <a:pt x="1522" y="773"/>
                    <a:pt x="1525" y="784"/>
                    <a:pt x="1524" y="795"/>
                  </a:cubicBezTo>
                  <a:cubicBezTo>
                    <a:pt x="1524" y="805"/>
                    <a:pt x="1520" y="815"/>
                    <a:pt x="1518" y="826"/>
                  </a:cubicBezTo>
                  <a:cubicBezTo>
                    <a:pt x="1515" y="857"/>
                    <a:pt x="1508" y="890"/>
                    <a:pt x="1502" y="919"/>
                  </a:cubicBezTo>
                  <a:cubicBezTo>
                    <a:pt x="1495" y="950"/>
                    <a:pt x="1489" y="979"/>
                    <a:pt x="1481" y="1007"/>
                  </a:cubicBezTo>
                  <a:cubicBezTo>
                    <a:pt x="1478" y="1017"/>
                    <a:pt x="1477" y="1028"/>
                    <a:pt x="1474" y="1037"/>
                  </a:cubicBezTo>
                  <a:cubicBezTo>
                    <a:pt x="1472" y="1045"/>
                    <a:pt x="1468" y="1051"/>
                    <a:pt x="1465" y="1058"/>
                  </a:cubicBezTo>
                  <a:cubicBezTo>
                    <a:pt x="1455" y="1079"/>
                    <a:pt x="1446" y="1102"/>
                    <a:pt x="1436" y="1122"/>
                  </a:cubicBezTo>
                  <a:cubicBezTo>
                    <a:pt x="1414" y="1164"/>
                    <a:pt x="1392" y="1199"/>
                    <a:pt x="1364" y="1233"/>
                  </a:cubicBezTo>
                  <a:cubicBezTo>
                    <a:pt x="1355" y="1245"/>
                    <a:pt x="1347" y="1257"/>
                    <a:pt x="1337" y="1268"/>
                  </a:cubicBezTo>
                  <a:cubicBezTo>
                    <a:pt x="1318" y="1289"/>
                    <a:pt x="1295" y="1305"/>
                    <a:pt x="1274" y="1326"/>
                  </a:cubicBezTo>
                  <a:cubicBezTo>
                    <a:pt x="1232" y="1368"/>
                    <a:pt x="1185" y="1404"/>
                    <a:pt x="1136" y="1434"/>
                  </a:cubicBezTo>
                  <a:cubicBezTo>
                    <a:pt x="1110" y="1450"/>
                    <a:pt x="1082" y="1460"/>
                    <a:pt x="1052" y="1471"/>
                  </a:cubicBezTo>
                  <a:cubicBezTo>
                    <a:pt x="1037" y="1477"/>
                    <a:pt x="1023" y="1484"/>
                    <a:pt x="1008" y="1488"/>
                  </a:cubicBezTo>
                  <a:cubicBezTo>
                    <a:pt x="992" y="1493"/>
                    <a:pt x="976" y="1494"/>
                    <a:pt x="958" y="1499"/>
                  </a:cubicBezTo>
                  <a:cubicBezTo>
                    <a:pt x="948" y="1502"/>
                    <a:pt x="940" y="1508"/>
                    <a:pt x="930" y="1511"/>
                  </a:cubicBezTo>
                  <a:cubicBezTo>
                    <a:pt x="904" y="1518"/>
                    <a:pt x="872" y="1514"/>
                    <a:pt x="846" y="1522"/>
                  </a:cubicBezTo>
                  <a:cubicBezTo>
                    <a:pt x="840" y="1524"/>
                    <a:pt x="835" y="1527"/>
                    <a:pt x="828" y="1528"/>
                  </a:cubicBezTo>
                  <a:cubicBezTo>
                    <a:pt x="823" y="1528"/>
                    <a:pt x="818" y="1526"/>
                    <a:pt x="813" y="1526"/>
                  </a:cubicBezTo>
                  <a:cubicBezTo>
                    <a:pt x="796" y="1525"/>
                    <a:pt x="777" y="1527"/>
                    <a:pt x="758" y="1528"/>
                  </a:cubicBezTo>
                  <a:cubicBezTo>
                    <a:pt x="735" y="1529"/>
                    <a:pt x="713" y="1524"/>
                    <a:pt x="691" y="1523"/>
                  </a:cubicBezTo>
                  <a:cubicBezTo>
                    <a:pt x="683" y="1523"/>
                    <a:pt x="676" y="1525"/>
                    <a:pt x="669" y="1524"/>
                  </a:cubicBezTo>
                  <a:cubicBezTo>
                    <a:pt x="656" y="1523"/>
                    <a:pt x="646" y="1514"/>
                    <a:pt x="635" y="1512"/>
                  </a:cubicBezTo>
                  <a:cubicBezTo>
                    <a:pt x="620" y="1510"/>
                    <a:pt x="607" y="1512"/>
                    <a:pt x="594" y="1511"/>
                  </a:cubicBezTo>
                  <a:cubicBezTo>
                    <a:pt x="571" y="1507"/>
                    <a:pt x="551" y="1496"/>
                    <a:pt x="531" y="1489"/>
                  </a:cubicBezTo>
                  <a:cubicBezTo>
                    <a:pt x="520" y="1486"/>
                    <a:pt x="508" y="1484"/>
                    <a:pt x="497" y="1481"/>
                  </a:cubicBezTo>
                  <a:cubicBezTo>
                    <a:pt x="454" y="1468"/>
                    <a:pt x="414" y="1451"/>
                    <a:pt x="380" y="1429"/>
                  </a:cubicBezTo>
                  <a:cubicBezTo>
                    <a:pt x="363" y="1418"/>
                    <a:pt x="347" y="1404"/>
                    <a:pt x="330" y="1393"/>
                  </a:cubicBezTo>
                  <a:cubicBezTo>
                    <a:pt x="287" y="1366"/>
                    <a:pt x="251" y="1334"/>
                    <a:pt x="216" y="1296"/>
                  </a:cubicBezTo>
                  <a:cubicBezTo>
                    <a:pt x="202" y="1282"/>
                    <a:pt x="187" y="1270"/>
                    <a:pt x="174" y="1252"/>
                  </a:cubicBezTo>
                  <a:cubicBezTo>
                    <a:pt x="169" y="1244"/>
                    <a:pt x="165" y="1234"/>
                    <a:pt x="159" y="1225"/>
                  </a:cubicBezTo>
                  <a:cubicBezTo>
                    <a:pt x="147" y="1209"/>
                    <a:pt x="133" y="1193"/>
                    <a:pt x="123" y="1177"/>
                  </a:cubicBezTo>
                  <a:cubicBezTo>
                    <a:pt x="60" y="1083"/>
                    <a:pt x="16" y="977"/>
                    <a:pt x="6" y="830"/>
                  </a:cubicBezTo>
                  <a:cubicBezTo>
                    <a:pt x="5" y="816"/>
                    <a:pt x="0" y="804"/>
                    <a:pt x="0" y="791"/>
                  </a:cubicBezTo>
                  <a:cubicBezTo>
                    <a:pt x="0" y="782"/>
                    <a:pt x="4" y="772"/>
                    <a:pt x="5" y="762"/>
                  </a:cubicBezTo>
                  <a:cubicBezTo>
                    <a:pt x="11" y="698"/>
                    <a:pt x="14" y="634"/>
                    <a:pt x="27" y="577"/>
                  </a:cubicBezTo>
                  <a:cubicBezTo>
                    <a:pt x="29" y="567"/>
                    <a:pt x="29" y="558"/>
                    <a:pt x="31" y="549"/>
                  </a:cubicBezTo>
                  <a:cubicBezTo>
                    <a:pt x="34" y="539"/>
                    <a:pt x="40" y="529"/>
                    <a:pt x="43" y="519"/>
                  </a:cubicBezTo>
                  <a:cubicBezTo>
                    <a:pt x="65" y="448"/>
                    <a:pt x="100" y="386"/>
                    <a:pt x="137" y="330"/>
                  </a:cubicBezTo>
                  <a:cubicBezTo>
                    <a:pt x="170" y="280"/>
                    <a:pt x="209" y="240"/>
                    <a:pt x="252" y="202"/>
                  </a:cubicBezTo>
                  <a:cubicBezTo>
                    <a:pt x="266" y="190"/>
                    <a:pt x="282" y="179"/>
                    <a:pt x="296" y="166"/>
                  </a:cubicBezTo>
                  <a:cubicBezTo>
                    <a:pt x="303" y="159"/>
                    <a:pt x="307" y="151"/>
                    <a:pt x="315" y="145"/>
                  </a:cubicBezTo>
                  <a:cubicBezTo>
                    <a:pt x="323" y="139"/>
                    <a:pt x="332" y="137"/>
                    <a:pt x="341" y="132"/>
                  </a:cubicBezTo>
                  <a:cubicBezTo>
                    <a:pt x="354" y="124"/>
                    <a:pt x="367" y="114"/>
                    <a:pt x="380" y="106"/>
                  </a:cubicBezTo>
                  <a:cubicBezTo>
                    <a:pt x="419" y="82"/>
                    <a:pt x="466" y="61"/>
                    <a:pt x="514" y="46"/>
                  </a:cubicBezTo>
                  <a:cubicBezTo>
                    <a:pt x="531" y="40"/>
                    <a:pt x="546" y="33"/>
                    <a:pt x="563" y="29"/>
                  </a:cubicBezTo>
                  <a:cubicBezTo>
                    <a:pt x="605" y="19"/>
                    <a:pt x="652" y="8"/>
                    <a:pt x="702" y="5"/>
                  </a:cubicBezTo>
                  <a:cubicBezTo>
                    <a:pt x="711" y="5"/>
                    <a:pt x="721" y="5"/>
                    <a:pt x="731" y="3"/>
                  </a:cubicBezTo>
                  <a:cubicBezTo>
                    <a:pt x="741" y="1"/>
                    <a:pt x="752" y="5"/>
                    <a:pt x="760" y="11"/>
                  </a:cubicBezTo>
                  <a:close/>
                  <a:moveTo>
                    <a:pt x="765" y="11"/>
                  </a:moveTo>
                  <a:cubicBezTo>
                    <a:pt x="767" y="11"/>
                    <a:pt x="769" y="11"/>
                    <a:pt x="770" y="9"/>
                  </a:cubicBezTo>
                  <a:cubicBezTo>
                    <a:pt x="768" y="9"/>
                    <a:pt x="769" y="6"/>
                    <a:pt x="767" y="5"/>
                  </a:cubicBezTo>
                  <a:cubicBezTo>
                    <a:pt x="766" y="7"/>
                    <a:pt x="764" y="8"/>
                    <a:pt x="765" y="11"/>
                  </a:cubicBezTo>
                  <a:close/>
                  <a:moveTo>
                    <a:pt x="737" y="6"/>
                  </a:moveTo>
                  <a:cubicBezTo>
                    <a:pt x="736" y="6"/>
                    <a:pt x="735" y="6"/>
                    <a:pt x="735" y="7"/>
                  </a:cubicBezTo>
                  <a:cubicBezTo>
                    <a:pt x="736" y="7"/>
                    <a:pt x="737" y="7"/>
                    <a:pt x="737" y="6"/>
                  </a:cubicBezTo>
                  <a:close/>
                  <a:moveTo>
                    <a:pt x="800" y="6"/>
                  </a:moveTo>
                  <a:cubicBezTo>
                    <a:pt x="790" y="5"/>
                    <a:pt x="794" y="9"/>
                    <a:pt x="800" y="6"/>
                  </a:cubicBezTo>
                  <a:close/>
                  <a:moveTo>
                    <a:pt x="744" y="7"/>
                  </a:moveTo>
                  <a:cubicBezTo>
                    <a:pt x="742" y="8"/>
                    <a:pt x="738" y="6"/>
                    <a:pt x="738" y="8"/>
                  </a:cubicBezTo>
                  <a:cubicBezTo>
                    <a:pt x="740" y="8"/>
                    <a:pt x="744" y="9"/>
                    <a:pt x="744" y="7"/>
                  </a:cubicBezTo>
                  <a:close/>
                  <a:moveTo>
                    <a:pt x="792" y="7"/>
                  </a:moveTo>
                  <a:cubicBezTo>
                    <a:pt x="790" y="8"/>
                    <a:pt x="785" y="6"/>
                    <a:pt x="785" y="8"/>
                  </a:cubicBezTo>
                  <a:cubicBezTo>
                    <a:pt x="787" y="8"/>
                    <a:pt x="791" y="9"/>
                    <a:pt x="792" y="7"/>
                  </a:cubicBezTo>
                  <a:close/>
                  <a:moveTo>
                    <a:pt x="727" y="8"/>
                  </a:moveTo>
                  <a:cubicBezTo>
                    <a:pt x="726" y="8"/>
                    <a:pt x="725" y="8"/>
                    <a:pt x="725" y="9"/>
                  </a:cubicBezTo>
                  <a:cubicBezTo>
                    <a:pt x="726" y="9"/>
                    <a:pt x="727" y="9"/>
                    <a:pt x="727" y="8"/>
                  </a:cubicBezTo>
                  <a:close/>
                  <a:moveTo>
                    <a:pt x="747" y="8"/>
                  </a:moveTo>
                  <a:cubicBezTo>
                    <a:pt x="746" y="8"/>
                    <a:pt x="745" y="8"/>
                    <a:pt x="745" y="9"/>
                  </a:cubicBezTo>
                  <a:cubicBezTo>
                    <a:pt x="745" y="9"/>
                    <a:pt x="747" y="9"/>
                    <a:pt x="747" y="8"/>
                  </a:cubicBezTo>
                  <a:close/>
                  <a:moveTo>
                    <a:pt x="784" y="8"/>
                  </a:moveTo>
                  <a:cubicBezTo>
                    <a:pt x="783" y="8"/>
                    <a:pt x="781" y="8"/>
                    <a:pt x="781" y="9"/>
                  </a:cubicBezTo>
                  <a:cubicBezTo>
                    <a:pt x="782" y="9"/>
                    <a:pt x="784" y="9"/>
                    <a:pt x="784" y="8"/>
                  </a:cubicBezTo>
                  <a:close/>
                  <a:moveTo>
                    <a:pt x="748" y="10"/>
                  </a:moveTo>
                  <a:cubicBezTo>
                    <a:pt x="747" y="10"/>
                    <a:pt x="748" y="11"/>
                    <a:pt x="748" y="10"/>
                  </a:cubicBezTo>
                  <a:close/>
                  <a:moveTo>
                    <a:pt x="778" y="10"/>
                  </a:moveTo>
                  <a:cubicBezTo>
                    <a:pt x="778" y="10"/>
                    <a:pt x="779" y="11"/>
                    <a:pt x="778" y="10"/>
                  </a:cubicBezTo>
                  <a:close/>
                  <a:moveTo>
                    <a:pt x="688" y="10"/>
                  </a:moveTo>
                  <a:cubicBezTo>
                    <a:pt x="686" y="11"/>
                    <a:pt x="682" y="9"/>
                    <a:pt x="682" y="11"/>
                  </a:cubicBezTo>
                  <a:cubicBezTo>
                    <a:pt x="684" y="10"/>
                    <a:pt x="688" y="12"/>
                    <a:pt x="688" y="10"/>
                  </a:cubicBezTo>
                  <a:close/>
                  <a:moveTo>
                    <a:pt x="841" y="11"/>
                  </a:moveTo>
                  <a:cubicBezTo>
                    <a:pt x="836" y="10"/>
                    <a:pt x="840" y="14"/>
                    <a:pt x="841" y="11"/>
                  </a:cubicBezTo>
                  <a:close/>
                  <a:moveTo>
                    <a:pt x="857" y="12"/>
                  </a:moveTo>
                  <a:cubicBezTo>
                    <a:pt x="856" y="12"/>
                    <a:pt x="854" y="12"/>
                    <a:pt x="854" y="13"/>
                  </a:cubicBezTo>
                  <a:cubicBezTo>
                    <a:pt x="855" y="13"/>
                    <a:pt x="857" y="13"/>
                    <a:pt x="857" y="12"/>
                  </a:cubicBezTo>
                  <a:close/>
                  <a:moveTo>
                    <a:pt x="688" y="16"/>
                  </a:moveTo>
                  <a:cubicBezTo>
                    <a:pt x="680" y="15"/>
                    <a:pt x="684" y="19"/>
                    <a:pt x="688" y="16"/>
                  </a:cubicBezTo>
                  <a:close/>
                  <a:moveTo>
                    <a:pt x="678" y="17"/>
                  </a:moveTo>
                  <a:cubicBezTo>
                    <a:pt x="676" y="17"/>
                    <a:pt x="671" y="16"/>
                    <a:pt x="671" y="18"/>
                  </a:cubicBezTo>
                  <a:cubicBezTo>
                    <a:pt x="673" y="17"/>
                    <a:pt x="677" y="19"/>
                    <a:pt x="678" y="17"/>
                  </a:cubicBezTo>
                  <a:close/>
                  <a:moveTo>
                    <a:pt x="842" y="17"/>
                  </a:moveTo>
                  <a:cubicBezTo>
                    <a:pt x="836" y="16"/>
                    <a:pt x="840" y="20"/>
                    <a:pt x="842" y="17"/>
                  </a:cubicBezTo>
                  <a:close/>
                  <a:moveTo>
                    <a:pt x="664" y="19"/>
                  </a:moveTo>
                  <a:cubicBezTo>
                    <a:pt x="674" y="17"/>
                    <a:pt x="664" y="18"/>
                    <a:pt x="658" y="19"/>
                  </a:cubicBezTo>
                  <a:cubicBezTo>
                    <a:pt x="655" y="19"/>
                    <a:pt x="652" y="18"/>
                    <a:pt x="651" y="21"/>
                  </a:cubicBezTo>
                  <a:cubicBezTo>
                    <a:pt x="656" y="20"/>
                    <a:pt x="660" y="19"/>
                    <a:pt x="664" y="19"/>
                  </a:cubicBezTo>
                  <a:close/>
                  <a:moveTo>
                    <a:pt x="700" y="19"/>
                  </a:moveTo>
                  <a:cubicBezTo>
                    <a:pt x="699" y="18"/>
                    <a:pt x="700" y="19"/>
                    <a:pt x="700" y="19"/>
                  </a:cubicBezTo>
                  <a:close/>
                  <a:moveTo>
                    <a:pt x="698" y="81"/>
                  </a:moveTo>
                  <a:cubicBezTo>
                    <a:pt x="716" y="81"/>
                    <a:pt x="734" y="81"/>
                    <a:pt x="751" y="81"/>
                  </a:cubicBezTo>
                  <a:cubicBezTo>
                    <a:pt x="753" y="60"/>
                    <a:pt x="757" y="36"/>
                    <a:pt x="759" y="18"/>
                  </a:cubicBezTo>
                  <a:cubicBezTo>
                    <a:pt x="733" y="34"/>
                    <a:pt x="714" y="56"/>
                    <a:pt x="698" y="81"/>
                  </a:cubicBezTo>
                  <a:close/>
                  <a:moveTo>
                    <a:pt x="852" y="19"/>
                  </a:moveTo>
                  <a:cubicBezTo>
                    <a:pt x="852" y="19"/>
                    <a:pt x="852" y="19"/>
                    <a:pt x="852" y="20"/>
                  </a:cubicBezTo>
                  <a:cubicBezTo>
                    <a:pt x="870" y="21"/>
                    <a:pt x="885" y="24"/>
                    <a:pt x="901" y="26"/>
                  </a:cubicBezTo>
                  <a:moveTo>
                    <a:pt x="901" y="26"/>
                  </a:moveTo>
                  <a:cubicBezTo>
                    <a:pt x="902" y="29"/>
                    <a:pt x="906" y="25"/>
                    <a:pt x="901" y="26"/>
                  </a:cubicBezTo>
                  <a:moveTo>
                    <a:pt x="901" y="26"/>
                  </a:moveTo>
                  <a:cubicBezTo>
                    <a:pt x="901" y="26"/>
                    <a:pt x="901" y="26"/>
                    <a:pt x="901" y="25"/>
                  </a:cubicBezTo>
                  <a:cubicBezTo>
                    <a:pt x="887" y="21"/>
                    <a:pt x="870" y="20"/>
                    <a:pt x="852" y="19"/>
                  </a:cubicBezTo>
                  <a:moveTo>
                    <a:pt x="852" y="19"/>
                  </a:moveTo>
                  <a:cubicBezTo>
                    <a:pt x="846" y="16"/>
                    <a:pt x="842" y="20"/>
                    <a:pt x="852" y="19"/>
                  </a:cubicBezTo>
                  <a:moveTo>
                    <a:pt x="693" y="19"/>
                  </a:moveTo>
                  <a:cubicBezTo>
                    <a:pt x="683" y="17"/>
                    <a:pt x="687" y="22"/>
                    <a:pt x="693" y="19"/>
                  </a:cubicBezTo>
                  <a:close/>
                  <a:moveTo>
                    <a:pt x="751" y="20"/>
                  </a:moveTo>
                  <a:cubicBezTo>
                    <a:pt x="751" y="19"/>
                    <a:pt x="752" y="20"/>
                    <a:pt x="751" y="20"/>
                  </a:cubicBezTo>
                  <a:close/>
                  <a:moveTo>
                    <a:pt x="754" y="81"/>
                  </a:moveTo>
                  <a:cubicBezTo>
                    <a:pt x="762" y="81"/>
                    <a:pt x="770" y="81"/>
                    <a:pt x="778" y="81"/>
                  </a:cubicBezTo>
                  <a:cubicBezTo>
                    <a:pt x="774" y="59"/>
                    <a:pt x="781" y="26"/>
                    <a:pt x="762" y="19"/>
                  </a:cubicBezTo>
                  <a:cubicBezTo>
                    <a:pt x="759" y="39"/>
                    <a:pt x="756" y="59"/>
                    <a:pt x="754" y="81"/>
                  </a:cubicBezTo>
                  <a:close/>
                  <a:moveTo>
                    <a:pt x="826" y="19"/>
                  </a:moveTo>
                  <a:cubicBezTo>
                    <a:pt x="820" y="18"/>
                    <a:pt x="824" y="22"/>
                    <a:pt x="826" y="19"/>
                  </a:cubicBezTo>
                  <a:close/>
                  <a:moveTo>
                    <a:pt x="641" y="21"/>
                  </a:moveTo>
                  <a:cubicBezTo>
                    <a:pt x="619" y="23"/>
                    <a:pt x="596" y="25"/>
                    <a:pt x="580" y="33"/>
                  </a:cubicBezTo>
                  <a:moveTo>
                    <a:pt x="580" y="33"/>
                  </a:moveTo>
                  <a:cubicBezTo>
                    <a:pt x="576" y="32"/>
                    <a:pt x="579" y="36"/>
                    <a:pt x="580" y="33"/>
                  </a:cubicBezTo>
                  <a:moveTo>
                    <a:pt x="580" y="33"/>
                  </a:moveTo>
                  <a:cubicBezTo>
                    <a:pt x="600" y="29"/>
                    <a:pt x="622" y="26"/>
                    <a:pt x="641" y="21"/>
                  </a:cubicBezTo>
                  <a:moveTo>
                    <a:pt x="641" y="21"/>
                  </a:moveTo>
                  <a:cubicBezTo>
                    <a:pt x="646" y="22"/>
                    <a:pt x="642" y="18"/>
                    <a:pt x="641" y="21"/>
                  </a:cubicBezTo>
                  <a:moveTo>
                    <a:pt x="632" y="29"/>
                  </a:moveTo>
                  <a:cubicBezTo>
                    <a:pt x="649" y="25"/>
                    <a:pt x="668" y="24"/>
                    <a:pt x="684" y="20"/>
                  </a:cubicBezTo>
                  <a:cubicBezTo>
                    <a:pt x="666" y="22"/>
                    <a:pt x="644" y="21"/>
                    <a:pt x="632" y="29"/>
                  </a:cubicBezTo>
                  <a:close/>
                  <a:moveTo>
                    <a:pt x="710" y="20"/>
                  </a:moveTo>
                  <a:cubicBezTo>
                    <a:pt x="709" y="20"/>
                    <a:pt x="707" y="19"/>
                    <a:pt x="707" y="21"/>
                  </a:cubicBezTo>
                  <a:cubicBezTo>
                    <a:pt x="708" y="20"/>
                    <a:pt x="710" y="21"/>
                    <a:pt x="710" y="20"/>
                  </a:cubicBezTo>
                  <a:close/>
                  <a:moveTo>
                    <a:pt x="726" y="21"/>
                  </a:moveTo>
                  <a:cubicBezTo>
                    <a:pt x="725" y="20"/>
                    <a:pt x="726" y="21"/>
                    <a:pt x="726" y="21"/>
                  </a:cubicBezTo>
                  <a:close/>
                  <a:moveTo>
                    <a:pt x="739" y="21"/>
                  </a:moveTo>
                  <a:cubicBezTo>
                    <a:pt x="739" y="20"/>
                    <a:pt x="740" y="21"/>
                    <a:pt x="739" y="21"/>
                  </a:cubicBezTo>
                  <a:close/>
                  <a:moveTo>
                    <a:pt x="749" y="21"/>
                  </a:moveTo>
                  <a:cubicBezTo>
                    <a:pt x="725" y="27"/>
                    <a:pt x="705" y="37"/>
                    <a:pt x="686" y="48"/>
                  </a:cubicBezTo>
                  <a:cubicBezTo>
                    <a:pt x="681" y="59"/>
                    <a:pt x="675" y="70"/>
                    <a:pt x="672" y="82"/>
                  </a:cubicBezTo>
                  <a:cubicBezTo>
                    <a:pt x="679" y="82"/>
                    <a:pt x="686" y="82"/>
                    <a:pt x="693" y="82"/>
                  </a:cubicBezTo>
                  <a:cubicBezTo>
                    <a:pt x="709" y="59"/>
                    <a:pt x="727" y="38"/>
                    <a:pt x="749" y="21"/>
                  </a:cubicBezTo>
                  <a:moveTo>
                    <a:pt x="749" y="21"/>
                  </a:moveTo>
                  <a:cubicBezTo>
                    <a:pt x="753" y="22"/>
                    <a:pt x="749" y="18"/>
                    <a:pt x="749" y="21"/>
                  </a:cubicBezTo>
                  <a:moveTo>
                    <a:pt x="793" y="21"/>
                  </a:moveTo>
                  <a:cubicBezTo>
                    <a:pt x="792" y="20"/>
                    <a:pt x="793" y="21"/>
                    <a:pt x="793" y="21"/>
                  </a:cubicBezTo>
                  <a:close/>
                  <a:moveTo>
                    <a:pt x="810" y="20"/>
                  </a:moveTo>
                  <a:cubicBezTo>
                    <a:pt x="809" y="20"/>
                    <a:pt x="808" y="20"/>
                    <a:pt x="808" y="21"/>
                  </a:cubicBezTo>
                  <a:cubicBezTo>
                    <a:pt x="809" y="20"/>
                    <a:pt x="810" y="21"/>
                    <a:pt x="810" y="20"/>
                  </a:cubicBezTo>
                  <a:close/>
                  <a:moveTo>
                    <a:pt x="837" y="21"/>
                  </a:moveTo>
                  <a:cubicBezTo>
                    <a:pt x="837" y="22"/>
                    <a:pt x="839" y="22"/>
                    <a:pt x="839" y="21"/>
                  </a:cubicBezTo>
                  <a:cubicBezTo>
                    <a:pt x="834" y="18"/>
                    <a:pt x="826" y="21"/>
                    <a:pt x="837" y="21"/>
                  </a:cubicBezTo>
                  <a:close/>
                  <a:moveTo>
                    <a:pt x="699" y="22"/>
                  </a:moveTo>
                  <a:cubicBezTo>
                    <a:pt x="667" y="27"/>
                    <a:pt x="629" y="26"/>
                    <a:pt x="610" y="45"/>
                  </a:cubicBezTo>
                  <a:moveTo>
                    <a:pt x="610" y="45"/>
                  </a:moveTo>
                  <a:cubicBezTo>
                    <a:pt x="606" y="44"/>
                    <a:pt x="610" y="47"/>
                    <a:pt x="610" y="45"/>
                  </a:cubicBezTo>
                  <a:moveTo>
                    <a:pt x="699" y="22"/>
                  </a:moveTo>
                  <a:cubicBezTo>
                    <a:pt x="668" y="28"/>
                    <a:pt x="639" y="36"/>
                    <a:pt x="610" y="45"/>
                  </a:cubicBezTo>
                  <a:moveTo>
                    <a:pt x="699" y="22"/>
                  </a:moveTo>
                  <a:cubicBezTo>
                    <a:pt x="703" y="22"/>
                    <a:pt x="699" y="19"/>
                    <a:pt x="699" y="22"/>
                  </a:cubicBezTo>
                  <a:moveTo>
                    <a:pt x="720" y="22"/>
                  </a:moveTo>
                  <a:cubicBezTo>
                    <a:pt x="713" y="23"/>
                    <a:pt x="705" y="22"/>
                    <a:pt x="702" y="26"/>
                  </a:cubicBezTo>
                  <a:cubicBezTo>
                    <a:pt x="708" y="25"/>
                    <a:pt x="714" y="24"/>
                    <a:pt x="720" y="22"/>
                  </a:cubicBezTo>
                  <a:moveTo>
                    <a:pt x="720" y="22"/>
                  </a:moveTo>
                  <a:cubicBezTo>
                    <a:pt x="725" y="23"/>
                    <a:pt x="721" y="19"/>
                    <a:pt x="720" y="22"/>
                  </a:cubicBezTo>
                  <a:moveTo>
                    <a:pt x="690" y="43"/>
                  </a:moveTo>
                  <a:cubicBezTo>
                    <a:pt x="689" y="43"/>
                    <a:pt x="690" y="44"/>
                    <a:pt x="690" y="43"/>
                  </a:cubicBezTo>
                  <a:moveTo>
                    <a:pt x="690" y="43"/>
                  </a:moveTo>
                  <a:cubicBezTo>
                    <a:pt x="705" y="35"/>
                    <a:pt x="721" y="28"/>
                    <a:pt x="737" y="21"/>
                  </a:cubicBezTo>
                  <a:cubicBezTo>
                    <a:pt x="720" y="26"/>
                    <a:pt x="695" y="25"/>
                    <a:pt x="690" y="43"/>
                  </a:cubicBezTo>
                  <a:moveTo>
                    <a:pt x="812" y="81"/>
                  </a:moveTo>
                  <a:cubicBezTo>
                    <a:pt x="830" y="82"/>
                    <a:pt x="849" y="82"/>
                    <a:pt x="867" y="83"/>
                  </a:cubicBezTo>
                  <a:cubicBezTo>
                    <a:pt x="844" y="58"/>
                    <a:pt x="811" y="35"/>
                    <a:pt x="774" y="21"/>
                  </a:cubicBezTo>
                  <a:cubicBezTo>
                    <a:pt x="788" y="40"/>
                    <a:pt x="803" y="58"/>
                    <a:pt x="812" y="81"/>
                  </a:cubicBezTo>
                  <a:close/>
                  <a:moveTo>
                    <a:pt x="852" y="66"/>
                  </a:moveTo>
                  <a:cubicBezTo>
                    <a:pt x="863" y="75"/>
                    <a:pt x="870" y="86"/>
                    <a:pt x="887" y="84"/>
                  </a:cubicBezTo>
                  <a:cubicBezTo>
                    <a:pt x="882" y="71"/>
                    <a:pt x="874" y="61"/>
                    <a:pt x="867" y="49"/>
                  </a:cubicBezTo>
                  <a:cubicBezTo>
                    <a:pt x="840" y="39"/>
                    <a:pt x="812" y="26"/>
                    <a:pt x="783" y="22"/>
                  </a:cubicBezTo>
                  <a:cubicBezTo>
                    <a:pt x="810" y="32"/>
                    <a:pt x="831" y="48"/>
                    <a:pt x="852" y="66"/>
                  </a:cubicBezTo>
                  <a:close/>
                  <a:moveTo>
                    <a:pt x="799" y="22"/>
                  </a:moveTo>
                  <a:cubicBezTo>
                    <a:pt x="821" y="29"/>
                    <a:pt x="844" y="36"/>
                    <a:pt x="863" y="46"/>
                  </a:cubicBezTo>
                  <a:cubicBezTo>
                    <a:pt x="854" y="26"/>
                    <a:pt x="823" y="27"/>
                    <a:pt x="799" y="22"/>
                  </a:cubicBezTo>
                  <a:moveTo>
                    <a:pt x="799" y="22"/>
                  </a:moveTo>
                  <a:cubicBezTo>
                    <a:pt x="797" y="19"/>
                    <a:pt x="793" y="23"/>
                    <a:pt x="799" y="22"/>
                  </a:cubicBezTo>
                  <a:moveTo>
                    <a:pt x="817" y="21"/>
                  </a:moveTo>
                  <a:cubicBezTo>
                    <a:pt x="811" y="19"/>
                    <a:pt x="815" y="24"/>
                    <a:pt x="817" y="21"/>
                  </a:cubicBezTo>
                  <a:close/>
                  <a:moveTo>
                    <a:pt x="928" y="41"/>
                  </a:moveTo>
                  <a:cubicBezTo>
                    <a:pt x="928" y="44"/>
                    <a:pt x="932" y="40"/>
                    <a:pt x="928" y="41"/>
                  </a:cubicBezTo>
                  <a:moveTo>
                    <a:pt x="928" y="41"/>
                  </a:moveTo>
                  <a:cubicBezTo>
                    <a:pt x="909" y="25"/>
                    <a:pt x="871" y="25"/>
                    <a:pt x="844" y="22"/>
                  </a:cubicBezTo>
                  <a:cubicBezTo>
                    <a:pt x="872" y="28"/>
                    <a:pt x="901" y="33"/>
                    <a:pt x="928" y="41"/>
                  </a:cubicBezTo>
                  <a:moveTo>
                    <a:pt x="901" y="21"/>
                  </a:moveTo>
                  <a:cubicBezTo>
                    <a:pt x="900" y="21"/>
                    <a:pt x="899" y="21"/>
                    <a:pt x="899" y="22"/>
                  </a:cubicBezTo>
                  <a:cubicBezTo>
                    <a:pt x="900" y="21"/>
                    <a:pt x="901" y="22"/>
                    <a:pt x="901" y="21"/>
                  </a:cubicBezTo>
                  <a:close/>
                  <a:moveTo>
                    <a:pt x="847" y="28"/>
                  </a:moveTo>
                  <a:cubicBezTo>
                    <a:pt x="848" y="30"/>
                    <a:pt x="849" y="28"/>
                    <a:pt x="847" y="28"/>
                  </a:cubicBezTo>
                  <a:moveTo>
                    <a:pt x="847" y="28"/>
                  </a:moveTo>
                  <a:cubicBezTo>
                    <a:pt x="842" y="22"/>
                    <a:pt x="827" y="22"/>
                    <a:pt x="818" y="23"/>
                  </a:cubicBezTo>
                  <a:cubicBezTo>
                    <a:pt x="829" y="23"/>
                    <a:pt x="837" y="27"/>
                    <a:pt x="847" y="28"/>
                  </a:cubicBezTo>
                  <a:moveTo>
                    <a:pt x="909" y="22"/>
                  </a:moveTo>
                  <a:cubicBezTo>
                    <a:pt x="904" y="21"/>
                    <a:pt x="908" y="24"/>
                    <a:pt x="909" y="22"/>
                  </a:cubicBezTo>
                  <a:close/>
                  <a:moveTo>
                    <a:pt x="916" y="23"/>
                  </a:moveTo>
                  <a:cubicBezTo>
                    <a:pt x="914" y="23"/>
                    <a:pt x="913" y="22"/>
                    <a:pt x="913" y="23"/>
                  </a:cubicBezTo>
                  <a:cubicBezTo>
                    <a:pt x="914" y="23"/>
                    <a:pt x="915" y="24"/>
                    <a:pt x="916" y="23"/>
                  </a:cubicBezTo>
                  <a:close/>
                  <a:moveTo>
                    <a:pt x="922" y="24"/>
                  </a:moveTo>
                  <a:cubicBezTo>
                    <a:pt x="922" y="25"/>
                    <a:pt x="922" y="25"/>
                    <a:pt x="922" y="25"/>
                  </a:cubicBezTo>
                  <a:cubicBezTo>
                    <a:pt x="927" y="25"/>
                    <a:pt x="928" y="27"/>
                    <a:pt x="932" y="26"/>
                  </a:cubicBezTo>
                  <a:moveTo>
                    <a:pt x="932" y="26"/>
                  </a:moveTo>
                  <a:cubicBezTo>
                    <a:pt x="934" y="29"/>
                    <a:pt x="938" y="25"/>
                    <a:pt x="932" y="26"/>
                  </a:cubicBezTo>
                  <a:moveTo>
                    <a:pt x="932" y="26"/>
                  </a:moveTo>
                  <a:cubicBezTo>
                    <a:pt x="932" y="26"/>
                    <a:pt x="932" y="26"/>
                    <a:pt x="932" y="25"/>
                  </a:cubicBezTo>
                  <a:cubicBezTo>
                    <a:pt x="928" y="26"/>
                    <a:pt x="927" y="24"/>
                    <a:pt x="922" y="24"/>
                  </a:cubicBezTo>
                  <a:moveTo>
                    <a:pt x="922" y="24"/>
                  </a:moveTo>
                  <a:cubicBezTo>
                    <a:pt x="919" y="22"/>
                    <a:pt x="915" y="26"/>
                    <a:pt x="922" y="24"/>
                  </a:cubicBezTo>
                  <a:moveTo>
                    <a:pt x="907" y="25"/>
                  </a:moveTo>
                  <a:cubicBezTo>
                    <a:pt x="907" y="26"/>
                    <a:pt x="907" y="26"/>
                    <a:pt x="907" y="26"/>
                  </a:cubicBezTo>
                  <a:cubicBezTo>
                    <a:pt x="934" y="34"/>
                    <a:pt x="965" y="42"/>
                    <a:pt x="990" y="47"/>
                  </a:cubicBezTo>
                  <a:cubicBezTo>
                    <a:pt x="967" y="36"/>
                    <a:pt x="938" y="29"/>
                    <a:pt x="907" y="25"/>
                  </a:cubicBezTo>
                  <a:moveTo>
                    <a:pt x="907" y="25"/>
                  </a:moveTo>
                  <a:cubicBezTo>
                    <a:pt x="907" y="23"/>
                    <a:pt x="903" y="26"/>
                    <a:pt x="907" y="25"/>
                  </a:cubicBezTo>
                  <a:moveTo>
                    <a:pt x="602" y="50"/>
                  </a:moveTo>
                  <a:cubicBezTo>
                    <a:pt x="598" y="55"/>
                    <a:pt x="592" y="59"/>
                    <a:pt x="587" y="64"/>
                  </a:cubicBezTo>
                  <a:cubicBezTo>
                    <a:pt x="583" y="68"/>
                    <a:pt x="576" y="75"/>
                    <a:pt x="577" y="78"/>
                  </a:cubicBezTo>
                  <a:cubicBezTo>
                    <a:pt x="587" y="77"/>
                    <a:pt x="597" y="71"/>
                    <a:pt x="606" y="66"/>
                  </a:cubicBezTo>
                  <a:cubicBezTo>
                    <a:pt x="631" y="53"/>
                    <a:pt x="656" y="41"/>
                    <a:pt x="683" y="32"/>
                  </a:cubicBezTo>
                  <a:cubicBezTo>
                    <a:pt x="687" y="31"/>
                    <a:pt x="696" y="31"/>
                    <a:pt x="695" y="25"/>
                  </a:cubicBezTo>
                  <a:cubicBezTo>
                    <a:pt x="662" y="32"/>
                    <a:pt x="632" y="41"/>
                    <a:pt x="602" y="50"/>
                  </a:cubicBezTo>
                  <a:close/>
                  <a:moveTo>
                    <a:pt x="530" y="58"/>
                  </a:moveTo>
                  <a:cubicBezTo>
                    <a:pt x="526" y="57"/>
                    <a:pt x="529" y="61"/>
                    <a:pt x="530" y="58"/>
                  </a:cubicBezTo>
                  <a:moveTo>
                    <a:pt x="530" y="58"/>
                  </a:moveTo>
                  <a:cubicBezTo>
                    <a:pt x="546" y="53"/>
                    <a:pt x="563" y="47"/>
                    <a:pt x="581" y="42"/>
                  </a:cubicBezTo>
                  <a:cubicBezTo>
                    <a:pt x="598" y="37"/>
                    <a:pt x="617" y="35"/>
                    <a:pt x="631" y="26"/>
                  </a:cubicBezTo>
                  <a:cubicBezTo>
                    <a:pt x="593" y="33"/>
                    <a:pt x="554" y="38"/>
                    <a:pt x="530" y="58"/>
                  </a:cubicBezTo>
                  <a:moveTo>
                    <a:pt x="969" y="73"/>
                  </a:moveTo>
                  <a:cubicBezTo>
                    <a:pt x="947" y="41"/>
                    <a:pt x="895" y="34"/>
                    <a:pt x="850" y="27"/>
                  </a:cubicBezTo>
                  <a:cubicBezTo>
                    <a:pt x="890" y="42"/>
                    <a:pt x="933" y="54"/>
                    <a:pt x="969" y="73"/>
                  </a:cubicBezTo>
                  <a:close/>
                  <a:moveTo>
                    <a:pt x="939" y="27"/>
                  </a:moveTo>
                  <a:cubicBezTo>
                    <a:pt x="938" y="28"/>
                    <a:pt x="937" y="27"/>
                    <a:pt x="937" y="28"/>
                  </a:cubicBezTo>
                  <a:cubicBezTo>
                    <a:pt x="937" y="28"/>
                    <a:pt x="939" y="28"/>
                    <a:pt x="939" y="27"/>
                  </a:cubicBezTo>
                  <a:close/>
                  <a:moveTo>
                    <a:pt x="574" y="32"/>
                  </a:moveTo>
                  <a:cubicBezTo>
                    <a:pt x="574" y="33"/>
                    <a:pt x="573" y="32"/>
                    <a:pt x="574" y="32"/>
                  </a:cubicBezTo>
                  <a:close/>
                  <a:moveTo>
                    <a:pt x="781" y="81"/>
                  </a:moveTo>
                  <a:cubicBezTo>
                    <a:pt x="790" y="80"/>
                    <a:pt x="801" y="82"/>
                    <a:pt x="808" y="80"/>
                  </a:cubicBezTo>
                  <a:cubicBezTo>
                    <a:pt x="798" y="63"/>
                    <a:pt x="789" y="45"/>
                    <a:pt x="776" y="31"/>
                  </a:cubicBezTo>
                  <a:cubicBezTo>
                    <a:pt x="778" y="48"/>
                    <a:pt x="779" y="65"/>
                    <a:pt x="781" y="81"/>
                  </a:cubicBezTo>
                  <a:close/>
                  <a:moveTo>
                    <a:pt x="526" y="47"/>
                  </a:moveTo>
                  <a:cubicBezTo>
                    <a:pt x="524" y="48"/>
                    <a:pt x="526" y="49"/>
                    <a:pt x="526" y="47"/>
                  </a:cubicBezTo>
                  <a:moveTo>
                    <a:pt x="526" y="47"/>
                  </a:moveTo>
                  <a:cubicBezTo>
                    <a:pt x="543" y="43"/>
                    <a:pt x="560" y="40"/>
                    <a:pt x="573" y="32"/>
                  </a:cubicBezTo>
                  <a:cubicBezTo>
                    <a:pt x="557" y="37"/>
                    <a:pt x="537" y="38"/>
                    <a:pt x="526" y="47"/>
                  </a:cubicBezTo>
                  <a:moveTo>
                    <a:pt x="963" y="32"/>
                  </a:moveTo>
                  <a:cubicBezTo>
                    <a:pt x="962" y="32"/>
                    <a:pt x="961" y="32"/>
                    <a:pt x="961" y="33"/>
                  </a:cubicBezTo>
                  <a:cubicBezTo>
                    <a:pt x="961" y="33"/>
                    <a:pt x="963" y="33"/>
                    <a:pt x="963" y="32"/>
                  </a:cubicBezTo>
                  <a:close/>
                  <a:moveTo>
                    <a:pt x="585" y="80"/>
                  </a:moveTo>
                  <a:cubicBezTo>
                    <a:pt x="601" y="82"/>
                    <a:pt x="616" y="87"/>
                    <a:pt x="632" y="84"/>
                  </a:cubicBezTo>
                  <a:cubicBezTo>
                    <a:pt x="648" y="70"/>
                    <a:pt x="665" y="58"/>
                    <a:pt x="683" y="47"/>
                  </a:cubicBezTo>
                  <a:cubicBezTo>
                    <a:pt x="683" y="42"/>
                    <a:pt x="693" y="36"/>
                    <a:pt x="689" y="33"/>
                  </a:cubicBezTo>
                  <a:cubicBezTo>
                    <a:pt x="652" y="46"/>
                    <a:pt x="617" y="61"/>
                    <a:pt x="585" y="80"/>
                  </a:cubicBezTo>
                  <a:close/>
                  <a:moveTo>
                    <a:pt x="966" y="34"/>
                  </a:moveTo>
                  <a:cubicBezTo>
                    <a:pt x="968" y="37"/>
                    <a:pt x="972" y="33"/>
                    <a:pt x="966" y="34"/>
                  </a:cubicBezTo>
                  <a:moveTo>
                    <a:pt x="966" y="34"/>
                  </a:moveTo>
                  <a:cubicBezTo>
                    <a:pt x="965" y="31"/>
                    <a:pt x="961" y="35"/>
                    <a:pt x="966" y="34"/>
                  </a:cubicBezTo>
                  <a:moveTo>
                    <a:pt x="575" y="35"/>
                  </a:moveTo>
                  <a:cubicBezTo>
                    <a:pt x="574" y="35"/>
                    <a:pt x="575" y="36"/>
                    <a:pt x="575" y="35"/>
                  </a:cubicBezTo>
                  <a:close/>
                  <a:moveTo>
                    <a:pt x="859" y="35"/>
                  </a:moveTo>
                  <a:cubicBezTo>
                    <a:pt x="861" y="40"/>
                    <a:pt x="866" y="43"/>
                    <a:pt x="869" y="48"/>
                  </a:cubicBezTo>
                  <a:cubicBezTo>
                    <a:pt x="878" y="53"/>
                    <a:pt x="889" y="57"/>
                    <a:pt x="900" y="64"/>
                  </a:cubicBezTo>
                  <a:cubicBezTo>
                    <a:pt x="909" y="69"/>
                    <a:pt x="921" y="80"/>
                    <a:pt x="930" y="81"/>
                  </a:cubicBezTo>
                  <a:cubicBezTo>
                    <a:pt x="940" y="82"/>
                    <a:pt x="953" y="76"/>
                    <a:pt x="965" y="73"/>
                  </a:cubicBezTo>
                  <a:cubicBezTo>
                    <a:pt x="931" y="59"/>
                    <a:pt x="898" y="44"/>
                    <a:pt x="859" y="35"/>
                  </a:cubicBezTo>
                  <a:moveTo>
                    <a:pt x="859" y="35"/>
                  </a:moveTo>
                  <a:cubicBezTo>
                    <a:pt x="858" y="34"/>
                    <a:pt x="858" y="35"/>
                    <a:pt x="859" y="35"/>
                  </a:cubicBezTo>
                  <a:moveTo>
                    <a:pt x="993" y="63"/>
                  </a:moveTo>
                  <a:cubicBezTo>
                    <a:pt x="997" y="61"/>
                    <a:pt x="1000" y="59"/>
                    <a:pt x="1001" y="55"/>
                  </a:cubicBezTo>
                  <a:cubicBezTo>
                    <a:pt x="977" y="47"/>
                    <a:pt x="949" y="38"/>
                    <a:pt x="924" y="35"/>
                  </a:cubicBezTo>
                  <a:cubicBezTo>
                    <a:pt x="943" y="48"/>
                    <a:pt x="970" y="54"/>
                    <a:pt x="993" y="63"/>
                  </a:cubicBezTo>
                  <a:close/>
                  <a:moveTo>
                    <a:pt x="973" y="35"/>
                  </a:moveTo>
                  <a:cubicBezTo>
                    <a:pt x="972" y="35"/>
                    <a:pt x="970" y="35"/>
                    <a:pt x="970" y="36"/>
                  </a:cubicBezTo>
                  <a:cubicBezTo>
                    <a:pt x="971" y="36"/>
                    <a:pt x="973" y="36"/>
                    <a:pt x="973" y="35"/>
                  </a:cubicBezTo>
                  <a:close/>
                  <a:moveTo>
                    <a:pt x="530" y="61"/>
                  </a:moveTo>
                  <a:cubicBezTo>
                    <a:pt x="542" y="76"/>
                    <a:pt x="556" y="66"/>
                    <a:pt x="573" y="59"/>
                  </a:cubicBezTo>
                  <a:cubicBezTo>
                    <a:pt x="588" y="53"/>
                    <a:pt x="599" y="49"/>
                    <a:pt x="608" y="42"/>
                  </a:cubicBezTo>
                  <a:cubicBezTo>
                    <a:pt x="611" y="39"/>
                    <a:pt x="617" y="37"/>
                    <a:pt x="614" y="36"/>
                  </a:cubicBezTo>
                  <a:cubicBezTo>
                    <a:pt x="585" y="43"/>
                    <a:pt x="557" y="52"/>
                    <a:pt x="530" y="61"/>
                  </a:cubicBezTo>
                  <a:close/>
                  <a:moveTo>
                    <a:pt x="976" y="36"/>
                  </a:moveTo>
                  <a:cubicBezTo>
                    <a:pt x="975" y="36"/>
                    <a:pt x="974" y="36"/>
                    <a:pt x="974" y="37"/>
                  </a:cubicBezTo>
                  <a:cubicBezTo>
                    <a:pt x="975" y="37"/>
                    <a:pt x="976" y="37"/>
                    <a:pt x="976" y="36"/>
                  </a:cubicBezTo>
                  <a:close/>
                  <a:moveTo>
                    <a:pt x="978" y="38"/>
                  </a:moveTo>
                  <a:cubicBezTo>
                    <a:pt x="978" y="37"/>
                    <a:pt x="979" y="39"/>
                    <a:pt x="978" y="38"/>
                  </a:cubicBezTo>
                  <a:close/>
                  <a:moveTo>
                    <a:pt x="982" y="39"/>
                  </a:moveTo>
                  <a:cubicBezTo>
                    <a:pt x="981" y="38"/>
                    <a:pt x="982" y="39"/>
                    <a:pt x="982" y="39"/>
                  </a:cubicBezTo>
                  <a:close/>
                  <a:moveTo>
                    <a:pt x="931" y="43"/>
                  </a:moveTo>
                  <a:cubicBezTo>
                    <a:pt x="931" y="42"/>
                    <a:pt x="932" y="43"/>
                    <a:pt x="931" y="43"/>
                  </a:cubicBezTo>
                  <a:close/>
                  <a:moveTo>
                    <a:pt x="985" y="43"/>
                  </a:moveTo>
                  <a:cubicBezTo>
                    <a:pt x="984" y="42"/>
                    <a:pt x="985" y="43"/>
                    <a:pt x="985" y="43"/>
                  </a:cubicBezTo>
                  <a:close/>
                  <a:moveTo>
                    <a:pt x="1000" y="48"/>
                  </a:moveTo>
                  <a:cubicBezTo>
                    <a:pt x="997" y="46"/>
                    <a:pt x="991" y="42"/>
                    <a:pt x="987" y="44"/>
                  </a:cubicBezTo>
                  <a:cubicBezTo>
                    <a:pt x="992" y="44"/>
                    <a:pt x="996" y="50"/>
                    <a:pt x="1000" y="48"/>
                  </a:cubicBezTo>
                  <a:close/>
                  <a:moveTo>
                    <a:pt x="489" y="60"/>
                  </a:moveTo>
                  <a:cubicBezTo>
                    <a:pt x="488" y="60"/>
                    <a:pt x="487" y="60"/>
                    <a:pt x="486" y="61"/>
                  </a:cubicBezTo>
                  <a:moveTo>
                    <a:pt x="486" y="61"/>
                  </a:moveTo>
                  <a:cubicBezTo>
                    <a:pt x="485" y="61"/>
                    <a:pt x="485" y="61"/>
                    <a:pt x="485" y="62"/>
                  </a:cubicBezTo>
                  <a:moveTo>
                    <a:pt x="485" y="62"/>
                  </a:moveTo>
                  <a:cubicBezTo>
                    <a:pt x="481" y="61"/>
                    <a:pt x="484" y="65"/>
                    <a:pt x="485" y="62"/>
                  </a:cubicBezTo>
                  <a:moveTo>
                    <a:pt x="485" y="62"/>
                  </a:moveTo>
                  <a:cubicBezTo>
                    <a:pt x="486" y="62"/>
                    <a:pt x="486" y="62"/>
                    <a:pt x="486" y="61"/>
                  </a:cubicBezTo>
                  <a:moveTo>
                    <a:pt x="486" y="61"/>
                  </a:moveTo>
                  <a:cubicBezTo>
                    <a:pt x="488" y="61"/>
                    <a:pt x="489" y="61"/>
                    <a:pt x="489" y="60"/>
                  </a:cubicBezTo>
                  <a:moveTo>
                    <a:pt x="489" y="60"/>
                  </a:moveTo>
                  <a:cubicBezTo>
                    <a:pt x="500" y="55"/>
                    <a:pt x="516" y="55"/>
                    <a:pt x="523" y="46"/>
                  </a:cubicBezTo>
                  <a:cubicBezTo>
                    <a:pt x="511" y="50"/>
                    <a:pt x="500" y="54"/>
                    <a:pt x="489" y="60"/>
                  </a:cubicBezTo>
                  <a:moveTo>
                    <a:pt x="542" y="47"/>
                  </a:moveTo>
                  <a:cubicBezTo>
                    <a:pt x="535" y="47"/>
                    <a:pt x="530" y="50"/>
                    <a:pt x="523" y="51"/>
                  </a:cubicBezTo>
                  <a:cubicBezTo>
                    <a:pt x="523" y="54"/>
                    <a:pt x="523" y="56"/>
                    <a:pt x="524" y="57"/>
                  </a:cubicBezTo>
                  <a:cubicBezTo>
                    <a:pt x="531" y="55"/>
                    <a:pt x="537" y="50"/>
                    <a:pt x="542" y="47"/>
                  </a:cubicBezTo>
                  <a:moveTo>
                    <a:pt x="542" y="47"/>
                  </a:moveTo>
                  <a:cubicBezTo>
                    <a:pt x="546" y="47"/>
                    <a:pt x="542" y="44"/>
                    <a:pt x="542" y="47"/>
                  </a:cubicBezTo>
                  <a:moveTo>
                    <a:pt x="1113" y="98"/>
                  </a:moveTo>
                  <a:cubicBezTo>
                    <a:pt x="1113" y="99"/>
                    <a:pt x="1115" y="99"/>
                    <a:pt x="1115" y="99"/>
                  </a:cubicBezTo>
                  <a:moveTo>
                    <a:pt x="1115" y="99"/>
                  </a:moveTo>
                  <a:cubicBezTo>
                    <a:pt x="1116" y="101"/>
                    <a:pt x="1116" y="99"/>
                    <a:pt x="1115" y="99"/>
                  </a:cubicBezTo>
                  <a:moveTo>
                    <a:pt x="1115" y="99"/>
                  </a:moveTo>
                  <a:cubicBezTo>
                    <a:pt x="1115" y="98"/>
                    <a:pt x="1114" y="99"/>
                    <a:pt x="1113" y="98"/>
                  </a:cubicBezTo>
                  <a:moveTo>
                    <a:pt x="1113" y="98"/>
                  </a:moveTo>
                  <a:cubicBezTo>
                    <a:pt x="1081" y="77"/>
                    <a:pt x="1043" y="57"/>
                    <a:pt x="1002" y="48"/>
                  </a:cubicBezTo>
                  <a:cubicBezTo>
                    <a:pt x="1008" y="57"/>
                    <a:pt x="1020" y="58"/>
                    <a:pt x="1029" y="62"/>
                  </a:cubicBezTo>
                  <a:cubicBezTo>
                    <a:pt x="1057" y="72"/>
                    <a:pt x="1086" y="86"/>
                    <a:pt x="1113" y="98"/>
                  </a:cubicBezTo>
                  <a:moveTo>
                    <a:pt x="991" y="49"/>
                  </a:moveTo>
                  <a:cubicBezTo>
                    <a:pt x="991" y="49"/>
                    <a:pt x="992" y="50"/>
                    <a:pt x="991" y="49"/>
                  </a:cubicBezTo>
                  <a:close/>
                  <a:moveTo>
                    <a:pt x="948" y="50"/>
                  </a:moveTo>
                  <a:cubicBezTo>
                    <a:pt x="957" y="57"/>
                    <a:pt x="965" y="65"/>
                    <a:pt x="974" y="71"/>
                  </a:cubicBezTo>
                  <a:cubicBezTo>
                    <a:pt x="979" y="69"/>
                    <a:pt x="987" y="69"/>
                    <a:pt x="990" y="64"/>
                  </a:cubicBezTo>
                  <a:cubicBezTo>
                    <a:pt x="975" y="60"/>
                    <a:pt x="963" y="54"/>
                    <a:pt x="948" y="50"/>
                  </a:cubicBezTo>
                  <a:moveTo>
                    <a:pt x="948" y="50"/>
                  </a:moveTo>
                  <a:cubicBezTo>
                    <a:pt x="948" y="49"/>
                    <a:pt x="947" y="50"/>
                    <a:pt x="948" y="50"/>
                  </a:cubicBezTo>
                  <a:moveTo>
                    <a:pt x="399" y="114"/>
                  </a:moveTo>
                  <a:cubicBezTo>
                    <a:pt x="405" y="112"/>
                    <a:pt x="411" y="111"/>
                    <a:pt x="416" y="110"/>
                  </a:cubicBezTo>
                  <a:cubicBezTo>
                    <a:pt x="433" y="101"/>
                    <a:pt x="450" y="91"/>
                    <a:pt x="468" y="83"/>
                  </a:cubicBezTo>
                  <a:cubicBezTo>
                    <a:pt x="486" y="75"/>
                    <a:pt x="506" y="70"/>
                    <a:pt x="522" y="58"/>
                  </a:cubicBezTo>
                  <a:cubicBezTo>
                    <a:pt x="520" y="58"/>
                    <a:pt x="520" y="56"/>
                    <a:pt x="520" y="53"/>
                  </a:cubicBezTo>
                  <a:cubicBezTo>
                    <a:pt x="473" y="66"/>
                    <a:pt x="432" y="86"/>
                    <a:pt x="399" y="114"/>
                  </a:cubicBezTo>
                  <a:close/>
                  <a:moveTo>
                    <a:pt x="593" y="54"/>
                  </a:moveTo>
                  <a:cubicBezTo>
                    <a:pt x="578" y="59"/>
                    <a:pt x="564" y="65"/>
                    <a:pt x="550" y="71"/>
                  </a:cubicBezTo>
                  <a:cubicBezTo>
                    <a:pt x="556" y="74"/>
                    <a:pt x="564" y="75"/>
                    <a:pt x="570" y="77"/>
                  </a:cubicBezTo>
                  <a:cubicBezTo>
                    <a:pt x="579" y="71"/>
                    <a:pt x="585" y="62"/>
                    <a:pt x="593" y="54"/>
                  </a:cubicBezTo>
                  <a:moveTo>
                    <a:pt x="593" y="54"/>
                  </a:moveTo>
                  <a:cubicBezTo>
                    <a:pt x="594" y="54"/>
                    <a:pt x="593" y="53"/>
                    <a:pt x="593" y="54"/>
                  </a:cubicBezTo>
                  <a:moveTo>
                    <a:pt x="637" y="84"/>
                  </a:moveTo>
                  <a:cubicBezTo>
                    <a:pt x="647" y="83"/>
                    <a:pt x="659" y="84"/>
                    <a:pt x="668" y="82"/>
                  </a:cubicBezTo>
                  <a:cubicBezTo>
                    <a:pt x="669" y="72"/>
                    <a:pt x="679" y="60"/>
                    <a:pt x="678" y="53"/>
                  </a:cubicBezTo>
                  <a:cubicBezTo>
                    <a:pt x="664" y="64"/>
                    <a:pt x="649" y="72"/>
                    <a:pt x="637" y="84"/>
                  </a:cubicBezTo>
                  <a:close/>
                  <a:moveTo>
                    <a:pt x="890" y="84"/>
                  </a:moveTo>
                  <a:cubicBezTo>
                    <a:pt x="901" y="85"/>
                    <a:pt x="916" y="86"/>
                    <a:pt x="924" y="81"/>
                  </a:cubicBezTo>
                  <a:cubicBezTo>
                    <a:pt x="907" y="73"/>
                    <a:pt x="890" y="59"/>
                    <a:pt x="872" y="54"/>
                  </a:cubicBezTo>
                  <a:cubicBezTo>
                    <a:pt x="879" y="63"/>
                    <a:pt x="885" y="73"/>
                    <a:pt x="890" y="84"/>
                  </a:cubicBezTo>
                  <a:close/>
                  <a:moveTo>
                    <a:pt x="1063" y="94"/>
                  </a:moveTo>
                  <a:cubicBezTo>
                    <a:pt x="1063" y="94"/>
                    <a:pt x="1063" y="94"/>
                    <a:pt x="1063" y="95"/>
                  </a:cubicBezTo>
                  <a:cubicBezTo>
                    <a:pt x="1064" y="95"/>
                    <a:pt x="1065" y="96"/>
                    <a:pt x="1066" y="95"/>
                  </a:cubicBezTo>
                  <a:moveTo>
                    <a:pt x="1066" y="95"/>
                  </a:moveTo>
                  <a:cubicBezTo>
                    <a:pt x="1067" y="97"/>
                    <a:pt x="1067" y="95"/>
                    <a:pt x="1066" y="95"/>
                  </a:cubicBezTo>
                  <a:moveTo>
                    <a:pt x="1066" y="95"/>
                  </a:moveTo>
                  <a:cubicBezTo>
                    <a:pt x="1066" y="94"/>
                    <a:pt x="1065" y="94"/>
                    <a:pt x="1063" y="94"/>
                  </a:cubicBezTo>
                  <a:moveTo>
                    <a:pt x="1063" y="94"/>
                  </a:moveTo>
                  <a:cubicBezTo>
                    <a:pt x="1046" y="79"/>
                    <a:pt x="1027" y="67"/>
                    <a:pt x="1006" y="56"/>
                  </a:cubicBezTo>
                  <a:cubicBezTo>
                    <a:pt x="1001" y="58"/>
                    <a:pt x="1000" y="63"/>
                    <a:pt x="996" y="65"/>
                  </a:cubicBezTo>
                  <a:cubicBezTo>
                    <a:pt x="1020" y="73"/>
                    <a:pt x="1041" y="84"/>
                    <a:pt x="1063" y="94"/>
                  </a:cubicBezTo>
                  <a:moveTo>
                    <a:pt x="482" y="60"/>
                  </a:moveTo>
                  <a:cubicBezTo>
                    <a:pt x="482" y="61"/>
                    <a:pt x="481" y="60"/>
                    <a:pt x="482" y="60"/>
                  </a:cubicBezTo>
                  <a:close/>
                  <a:moveTo>
                    <a:pt x="526" y="60"/>
                  </a:moveTo>
                  <a:cubicBezTo>
                    <a:pt x="526" y="61"/>
                    <a:pt x="525" y="60"/>
                    <a:pt x="526" y="60"/>
                  </a:cubicBezTo>
                  <a:close/>
                  <a:moveTo>
                    <a:pt x="479" y="61"/>
                  </a:moveTo>
                  <a:cubicBezTo>
                    <a:pt x="478" y="61"/>
                    <a:pt x="477" y="61"/>
                    <a:pt x="477" y="62"/>
                  </a:cubicBezTo>
                  <a:moveTo>
                    <a:pt x="477" y="62"/>
                  </a:moveTo>
                  <a:cubicBezTo>
                    <a:pt x="441" y="76"/>
                    <a:pt x="407" y="92"/>
                    <a:pt x="377" y="112"/>
                  </a:cubicBezTo>
                  <a:moveTo>
                    <a:pt x="377" y="112"/>
                  </a:moveTo>
                  <a:cubicBezTo>
                    <a:pt x="375" y="112"/>
                    <a:pt x="375" y="113"/>
                    <a:pt x="374" y="114"/>
                  </a:cubicBezTo>
                  <a:moveTo>
                    <a:pt x="374" y="114"/>
                  </a:moveTo>
                  <a:cubicBezTo>
                    <a:pt x="373" y="114"/>
                    <a:pt x="372" y="114"/>
                    <a:pt x="372" y="115"/>
                  </a:cubicBezTo>
                  <a:moveTo>
                    <a:pt x="372" y="115"/>
                  </a:moveTo>
                  <a:cubicBezTo>
                    <a:pt x="371" y="115"/>
                    <a:pt x="371" y="115"/>
                    <a:pt x="370" y="116"/>
                  </a:cubicBezTo>
                  <a:moveTo>
                    <a:pt x="370" y="116"/>
                  </a:moveTo>
                  <a:cubicBezTo>
                    <a:pt x="370" y="115"/>
                    <a:pt x="369" y="116"/>
                    <a:pt x="369" y="117"/>
                  </a:cubicBezTo>
                  <a:moveTo>
                    <a:pt x="369" y="117"/>
                  </a:moveTo>
                  <a:cubicBezTo>
                    <a:pt x="368" y="116"/>
                    <a:pt x="368" y="117"/>
                    <a:pt x="367" y="118"/>
                  </a:cubicBezTo>
                  <a:moveTo>
                    <a:pt x="367" y="118"/>
                  </a:moveTo>
                  <a:cubicBezTo>
                    <a:pt x="366" y="118"/>
                    <a:pt x="368" y="119"/>
                    <a:pt x="367" y="118"/>
                  </a:cubicBezTo>
                  <a:moveTo>
                    <a:pt x="367" y="118"/>
                  </a:moveTo>
                  <a:cubicBezTo>
                    <a:pt x="369" y="118"/>
                    <a:pt x="369" y="117"/>
                    <a:pt x="369" y="117"/>
                  </a:cubicBezTo>
                  <a:moveTo>
                    <a:pt x="369" y="117"/>
                  </a:moveTo>
                  <a:cubicBezTo>
                    <a:pt x="370" y="117"/>
                    <a:pt x="370" y="116"/>
                    <a:pt x="370" y="116"/>
                  </a:cubicBezTo>
                  <a:moveTo>
                    <a:pt x="370" y="116"/>
                  </a:moveTo>
                  <a:cubicBezTo>
                    <a:pt x="371" y="116"/>
                    <a:pt x="372" y="115"/>
                    <a:pt x="372" y="115"/>
                  </a:cubicBezTo>
                  <a:moveTo>
                    <a:pt x="372" y="115"/>
                  </a:moveTo>
                  <a:cubicBezTo>
                    <a:pt x="373" y="115"/>
                    <a:pt x="374" y="114"/>
                    <a:pt x="374" y="114"/>
                  </a:cubicBezTo>
                  <a:moveTo>
                    <a:pt x="374" y="114"/>
                  </a:moveTo>
                  <a:cubicBezTo>
                    <a:pt x="376" y="114"/>
                    <a:pt x="377" y="113"/>
                    <a:pt x="377" y="112"/>
                  </a:cubicBezTo>
                  <a:moveTo>
                    <a:pt x="377" y="112"/>
                  </a:moveTo>
                  <a:cubicBezTo>
                    <a:pt x="409" y="94"/>
                    <a:pt x="445" y="80"/>
                    <a:pt x="477" y="62"/>
                  </a:cubicBezTo>
                  <a:moveTo>
                    <a:pt x="477" y="62"/>
                  </a:moveTo>
                  <a:cubicBezTo>
                    <a:pt x="478" y="62"/>
                    <a:pt x="479" y="62"/>
                    <a:pt x="479" y="61"/>
                  </a:cubicBezTo>
                  <a:moveTo>
                    <a:pt x="479" y="61"/>
                  </a:moveTo>
                  <a:cubicBezTo>
                    <a:pt x="483" y="62"/>
                    <a:pt x="479" y="58"/>
                    <a:pt x="479" y="61"/>
                  </a:cubicBezTo>
                  <a:moveTo>
                    <a:pt x="481" y="64"/>
                  </a:moveTo>
                  <a:cubicBezTo>
                    <a:pt x="480" y="63"/>
                    <a:pt x="481" y="64"/>
                    <a:pt x="481" y="64"/>
                  </a:cubicBezTo>
                  <a:close/>
                  <a:moveTo>
                    <a:pt x="524" y="63"/>
                  </a:moveTo>
                  <a:cubicBezTo>
                    <a:pt x="510" y="69"/>
                    <a:pt x="495" y="80"/>
                    <a:pt x="484" y="90"/>
                  </a:cubicBezTo>
                  <a:cubicBezTo>
                    <a:pt x="480" y="92"/>
                    <a:pt x="475" y="96"/>
                    <a:pt x="476" y="99"/>
                  </a:cubicBezTo>
                  <a:cubicBezTo>
                    <a:pt x="504" y="96"/>
                    <a:pt x="519" y="80"/>
                    <a:pt x="542" y="71"/>
                  </a:cubicBezTo>
                  <a:cubicBezTo>
                    <a:pt x="535" y="69"/>
                    <a:pt x="530" y="65"/>
                    <a:pt x="524" y="63"/>
                  </a:cubicBezTo>
                  <a:close/>
                  <a:moveTo>
                    <a:pt x="479" y="65"/>
                  </a:moveTo>
                  <a:cubicBezTo>
                    <a:pt x="478" y="64"/>
                    <a:pt x="479" y="65"/>
                    <a:pt x="479" y="65"/>
                  </a:cubicBezTo>
                  <a:close/>
                  <a:moveTo>
                    <a:pt x="1028" y="65"/>
                  </a:moveTo>
                  <a:cubicBezTo>
                    <a:pt x="1048" y="78"/>
                    <a:pt x="1066" y="92"/>
                    <a:pt x="1086" y="106"/>
                  </a:cubicBezTo>
                  <a:cubicBezTo>
                    <a:pt x="1106" y="107"/>
                    <a:pt x="1124" y="115"/>
                    <a:pt x="1141" y="117"/>
                  </a:cubicBezTo>
                  <a:cubicBezTo>
                    <a:pt x="1105" y="97"/>
                    <a:pt x="1069" y="79"/>
                    <a:pt x="1028" y="65"/>
                  </a:cubicBezTo>
                  <a:moveTo>
                    <a:pt x="1028" y="65"/>
                  </a:moveTo>
                  <a:cubicBezTo>
                    <a:pt x="1028" y="62"/>
                    <a:pt x="1024" y="66"/>
                    <a:pt x="1028" y="65"/>
                  </a:cubicBezTo>
                  <a:moveTo>
                    <a:pt x="993" y="66"/>
                  </a:moveTo>
                  <a:cubicBezTo>
                    <a:pt x="989" y="70"/>
                    <a:pt x="981" y="71"/>
                    <a:pt x="975" y="74"/>
                  </a:cubicBezTo>
                  <a:cubicBezTo>
                    <a:pt x="984" y="83"/>
                    <a:pt x="999" y="87"/>
                    <a:pt x="1009" y="95"/>
                  </a:cubicBezTo>
                  <a:cubicBezTo>
                    <a:pt x="1032" y="95"/>
                    <a:pt x="1054" y="102"/>
                    <a:pt x="1074" y="102"/>
                  </a:cubicBezTo>
                  <a:cubicBezTo>
                    <a:pt x="1048" y="89"/>
                    <a:pt x="1021" y="77"/>
                    <a:pt x="993" y="66"/>
                  </a:cubicBezTo>
                  <a:close/>
                  <a:moveTo>
                    <a:pt x="504" y="71"/>
                  </a:moveTo>
                  <a:cubicBezTo>
                    <a:pt x="503" y="71"/>
                    <a:pt x="504" y="72"/>
                    <a:pt x="504" y="71"/>
                  </a:cubicBezTo>
                  <a:close/>
                  <a:moveTo>
                    <a:pt x="502" y="72"/>
                  </a:moveTo>
                  <a:cubicBezTo>
                    <a:pt x="476" y="83"/>
                    <a:pt x="450" y="93"/>
                    <a:pt x="428" y="107"/>
                  </a:cubicBezTo>
                  <a:moveTo>
                    <a:pt x="428" y="107"/>
                  </a:moveTo>
                  <a:cubicBezTo>
                    <a:pt x="424" y="106"/>
                    <a:pt x="428" y="110"/>
                    <a:pt x="428" y="107"/>
                  </a:cubicBezTo>
                  <a:moveTo>
                    <a:pt x="428" y="107"/>
                  </a:moveTo>
                  <a:cubicBezTo>
                    <a:pt x="442" y="105"/>
                    <a:pt x="455" y="103"/>
                    <a:pt x="468" y="100"/>
                  </a:cubicBezTo>
                  <a:cubicBezTo>
                    <a:pt x="479" y="91"/>
                    <a:pt x="490" y="82"/>
                    <a:pt x="502" y="72"/>
                  </a:cubicBezTo>
                  <a:moveTo>
                    <a:pt x="502" y="72"/>
                  </a:moveTo>
                  <a:cubicBezTo>
                    <a:pt x="503" y="72"/>
                    <a:pt x="502" y="71"/>
                    <a:pt x="502" y="72"/>
                  </a:cubicBezTo>
                  <a:moveTo>
                    <a:pt x="544" y="73"/>
                  </a:moveTo>
                  <a:cubicBezTo>
                    <a:pt x="530" y="79"/>
                    <a:pt x="513" y="89"/>
                    <a:pt x="501" y="95"/>
                  </a:cubicBezTo>
                  <a:cubicBezTo>
                    <a:pt x="522" y="94"/>
                    <a:pt x="540" y="90"/>
                    <a:pt x="561" y="90"/>
                  </a:cubicBezTo>
                  <a:cubicBezTo>
                    <a:pt x="565" y="87"/>
                    <a:pt x="567" y="83"/>
                    <a:pt x="570" y="79"/>
                  </a:cubicBezTo>
                  <a:cubicBezTo>
                    <a:pt x="561" y="81"/>
                    <a:pt x="551" y="71"/>
                    <a:pt x="544" y="73"/>
                  </a:cubicBezTo>
                  <a:close/>
                  <a:moveTo>
                    <a:pt x="933" y="85"/>
                  </a:moveTo>
                  <a:cubicBezTo>
                    <a:pt x="948" y="90"/>
                    <a:pt x="970" y="89"/>
                    <a:pt x="988" y="92"/>
                  </a:cubicBezTo>
                  <a:cubicBezTo>
                    <a:pt x="981" y="71"/>
                    <a:pt x="952" y="78"/>
                    <a:pt x="933" y="85"/>
                  </a:cubicBezTo>
                  <a:close/>
                  <a:moveTo>
                    <a:pt x="569" y="86"/>
                  </a:moveTo>
                  <a:cubicBezTo>
                    <a:pt x="568" y="86"/>
                    <a:pt x="569" y="87"/>
                    <a:pt x="569" y="86"/>
                  </a:cubicBezTo>
                  <a:moveTo>
                    <a:pt x="569" y="86"/>
                  </a:moveTo>
                  <a:cubicBezTo>
                    <a:pt x="572" y="85"/>
                    <a:pt x="575" y="84"/>
                    <a:pt x="577" y="81"/>
                  </a:cubicBezTo>
                  <a:cubicBezTo>
                    <a:pt x="574" y="81"/>
                    <a:pt x="575" y="79"/>
                    <a:pt x="572" y="80"/>
                  </a:cubicBezTo>
                  <a:cubicBezTo>
                    <a:pt x="572" y="84"/>
                    <a:pt x="569" y="82"/>
                    <a:pt x="569" y="86"/>
                  </a:cubicBezTo>
                  <a:moveTo>
                    <a:pt x="573" y="88"/>
                  </a:moveTo>
                  <a:cubicBezTo>
                    <a:pt x="569" y="87"/>
                    <a:pt x="573" y="91"/>
                    <a:pt x="573" y="88"/>
                  </a:cubicBezTo>
                  <a:moveTo>
                    <a:pt x="573" y="88"/>
                  </a:moveTo>
                  <a:cubicBezTo>
                    <a:pt x="583" y="87"/>
                    <a:pt x="594" y="88"/>
                    <a:pt x="602" y="85"/>
                  </a:cubicBezTo>
                  <a:cubicBezTo>
                    <a:pt x="590" y="84"/>
                    <a:pt x="579" y="79"/>
                    <a:pt x="573" y="88"/>
                  </a:cubicBezTo>
                  <a:moveTo>
                    <a:pt x="1092" y="83"/>
                  </a:moveTo>
                  <a:cubicBezTo>
                    <a:pt x="1092" y="83"/>
                    <a:pt x="1093" y="84"/>
                    <a:pt x="1092" y="83"/>
                  </a:cubicBezTo>
                  <a:close/>
                  <a:moveTo>
                    <a:pt x="695" y="84"/>
                  </a:moveTo>
                  <a:cubicBezTo>
                    <a:pt x="694" y="87"/>
                    <a:pt x="692" y="89"/>
                    <a:pt x="690" y="92"/>
                  </a:cubicBezTo>
                  <a:cubicBezTo>
                    <a:pt x="710" y="92"/>
                    <a:pt x="729" y="93"/>
                    <a:pt x="750" y="93"/>
                  </a:cubicBezTo>
                  <a:cubicBezTo>
                    <a:pt x="750" y="88"/>
                    <a:pt x="752" y="87"/>
                    <a:pt x="751" y="83"/>
                  </a:cubicBezTo>
                  <a:cubicBezTo>
                    <a:pt x="732" y="82"/>
                    <a:pt x="715" y="85"/>
                    <a:pt x="695" y="84"/>
                  </a:cubicBezTo>
                  <a:close/>
                  <a:moveTo>
                    <a:pt x="753" y="94"/>
                  </a:moveTo>
                  <a:cubicBezTo>
                    <a:pt x="763" y="94"/>
                    <a:pt x="770" y="92"/>
                    <a:pt x="779" y="93"/>
                  </a:cubicBezTo>
                  <a:cubicBezTo>
                    <a:pt x="780" y="89"/>
                    <a:pt x="778" y="87"/>
                    <a:pt x="778" y="83"/>
                  </a:cubicBezTo>
                  <a:cubicBezTo>
                    <a:pt x="768" y="84"/>
                    <a:pt x="749" y="77"/>
                    <a:pt x="753" y="94"/>
                  </a:cubicBezTo>
                  <a:close/>
                  <a:moveTo>
                    <a:pt x="781" y="93"/>
                  </a:moveTo>
                  <a:cubicBezTo>
                    <a:pt x="792" y="92"/>
                    <a:pt x="805" y="94"/>
                    <a:pt x="814" y="92"/>
                  </a:cubicBezTo>
                  <a:cubicBezTo>
                    <a:pt x="812" y="90"/>
                    <a:pt x="811" y="87"/>
                    <a:pt x="810" y="84"/>
                  </a:cubicBezTo>
                  <a:cubicBezTo>
                    <a:pt x="800" y="84"/>
                    <a:pt x="792" y="82"/>
                    <a:pt x="781" y="83"/>
                  </a:cubicBezTo>
                  <a:cubicBezTo>
                    <a:pt x="781" y="86"/>
                    <a:pt x="781" y="89"/>
                    <a:pt x="781" y="93"/>
                  </a:cubicBezTo>
                  <a:close/>
                  <a:moveTo>
                    <a:pt x="1094" y="84"/>
                  </a:moveTo>
                  <a:cubicBezTo>
                    <a:pt x="1095" y="85"/>
                    <a:pt x="1094" y="84"/>
                    <a:pt x="1094" y="84"/>
                  </a:cubicBezTo>
                  <a:close/>
                  <a:moveTo>
                    <a:pt x="670" y="85"/>
                  </a:moveTo>
                  <a:cubicBezTo>
                    <a:pt x="671" y="88"/>
                    <a:pt x="668" y="87"/>
                    <a:pt x="669" y="90"/>
                  </a:cubicBezTo>
                  <a:cubicBezTo>
                    <a:pt x="675" y="90"/>
                    <a:pt x="681" y="91"/>
                    <a:pt x="688" y="91"/>
                  </a:cubicBezTo>
                  <a:cubicBezTo>
                    <a:pt x="688" y="88"/>
                    <a:pt x="691" y="86"/>
                    <a:pt x="692" y="84"/>
                  </a:cubicBezTo>
                  <a:cubicBezTo>
                    <a:pt x="685" y="84"/>
                    <a:pt x="678" y="85"/>
                    <a:pt x="670" y="85"/>
                  </a:cubicBezTo>
                  <a:close/>
                  <a:moveTo>
                    <a:pt x="818" y="92"/>
                  </a:moveTo>
                  <a:cubicBezTo>
                    <a:pt x="837" y="91"/>
                    <a:pt x="856" y="90"/>
                    <a:pt x="873" y="88"/>
                  </a:cubicBezTo>
                  <a:cubicBezTo>
                    <a:pt x="858" y="83"/>
                    <a:pt x="832" y="84"/>
                    <a:pt x="814" y="85"/>
                  </a:cubicBezTo>
                  <a:cubicBezTo>
                    <a:pt x="816" y="86"/>
                    <a:pt x="816" y="90"/>
                    <a:pt x="818" y="92"/>
                  </a:cubicBezTo>
                  <a:close/>
                  <a:moveTo>
                    <a:pt x="1096" y="85"/>
                  </a:moveTo>
                  <a:cubicBezTo>
                    <a:pt x="1096" y="85"/>
                    <a:pt x="1097" y="86"/>
                    <a:pt x="1096" y="85"/>
                  </a:cubicBezTo>
                  <a:close/>
                  <a:moveTo>
                    <a:pt x="639" y="88"/>
                  </a:moveTo>
                  <a:cubicBezTo>
                    <a:pt x="648" y="88"/>
                    <a:pt x="656" y="89"/>
                    <a:pt x="665" y="90"/>
                  </a:cubicBezTo>
                  <a:cubicBezTo>
                    <a:pt x="664" y="87"/>
                    <a:pt x="666" y="87"/>
                    <a:pt x="666" y="85"/>
                  </a:cubicBezTo>
                  <a:cubicBezTo>
                    <a:pt x="658" y="87"/>
                    <a:pt x="645" y="84"/>
                    <a:pt x="639" y="88"/>
                  </a:cubicBezTo>
                  <a:close/>
                  <a:moveTo>
                    <a:pt x="931" y="86"/>
                  </a:moveTo>
                  <a:cubicBezTo>
                    <a:pt x="930" y="85"/>
                    <a:pt x="923" y="84"/>
                    <a:pt x="922" y="86"/>
                  </a:cubicBezTo>
                  <a:cubicBezTo>
                    <a:pt x="926" y="85"/>
                    <a:pt x="929" y="89"/>
                    <a:pt x="931" y="86"/>
                  </a:cubicBezTo>
                  <a:close/>
                  <a:moveTo>
                    <a:pt x="988" y="86"/>
                  </a:moveTo>
                  <a:cubicBezTo>
                    <a:pt x="988" y="86"/>
                    <a:pt x="988" y="87"/>
                    <a:pt x="988" y="87"/>
                  </a:cubicBezTo>
                  <a:cubicBezTo>
                    <a:pt x="990" y="88"/>
                    <a:pt x="991" y="90"/>
                    <a:pt x="992" y="93"/>
                  </a:cubicBezTo>
                  <a:cubicBezTo>
                    <a:pt x="995" y="93"/>
                    <a:pt x="998" y="93"/>
                    <a:pt x="1000" y="93"/>
                  </a:cubicBezTo>
                  <a:moveTo>
                    <a:pt x="1000" y="93"/>
                  </a:moveTo>
                  <a:cubicBezTo>
                    <a:pt x="1001" y="94"/>
                    <a:pt x="1001" y="93"/>
                    <a:pt x="1000" y="93"/>
                  </a:cubicBezTo>
                  <a:moveTo>
                    <a:pt x="1000" y="93"/>
                  </a:moveTo>
                  <a:cubicBezTo>
                    <a:pt x="996" y="90"/>
                    <a:pt x="993" y="87"/>
                    <a:pt x="988" y="86"/>
                  </a:cubicBezTo>
                  <a:moveTo>
                    <a:pt x="988" y="86"/>
                  </a:moveTo>
                  <a:cubicBezTo>
                    <a:pt x="987" y="84"/>
                    <a:pt x="986" y="86"/>
                    <a:pt x="988" y="86"/>
                  </a:cubicBezTo>
                  <a:moveTo>
                    <a:pt x="1173" y="127"/>
                  </a:moveTo>
                  <a:cubicBezTo>
                    <a:pt x="1173" y="128"/>
                    <a:pt x="1174" y="128"/>
                    <a:pt x="1175" y="128"/>
                  </a:cubicBezTo>
                  <a:moveTo>
                    <a:pt x="1175" y="128"/>
                  </a:moveTo>
                  <a:cubicBezTo>
                    <a:pt x="1175" y="130"/>
                    <a:pt x="1176" y="128"/>
                    <a:pt x="1175" y="128"/>
                  </a:cubicBezTo>
                  <a:moveTo>
                    <a:pt x="1175" y="128"/>
                  </a:moveTo>
                  <a:cubicBezTo>
                    <a:pt x="1175" y="127"/>
                    <a:pt x="1174" y="127"/>
                    <a:pt x="1173" y="127"/>
                  </a:cubicBezTo>
                  <a:moveTo>
                    <a:pt x="1173" y="127"/>
                  </a:moveTo>
                  <a:cubicBezTo>
                    <a:pt x="1150" y="112"/>
                    <a:pt x="1124" y="95"/>
                    <a:pt x="1098" y="86"/>
                  </a:cubicBezTo>
                  <a:cubicBezTo>
                    <a:pt x="1125" y="98"/>
                    <a:pt x="1141" y="120"/>
                    <a:pt x="1173" y="127"/>
                  </a:cubicBezTo>
                  <a:moveTo>
                    <a:pt x="885" y="86"/>
                  </a:moveTo>
                  <a:cubicBezTo>
                    <a:pt x="882" y="86"/>
                    <a:pt x="877" y="85"/>
                    <a:pt x="875" y="87"/>
                  </a:cubicBezTo>
                  <a:cubicBezTo>
                    <a:pt x="877" y="88"/>
                    <a:pt x="885" y="90"/>
                    <a:pt x="885" y="86"/>
                  </a:cubicBezTo>
                  <a:close/>
                  <a:moveTo>
                    <a:pt x="430" y="89"/>
                  </a:moveTo>
                  <a:cubicBezTo>
                    <a:pt x="429" y="88"/>
                    <a:pt x="430" y="89"/>
                    <a:pt x="430" y="89"/>
                  </a:cubicBezTo>
                  <a:close/>
                  <a:moveTo>
                    <a:pt x="564" y="92"/>
                  </a:moveTo>
                  <a:cubicBezTo>
                    <a:pt x="535" y="128"/>
                    <a:pt x="514" y="173"/>
                    <a:pt x="497" y="221"/>
                  </a:cubicBezTo>
                  <a:cubicBezTo>
                    <a:pt x="502" y="220"/>
                    <a:pt x="508" y="220"/>
                    <a:pt x="513" y="219"/>
                  </a:cubicBezTo>
                  <a:cubicBezTo>
                    <a:pt x="545" y="174"/>
                    <a:pt x="578" y="131"/>
                    <a:pt x="619" y="95"/>
                  </a:cubicBezTo>
                  <a:cubicBezTo>
                    <a:pt x="620" y="94"/>
                    <a:pt x="628" y="90"/>
                    <a:pt x="624" y="89"/>
                  </a:cubicBezTo>
                  <a:cubicBezTo>
                    <a:pt x="604" y="86"/>
                    <a:pt x="584" y="91"/>
                    <a:pt x="564" y="92"/>
                  </a:cubicBezTo>
                  <a:close/>
                  <a:moveTo>
                    <a:pt x="1055" y="192"/>
                  </a:moveTo>
                  <a:cubicBezTo>
                    <a:pt x="1019" y="154"/>
                    <a:pt x="980" y="120"/>
                    <a:pt x="937" y="90"/>
                  </a:cubicBezTo>
                  <a:cubicBezTo>
                    <a:pt x="922" y="89"/>
                    <a:pt x="906" y="86"/>
                    <a:pt x="893" y="90"/>
                  </a:cubicBezTo>
                  <a:cubicBezTo>
                    <a:pt x="901" y="111"/>
                    <a:pt x="911" y="126"/>
                    <a:pt x="923" y="142"/>
                  </a:cubicBezTo>
                  <a:cubicBezTo>
                    <a:pt x="942" y="166"/>
                    <a:pt x="959" y="189"/>
                    <a:pt x="973" y="216"/>
                  </a:cubicBezTo>
                  <a:cubicBezTo>
                    <a:pt x="1006" y="219"/>
                    <a:pt x="1038" y="222"/>
                    <a:pt x="1069" y="226"/>
                  </a:cubicBezTo>
                  <a:cubicBezTo>
                    <a:pt x="1065" y="214"/>
                    <a:pt x="1059" y="204"/>
                    <a:pt x="1055" y="192"/>
                  </a:cubicBezTo>
                  <a:close/>
                  <a:moveTo>
                    <a:pt x="366" y="122"/>
                  </a:moveTo>
                  <a:cubicBezTo>
                    <a:pt x="394" y="118"/>
                    <a:pt x="410" y="101"/>
                    <a:pt x="429" y="89"/>
                  </a:cubicBezTo>
                  <a:cubicBezTo>
                    <a:pt x="407" y="99"/>
                    <a:pt x="386" y="110"/>
                    <a:pt x="366" y="122"/>
                  </a:cubicBezTo>
                  <a:close/>
                  <a:moveTo>
                    <a:pt x="631" y="90"/>
                  </a:moveTo>
                  <a:cubicBezTo>
                    <a:pt x="632" y="88"/>
                    <a:pt x="629" y="90"/>
                    <a:pt x="629" y="91"/>
                  </a:cubicBezTo>
                  <a:cubicBezTo>
                    <a:pt x="589" y="125"/>
                    <a:pt x="552" y="168"/>
                    <a:pt x="523" y="212"/>
                  </a:cubicBezTo>
                  <a:cubicBezTo>
                    <a:pt x="522" y="214"/>
                    <a:pt x="517" y="216"/>
                    <a:pt x="519" y="219"/>
                  </a:cubicBezTo>
                  <a:cubicBezTo>
                    <a:pt x="554" y="215"/>
                    <a:pt x="591" y="214"/>
                    <a:pt x="629" y="212"/>
                  </a:cubicBezTo>
                  <a:cubicBezTo>
                    <a:pt x="645" y="177"/>
                    <a:pt x="650" y="130"/>
                    <a:pt x="663" y="93"/>
                  </a:cubicBezTo>
                  <a:cubicBezTo>
                    <a:pt x="653" y="91"/>
                    <a:pt x="643" y="90"/>
                    <a:pt x="631" y="90"/>
                  </a:cubicBezTo>
                  <a:close/>
                  <a:moveTo>
                    <a:pt x="899" y="111"/>
                  </a:moveTo>
                  <a:cubicBezTo>
                    <a:pt x="900" y="112"/>
                    <a:pt x="900" y="111"/>
                    <a:pt x="899" y="111"/>
                  </a:cubicBezTo>
                  <a:moveTo>
                    <a:pt x="899" y="111"/>
                  </a:moveTo>
                  <a:cubicBezTo>
                    <a:pt x="897" y="103"/>
                    <a:pt x="893" y="97"/>
                    <a:pt x="891" y="90"/>
                  </a:cubicBezTo>
                  <a:cubicBezTo>
                    <a:pt x="886" y="90"/>
                    <a:pt x="882" y="89"/>
                    <a:pt x="880" y="92"/>
                  </a:cubicBezTo>
                  <a:cubicBezTo>
                    <a:pt x="887" y="97"/>
                    <a:pt x="892" y="105"/>
                    <a:pt x="899" y="111"/>
                  </a:cubicBezTo>
                  <a:moveTo>
                    <a:pt x="943" y="91"/>
                  </a:moveTo>
                  <a:cubicBezTo>
                    <a:pt x="979" y="114"/>
                    <a:pt x="1013" y="148"/>
                    <a:pt x="1044" y="177"/>
                  </a:cubicBezTo>
                  <a:cubicBezTo>
                    <a:pt x="1045" y="178"/>
                    <a:pt x="1047" y="183"/>
                    <a:pt x="1049" y="180"/>
                  </a:cubicBezTo>
                  <a:cubicBezTo>
                    <a:pt x="1032" y="150"/>
                    <a:pt x="1014" y="120"/>
                    <a:pt x="991" y="95"/>
                  </a:cubicBezTo>
                  <a:cubicBezTo>
                    <a:pt x="975" y="94"/>
                    <a:pt x="961" y="91"/>
                    <a:pt x="943" y="91"/>
                  </a:cubicBezTo>
                  <a:moveTo>
                    <a:pt x="943" y="91"/>
                  </a:moveTo>
                  <a:cubicBezTo>
                    <a:pt x="943" y="88"/>
                    <a:pt x="939" y="92"/>
                    <a:pt x="943" y="91"/>
                  </a:cubicBezTo>
                  <a:moveTo>
                    <a:pt x="904" y="120"/>
                  </a:moveTo>
                  <a:cubicBezTo>
                    <a:pt x="894" y="111"/>
                    <a:pt x="886" y="98"/>
                    <a:pt x="874" y="91"/>
                  </a:cubicBezTo>
                  <a:cubicBezTo>
                    <a:pt x="857" y="93"/>
                    <a:pt x="838" y="94"/>
                    <a:pt x="820" y="95"/>
                  </a:cubicBezTo>
                  <a:cubicBezTo>
                    <a:pt x="835" y="132"/>
                    <a:pt x="849" y="170"/>
                    <a:pt x="860" y="211"/>
                  </a:cubicBezTo>
                  <a:cubicBezTo>
                    <a:pt x="885" y="210"/>
                    <a:pt x="907" y="212"/>
                    <a:pt x="931" y="214"/>
                  </a:cubicBezTo>
                  <a:cubicBezTo>
                    <a:pt x="924" y="180"/>
                    <a:pt x="914" y="150"/>
                    <a:pt x="904" y="120"/>
                  </a:cubicBezTo>
                  <a:close/>
                  <a:moveTo>
                    <a:pt x="558" y="93"/>
                  </a:moveTo>
                  <a:cubicBezTo>
                    <a:pt x="558" y="92"/>
                    <a:pt x="559" y="93"/>
                    <a:pt x="558" y="93"/>
                  </a:cubicBezTo>
                  <a:close/>
                  <a:moveTo>
                    <a:pt x="492" y="99"/>
                  </a:moveTo>
                  <a:cubicBezTo>
                    <a:pt x="485" y="102"/>
                    <a:pt x="476" y="109"/>
                    <a:pt x="468" y="114"/>
                  </a:cubicBezTo>
                  <a:cubicBezTo>
                    <a:pt x="460" y="119"/>
                    <a:pt x="450" y="123"/>
                    <a:pt x="444" y="128"/>
                  </a:cubicBezTo>
                  <a:cubicBezTo>
                    <a:pt x="432" y="139"/>
                    <a:pt x="421" y="155"/>
                    <a:pt x="411" y="169"/>
                  </a:cubicBezTo>
                  <a:cubicBezTo>
                    <a:pt x="400" y="185"/>
                    <a:pt x="389" y="201"/>
                    <a:pt x="382" y="216"/>
                  </a:cubicBezTo>
                  <a:cubicBezTo>
                    <a:pt x="390" y="219"/>
                    <a:pt x="399" y="220"/>
                    <a:pt x="407" y="223"/>
                  </a:cubicBezTo>
                  <a:cubicBezTo>
                    <a:pt x="452" y="175"/>
                    <a:pt x="501" y="130"/>
                    <a:pt x="558" y="93"/>
                  </a:cubicBezTo>
                  <a:cubicBezTo>
                    <a:pt x="533" y="97"/>
                    <a:pt x="512" y="93"/>
                    <a:pt x="492" y="99"/>
                  </a:cubicBezTo>
                  <a:close/>
                  <a:moveTo>
                    <a:pt x="667" y="93"/>
                  </a:moveTo>
                  <a:cubicBezTo>
                    <a:pt x="661" y="115"/>
                    <a:pt x="652" y="139"/>
                    <a:pt x="650" y="163"/>
                  </a:cubicBezTo>
                  <a:cubicBezTo>
                    <a:pt x="660" y="138"/>
                    <a:pt x="673" y="116"/>
                    <a:pt x="685" y="94"/>
                  </a:cubicBezTo>
                  <a:cubicBezTo>
                    <a:pt x="678" y="94"/>
                    <a:pt x="674" y="92"/>
                    <a:pt x="667" y="93"/>
                  </a:cubicBezTo>
                  <a:close/>
                  <a:moveTo>
                    <a:pt x="639" y="211"/>
                  </a:moveTo>
                  <a:cubicBezTo>
                    <a:pt x="674" y="211"/>
                    <a:pt x="707" y="208"/>
                    <a:pt x="743" y="209"/>
                  </a:cubicBezTo>
                  <a:cubicBezTo>
                    <a:pt x="745" y="170"/>
                    <a:pt x="747" y="132"/>
                    <a:pt x="750" y="95"/>
                  </a:cubicBezTo>
                  <a:cubicBezTo>
                    <a:pt x="729" y="96"/>
                    <a:pt x="708" y="95"/>
                    <a:pt x="689" y="94"/>
                  </a:cubicBezTo>
                  <a:cubicBezTo>
                    <a:pt x="669" y="129"/>
                    <a:pt x="646" y="162"/>
                    <a:pt x="639" y="211"/>
                  </a:cubicBezTo>
                  <a:close/>
                  <a:moveTo>
                    <a:pt x="825" y="120"/>
                  </a:moveTo>
                  <a:cubicBezTo>
                    <a:pt x="823" y="113"/>
                    <a:pt x="819" y="96"/>
                    <a:pt x="811" y="95"/>
                  </a:cubicBezTo>
                  <a:cubicBezTo>
                    <a:pt x="803" y="93"/>
                    <a:pt x="791" y="98"/>
                    <a:pt x="782" y="95"/>
                  </a:cubicBezTo>
                  <a:cubicBezTo>
                    <a:pt x="784" y="133"/>
                    <a:pt x="786" y="171"/>
                    <a:pt x="787" y="209"/>
                  </a:cubicBezTo>
                  <a:cubicBezTo>
                    <a:pt x="811" y="208"/>
                    <a:pt x="832" y="210"/>
                    <a:pt x="855" y="210"/>
                  </a:cubicBezTo>
                  <a:cubicBezTo>
                    <a:pt x="848" y="183"/>
                    <a:pt x="836" y="148"/>
                    <a:pt x="825" y="120"/>
                  </a:cubicBezTo>
                  <a:close/>
                  <a:moveTo>
                    <a:pt x="499" y="96"/>
                  </a:moveTo>
                  <a:cubicBezTo>
                    <a:pt x="499" y="96"/>
                    <a:pt x="500" y="97"/>
                    <a:pt x="499" y="96"/>
                  </a:cubicBezTo>
                  <a:close/>
                  <a:moveTo>
                    <a:pt x="752" y="98"/>
                  </a:moveTo>
                  <a:cubicBezTo>
                    <a:pt x="750" y="135"/>
                    <a:pt x="747" y="171"/>
                    <a:pt x="746" y="209"/>
                  </a:cubicBezTo>
                  <a:cubicBezTo>
                    <a:pt x="758" y="209"/>
                    <a:pt x="771" y="209"/>
                    <a:pt x="784" y="209"/>
                  </a:cubicBezTo>
                  <a:cubicBezTo>
                    <a:pt x="783" y="170"/>
                    <a:pt x="781" y="133"/>
                    <a:pt x="779" y="95"/>
                  </a:cubicBezTo>
                  <a:cubicBezTo>
                    <a:pt x="771" y="97"/>
                    <a:pt x="756" y="92"/>
                    <a:pt x="752" y="98"/>
                  </a:cubicBezTo>
                  <a:close/>
                  <a:moveTo>
                    <a:pt x="1056" y="191"/>
                  </a:moveTo>
                  <a:cubicBezTo>
                    <a:pt x="1069" y="202"/>
                    <a:pt x="1077" y="217"/>
                    <a:pt x="1090" y="228"/>
                  </a:cubicBezTo>
                  <a:cubicBezTo>
                    <a:pt x="1115" y="224"/>
                    <a:pt x="1137" y="218"/>
                    <a:pt x="1159" y="212"/>
                  </a:cubicBezTo>
                  <a:cubicBezTo>
                    <a:pt x="1152" y="199"/>
                    <a:pt x="1138" y="190"/>
                    <a:pt x="1126" y="180"/>
                  </a:cubicBezTo>
                  <a:cubicBezTo>
                    <a:pt x="1101" y="159"/>
                    <a:pt x="1078" y="141"/>
                    <a:pt x="1049" y="122"/>
                  </a:cubicBezTo>
                  <a:cubicBezTo>
                    <a:pt x="1032" y="112"/>
                    <a:pt x="1016" y="96"/>
                    <a:pt x="996" y="96"/>
                  </a:cubicBezTo>
                  <a:cubicBezTo>
                    <a:pt x="1020" y="124"/>
                    <a:pt x="1040" y="155"/>
                    <a:pt x="1056" y="191"/>
                  </a:cubicBezTo>
                  <a:close/>
                  <a:moveTo>
                    <a:pt x="1095" y="150"/>
                  </a:moveTo>
                  <a:cubicBezTo>
                    <a:pt x="1112" y="165"/>
                    <a:pt x="1132" y="180"/>
                    <a:pt x="1149" y="195"/>
                  </a:cubicBezTo>
                  <a:cubicBezTo>
                    <a:pt x="1154" y="200"/>
                    <a:pt x="1159" y="209"/>
                    <a:pt x="1167" y="209"/>
                  </a:cubicBezTo>
                  <a:cubicBezTo>
                    <a:pt x="1146" y="171"/>
                    <a:pt x="1113" y="136"/>
                    <a:pt x="1081" y="107"/>
                  </a:cubicBezTo>
                  <a:cubicBezTo>
                    <a:pt x="1060" y="104"/>
                    <a:pt x="1036" y="99"/>
                    <a:pt x="1015" y="98"/>
                  </a:cubicBezTo>
                  <a:cubicBezTo>
                    <a:pt x="1044" y="113"/>
                    <a:pt x="1069" y="132"/>
                    <a:pt x="1095" y="150"/>
                  </a:cubicBezTo>
                  <a:close/>
                  <a:moveTo>
                    <a:pt x="555" y="99"/>
                  </a:moveTo>
                  <a:cubicBezTo>
                    <a:pt x="506" y="130"/>
                    <a:pt x="457" y="172"/>
                    <a:pt x="418" y="216"/>
                  </a:cubicBezTo>
                  <a:cubicBezTo>
                    <a:pt x="417" y="218"/>
                    <a:pt x="411" y="220"/>
                    <a:pt x="414" y="224"/>
                  </a:cubicBezTo>
                  <a:cubicBezTo>
                    <a:pt x="438" y="232"/>
                    <a:pt x="467" y="223"/>
                    <a:pt x="494" y="221"/>
                  </a:cubicBezTo>
                  <a:cubicBezTo>
                    <a:pt x="510" y="176"/>
                    <a:pt x="530" y="135"/>
                    <a:pt x="555" y="99"/>
                  </a:cubicBezTo>
                  <a:moveTo>
                    <a:pt x="555" y="99"/>
                  </a:moveTo>
                  <a:cubicBezTo>
                    <a:pt x="556" y="99"/>
                    <a:pt x="555" y="98"/>
                    <a:pt x="555" y="99"/>
                  </a:cubicBezTo>
                  <a:moveTo>
                    <a:pt x="484" y="101"/>
                  </a:moveTo>
                  <a:cubicBezTo>
                    <a:pt x="483" y="101"/>
                    <a:pt x="484" y="102"/>
                    <a:pt x="484" y="101"/>
                  </a:cubicBezTo>
                  <a:close/>
                  <a:moveTo>
                    <a:pt x="1118" y="101"/>
                  </a:moveTo>
                  <a:cubicBezTo>
                    <a:pt x="1119" y="103"/>
                    <a:pt x="1119" y="101"/>
                    <a:pt x="1118" y="101"/>
                  </a:cubicBezTo>
                  <a:moveTo>
                    <a:pt x="1118" y="101"/>
                  </a:moveTo>
                  <a:cubicBezTo>
                    <a:pt x="1118" y="100"/>
                    <a:pt x="1117" y="101"/>
                    <a:pt x="1118" y="101"/>
                  </a:cubicBezTo>
                  <a:moveTo>
                    <a:pt x="454" y="119"/>
                  </a:moveTo>
                  <a:cubicBezTo>
                    <a:pt x="452" y="119"/>
                    <a:pt x="454" y="120"/>
                    <a:pt x="454" y="119"/>
                  </a:cubicBezTo>
                  <a:moveTo>
                    <a:pt x="454" y="119"/>
                  </a:moveTo>
                  <a:cubicBezTo>
                    <a:pt x="464" y="113"/>
                    <a:pt x="474" y="108"/>
                    <a:pt x="483" y="101"/>
                  </a:cubicBezTo>
                  <a:cubicBezTo>
                    <a:pt x="466" y="100"/>
                    <a:pt x="462" y="111"/>
                    <a:pt x="454" y="119"/>
                  </a:cubicBezTo>
                  <a:moveTo>
                    <a:pt x="1120" y="103"/>
                  </a:moveTo>
                  <a:cubicBezTo>
                    <a:pt x="1120" y="103"/>
                    <a:pt x="1121" y="104"/>
                    <a:pt x="1120" y="103"/>
                  </a:cubicBezTo>
                  <a:close/>
                  <a:moveTo>
                    <a:pt x="1075" y="104"/>
                  </a:moveTo>
                  <a:cubicBezTo>
                    <a:pt x="1075" y="104"/>
                    <a:pt x="1076" y="105"/>
                    <a:pt x="1075" y="104"/>
                  </a:cubicBezTo>
                  <a:close/>
                  <a:moveTo>
                    <a:pt x="417" y="112"/>
                  </a:moveTo>
                  <a:cubicBezTo>
                    <a:pt x="407" y="115"/>
                    <a:pt x="396" y="125"/>
                    <a:pt x="386" y="131"/>
                  </a:cubicBezTo>
                  <a:cubicBezTo>
                    <a:pt x="357" y="148"/>
                    <a:pt x="335" y="165"/>
                    <a:pt x="317" y="191"/>
                  </a:cubicBezTo>
                  <a:cubicBezTo>
                    <a:pt x="325" y="195"/>
                    <a:pt x="332" y="200"/>
                    <a:pt x="342" y="203"/>
                  </a:cubicBezTo>
                  <a:cubicBezTo>
                    <a:pt x="374" y="176"/>
                    <a:pt x="406" y="149"/>
                    <a:pt x="442" y="127"/>
                  </a:cubicBezTo>
                  <a:cubicBezTo>
                    <a:pt x="445" y="123"/>
                    <a:pt x="449" y="119"/>
                    <a:pt x="453" y="115"/>
                  </a:cubicBezTo>
                  <a:cubicBezTo>
                    <a:pt x="455" y="112"/>
                    <a:pt x="466" y="105"/>
                    <a:pt x="461" y="104"/>
                  </a:cubicBezTo>
                  <a:cubicBezTo>
                    <a:pt x="446" y="109"/>
                    <a:pt x="430" y="107"/>
                    <a:pt x="417" y="112"/>
                  </a:cubicBezTo>
                  <a:close/>
                  <a:moveTo>
                    <a:pt x="1210" y="188"/>
                  </a:moveTo>
                  <a:cubicBezTo>
                    <a:pt x="1213" y="187"/>
                    <a:pt x="1214" y="184"/>
                    <a:pt x="1216" y="183"/>
                  </a:cubicBezTo>
                  <a:cubicBezTo>
                    <a:pt x="1210" y="171"/>
                    <a:pt x="1197" y="162"/>
                    <a:pt x="1185" y="152"/>
                  </a:cubicBezTo>
                  <a:cubicBezTo>
                    <a:pt x="1175" y="143"/>
                    <a:pt x="1164" y="130"/>
                    <a:pt x="1151" y="123"/>
                  </a:cubicBezTo>
                  <a:cubicBezTo>
                    <a:pt x="1135" y="116"/>
                    <a:pt x="1116" y="117"/>
                    <a:pt x="1097" y="110"/>
                  </a:cubicBezTo>
                  <a:cubicBezTo>
                    <a:pt x="1096" y="110"/>
                    <a:pt x="1094" y="110"/>
                    <a:pt x="1094" y="111"/>
                  </a:cubicBezTo>
                  <a:cubicBezTo>
                    <a:pt x="1136" y="132"/>
                    <a:pt x="1174" y="163"/>
                    <a:pt x="1210" y="188"/>
                  </a:cubicBezTo>
                  <a:close/>
                  <a:moveTo>
                    <a:pt x="1090" y="112"/>
                  </a:moveTo>
                  <a:cubicBezTo>
                    <a:pt x="1090" y="112"/>
                    <a:pt x="1090" y="113"/>
                    <a:pt x="1090" y="113"/>
                  </a:cubicBezTo>
                  <a:cubicBezTo>
                    <a:pt x="1124" y="138"/>
                    <a:pt x="1146" y="175"/>
                    <a:pt x="1173" y="207"/>
                  </a:cubicBezTo>
                  <a:cubicBezTo>
                    <a:pt x="1185" y="202"/>
                    <a:pt x="1198" y="198"/>
                    <a:pt x="1206" y="190"/>
                  </a:cubicBezTo>
                  <a:cubicBezTo>
                    <a:pt x="1170" y="161"/>
                    <a:pt x="1132" y="134"/>
                    <a:pt x="1090" y="112"/>
                  </a:cubicBezTo>
                  <a:moveTo>
                    <a:pt x="1090" y="112"/>
                  </a:moveTo>
                  <a:cubicBezTo>
                    <a:pt x="1090" y="110"/>
                    <a:pt x="1089" y="112"/>
                    <a:pt x="1090" y="112"/>
                  </a:cubicBezTo>
                  <a:moveTo>
                    <a:pt x="405" y="116"/>
                  </a:moveTo>
                  <a:cubicBezTo>
                    <a:pt x="389" y="116"/>
                    <a:pt x="383" y="126"/>
                    <a:pt x="374" y="134"/>
                  </a:cubicBezTo>
                  <a:moveTo>
                    <a:pt x="374" y="134"/>
                  </a:moveTo>
                  <a:cubicBezTo>
                    <a:pt x="373" y="134"/>
                    <a:pt x="372" y="135"/>
                    <a:pt x="371" y="136"/>
                  </a:cubicBezTo>
                  <a:moveTo>
                    <a:pt x="371" y="136"/>
                  </a:moveTo>
                  <a:cubicBezTo>
                    <a:pt x="370" y="136"/>
                    <a:pt x="370" y="136"/>
                    <a:pt x="370" y="137"/>
                  </a:cubicBezTo>
                  <a:moveTo>
                    <a:pt x="370" y="137"/>
                  </a:moveTo>
                  <a:cubicBezTo>
                    <a:pt x="369" y="137"/>
                    <a:pt x="370" y="138"/>
                    <a:pt x="370" y="137"/>
                  </a:cubicBezTo>
                  <a:moveTo>
                    <a:pt x="370" y="137"/>
                  </a:moveTo>
                  <a:cubicBezTo>
                    <a:pt x="371" y="137"/>
                    <a:pt x="371" y="136"/>
                    <a:pt x="371" y="136"/>
                  </a:cubicBezTo>
                  <a:moveTo>
                    <a:pt x="371" y="136"/>
                  </a:moveTo>
                  <a:cubicBezTo>
                    <a:pt x="373" y="136"/>
                    <a:pt x="374" y="135"/>
                    <a:pt x="374" y="134"/>
                  </a:cubicBezTo>
                  <a:moveTo>
                    <a:pt x="374" y="134"/>
                  </a:moveTo>
                  <a:cubicBezTo>
                    <a:pt x="385" y="129"/>
                    <a:pt x="395" y="122"/>
                    <a:pt x="405" y="116"/>
                  </a:cubicBezTo>
                  <a:moveTo>
                    <a:pt x="405" y="116"/>
                  </a:moveTo>
                  <a:cubicBezTo>
                    <a:pt x="409" y="117"/>
                    <a:pt x="405" y="113"/>
                    <a:pt x="405" y="116"/>
                  </a:cubicBezTo>
                  <a:moveTo>
                    <a:pt x="1142" y="119"/>
                  </a:moveTo>
                  <a:cubicBezTo>
                    <a:pt x="1142" y="118"/>
                    <a:pt x="1143" y="119"/>
                    <a:pt x="1142" y="119"/>
                  </a:cubicBezTo>
                  <a:close/>
                  <a:moveTo>
                    <a:pt x="365" y="119"/>
                  </a:moveTo>
                  <a:cubicBezTo>
                    <a:pt x="364" y="119"/>
                    <a:pt x="365" y="120"/>
                    <a:pt x="365" y="119"/>
                  </a:cubicBezTo>
                  <a:close/>
                  <a:moveTo>
                    <a:pt x="363" y="120"/>
                  </a:moveTo>
                  <a:cubicBezTo>
                    <a:pt x="361" y="121"/>
                    <a:pt x="363" y="122"/>
                    <a:pt x="363" y="120"/>
                  </a:cubicBezTo>
                  <a:moveTo>
                    <a:pt x="363" y="120"/>
                  </a:moveTo>
                  <a:cubicBezTo>
                    <a:pt x="364" y="120"/>
                    <a:pt x="363" y="119"/>
                    <a:pt x="363" y="120"/>
                  </a:cubicBezTo>
                  <a:moveTo>
                    <a:pt x="326" y="147"/>
                  </a:moveTo>
                  <a:cubicBezTo>
                    <a:pt x="312" y="157"/>
                    <a:pt x="291" y="166"/>
                    <a:pt x="308" y="182"/>
                  </a:cubicBezTo>
                  <a:cubicBezTo>
                    <a:pt x="333" y="161"/>
                    <a:pt x="362" y="143"/>
                    <a:pt x="385" y="120"/>
                  </a:cubicBezTo>
                  <a:cubicBezTo>
                    <a:pt x="360" y="124"/>
                    <a:pt x="343" y="136"/>
                    <a:pt x="326" y="147"/>
                  </a:cubicBezTo>
                  <a:close/>
                  <a:moveTo>
                    <a:pt x="360" y="122"/>
                  </a:moveTo>
                  <a:cubicBezTo>
                    <a:pt x="359" y="122"/>
                    <a:pt x="360" y="123"/>
                    <a:pt x="360" y="122"/>
                  </a:cubicBezTo>
                  <a:close/>
                  <a:moveTo>
                    <a:pt x="365" y="123"/>
                  </a:moveTo>
                  <a:cubicBezTo>
                    <a:pt x="364" y="123"/>
                    <a:pt x="365" y="124"/>
                    <a:pt x="365" y="123"/>
                  </a:cubicBezTo>
                  <a:close/>
                  <a:moveTo>
                    <a:pt x="357" y="124"/>
                  </a:moveTo>
                  <a:cubicBezTo>
                    <a:pt x="356" y="124"/>
                    <a:pt x="358" y="125"/>
                    <a:pt x="357" y="124"/>
                  </a:cubicBezTo>
                  <a:close/>
                  <a:moveTo>
                    <a:pt x="354" y="126"/>
                  </a:moveTo>
                  <a:cubicBezTo>
                    <a:pt x="354" y="126"/>
                    <a:pt x="355" y="127"/>
                    <a:pt x="354" y="126"/>
                  </a:cubicBezTo>
                  <a:close/>
                  <a:moveTo>
                    <a:pt x="910" y="129"/>
                  </a:moveTo>
                  <a:cubicBezTo>
                    <a:pt x="919" y="156"/>
                    <a:pt x="927" y="184"/>
                    <a:pt x="934" y="214"/>
                  </a:cubicBezTo>
                  <a:cubicBezTo>
                    <a:pt x="946" y="215"/>
                    <a:pt x="959" y="215"/>
                    <a:pt x="970" y="216"/>
                  </a:cubicBezTo>
                  <a:cubicBezTo>
                    <a:pt x="952" y="185"/>
                    <a:pt x="933" y="155"/>
                    <a:pt x="910" y="129"/>
                  </a:cubicBezTo>
                  <a:moveTo>
                    <a:pt x="910" y="129"/>
                  </a:moveTo>
                  <a:cubicBezTo>
                    <a:pt x="911" y="125"/>
                    <a:pt x="907" y="129"/>
                    <a:pt x="910" y="129"/>
                  </a:cubicBezTo>
                  <a:moveTo>
                    <a:pt x="1166" y="129"/>
                  </a:moveTo>
                  <a:cubicBezTo>
                    <a:pt x="1166" y="129"/>
                    <a:pt x="1167" y="130"/>
                    <a:pt x="1166" y="129"/>
                  </a:cubicBezTo>
                  <a:close/>
                  <a:moveTo>
                    <a:pt x="1222" y="166"/>
                  </a:moveTo>
                  <a:cubicBezTo>
                    <a:pt x="1218" y="155"/>
                    <a:pt x="1206" y="150"/>
                    <a:pt x="1198" y="144"/>
                  </a:cubicBezTo>
                  <a:cubicBezTo>
                    <a:pt x="1189" y="138"/>
                    <a:pt x="1180" y="130"/>
                    <a:pt x="1168" y="130"/>
                  </a:cubicBezTo>
                  <a:cubicBezTo>
                    <a:pt x="1187" y="141"/>
                    <a:pt x="1204" y="154"/>
                    <a:pt x="1222" y="166"/>
                  </a:cubicBezTo>
                  <a:close/>
                  <a:moveTo>
                    <a:pt x="1165" y="132"/>
                  </a:moveTo>
                  <a:cubicBezTo>
                    <a:pt x="1166" y="133"/>
                    <a:pt x="1165" y="132"/>
                    <a:pt x="1165" y="132"/>
                  </a:cubicBezTo>
                  <a:close/>
                  <a:moveTo>
                    <a:pt x="1169" y="134"/>
                  </a:moveTo>
                  <a:cubicBezTo>
                    <a:pt x="1187" y="147"/>
                    <a:pt x="1204" y="167"/>
                    <a:pt x="1220" y="178"/>
                  </a:cubicBezTo>
                  <a:cubicBezTo>
                    <a:pt x="1220" y="175"/>
                    <a:pt x="1223" y="174"/>
                    <a:pt x="1222" y="170"/>
                  </a:cubicBezTo>
                  <a:cubicBezTo>
                    <a:pt x="1206" y="157"/>
                    <a:pt x="1188" y="145"/>
                    <a:pt x="1169" y="134"/>
                  </a:cubicBezTo>
                  <a:moveTo>
                    <a:pt x="1169" y="134"/>
                  </a:moveTo>
                  <a:cubicBezTo>
                    <a:pt x="1168" y="132"/>
                    <a:pt x="1168" y="134"/>
                    <a:pt x="1169" y="134"/>
                  </a:cubicBezTo>
                  <a:moveTo>
                    <a:pt x="434" y="136"/>
                  </a:moveTo>
                  <a:cubicBezTo>
                    <a:pt x="433" y="136"/>
                    <a:pt x="433" y="136"/>
                    <a:pt x="433" y="137"/>
                  </a:cubicBezTo>
                  <a:moveTo>
                    <a:pt x="433" y="137"/>
                  </a:moveTo>
                  <a:cubicBezTo>
                    <a:pt x="401" y="157"/>
                    <a:pt x="372" y="180"/>
                    <a:pt x="345" y="205"/>
                  </a:cubicBezTo>
                  <a:cubicBezTo>
                    <a:pt x="357" y="209"/>
                    <a:pt x="367" y="213"/>
                    <a:pt x="379" y="215"/>
                  </a:cubicBezTo>
                  <a:cubicBezTo>
                    <a:pt x="394" y="187"/>
                    <a:pt x="413" y="162"/>
                    <a:pt x="433" y="137"/>
                  </a:cubicBezTo>
                  <a:moveTo>
                    <a:pt x="433" y="137"/>
                  </a:moveTo>
                  <a:cubicBezTo>
                    <a:pt x="434" y="137"/>
                    <a:pt x="434" y="136"/>
                    <a:pt x="434" y="136"/>
                  </a:cubicBezTo>
                  <a:moveTo>
                    <a:pt x="434" y="136"/>
                  </a:moveTo>
                  <a:cubicBezTo>
                    <a:pt x="435" y="135"/>
                    <a:pt x="434" y="135"/>
                    <a:pt x="434" y="136"/>
                  </a:cubicBezTo>
                  <a:moveTo>
                    <a:pt x="327" y="142"/>
                  </a:moveTo>
                  <a:cubicBezTo>
                    <a:pt x="327" y="141"/>
                    <a:pt x="328" y="142"/>
                    <a:pt x="327" y="142"/>
                  </a:cubicBezTo>
                  <a:close/>
                  <a:moveTo>
                    <a:pt x="325" y="143"/>
                  </a:moveTo>
                  <a:cubicBezTo>
                    <a:pt x="319" y="146"/>
                    <a:pt x="312" y="150"/>
                    <a:pt x="308" y="156"/>
                  </a:cubicBezTo>
                  <a:moveTo>
                    <a:pt x="308" y="156"/>
                  </a:moveTo>
                  <a:cubicBezTo>
                    <a:pt x="307" y="156"/>
                    <a:pt x="307" y="156"/>
                    <a:pt x="307" y="157"/>
                  </a:cubicBezTo>
                  <a:moveTo>
                    <a:pt x="307" y="157"/>
                  </a:moveTo>
                  <a:cubicBezTo>
                    <a:pt x="306" y="157"/>
                    <a:pt x="306" y="157"/>
                    <a:pt x="306" y="158"/>
                  </a:cubicBezTo>
                  <a:moveTo>
                    <a:pt x="306" y="158"/>
                  </a:moveTo>
                  <a:cubicBezTo>
                    <a:pt x="305" y="158"/>
                    <a:pt x="306" y="159"/>
                    <a:pt x="306" y="158"/>
                  </a:cubicBezTo>
                  <a:moveTo>
                    <a:pt x="306" y="158"/>
                  </a:moveTo>
                  <a:cubicBezTo>
                    <a:pt x="307" y="158"/>
                    <a:pt x="307" y="158"/>
                    <a:pt x="307" y="157"/>
                  </a:cubicBezTo>
                  <a:moveTo>
                    <a:pt x="307" y="157"/>
                  </a:moveTo>
                  <a:cubicBezTo>
                    <a:pt x="308" y="157"/>
                    <a:pt x="308" y="157"/>
                    <a:pt x="308" y="156"/>
                  </a:cubicBezTo>
                  <a:moveTo>
                    <a:pt x="308" y="156"/>
                  </a:moveTo>
                  <a:cubicBezTo>
                    <a:pt x="314" y="152"/>
                    <a:pt x="320" y="147"/>
                    <a:pt x="325" y="143"/>
                  </a:cubicBezTo>
                  <a:moveTo>
                    <a:pt x="325" y="143"/>
                  </a:moveTo>
                  <a:cubicBezTo>
                    <a:pt x="327" y="142"/>
                    <a:pt x="325" y="141"/>
                    <a:pt x="325" y="143"/>
                  </a:cubicBezTo>
                  <a:moveTo>
                    <a:pt x="338" y="163"/>
                  </a:moveTo>
                  <a:cubicBezTo>
                    <a:pt x="337" y="163"/>
                    <a:pt x="337" y="163"/>
                    <a:pt x="337" y="164"/>
                  </a:cubicBezTo>
                  <a:moveTo>
                    <a:pt x="337" y="164"/>
                  </a:moveTo>
                  <a:cubicBezTo>
                    <a:pt x="327" y="170"/>
                    <a:pt x="317" y="176"/>
                    <a:pt x="310" y="185"/>
                  </a:cubicBezTo>
                  <a:cubicBezTo>
                    <a:pt x="312" y="185"/>
                    <a:pt x="312" y="188"/>
                    <a:pt x="315" y="188"/>
                  </a:cubicBezTo>
                  <a:cubicBezTo>
                    <a:pt x="322" y="180"/>
                    <a:pt x="330" y="172"/>
                    <a:pt x="337" y="164"/>
                  </a:cubicBezTo>
                  <a:moveTo>
                    <a:pt x="337" y="164"/>
                  </a:moveTo>
                  <a:cubicBezTo>
                    <a:pt x="338" y="164"/>
                    <a:pt x="338" y="163"/>
                    <a:pt x="338" y="163"/>
                  </a:cubicBezTo>
                  <a:moveTo>
                    <a:pt x="338" y="163"/>
                  </a:moveTo>
                  <a:cubicBezTo>
                    <a:pt x="339" y="162"/>
                    <a:pt x="338" y="162"/>
                    <a:pt x="338" y="163"/>
                  </a:cubicBezTo>
                  <a:moveTo>
                    <a:pt x="648" y="165"/>
                  </a:moveTo>
                  <a:cubicBezTo>
                    <a:pt x="647" y="164"/>
                    <a:pt x="648" y="165"/>
                    <a:pt x="648" y="165"/>
                  </a:cubicBezTo>
                  <a:close/>
                  <a:moveTo>
                    <a:pt x="1279" y="213"/>
                  </a:moveTo>
                  <a:cubicBezTo>
                    <a:pt x="1279" y="213"/>
                    <a:pt x="1280" y="214"/>
                    <a:pt x="1280" y="214"/>
                  </a:cubicBezTo>
                  <a:moveTo>
                    <a:pt x="1280" y="214"/>
                  </a:moveTo>
                  <a:cubicBezTo>
                    <a:pt x="1280" y="214"/>
                    <a:pt x="1281" y="214"/>
                    <a:pt x="1281" y="215"/>
                  </a:cubicBezTo>
                  <a:moveTo>
                    <a:pt x="1281" y="215"/>
                  </a:moveTo>
                  <a:cubicBezTo>
                    <a:pt x="1281" y="215"/>
                    <a:pt x="1282" y="215"/>
                    <a:pt x="1282" y="215"/>
                  </a:cubicBezTo>
                  <a:moveTo>
                    <a:pt x="1282" y="215"/>
                  </a:moveTo>
                  <a:cubicBezTo>
                    <a:pt x="1282" y="216"/>
                    <a:pt x="1283" y="216"/>
                    <a:pt x="1283" y="216"/>
                  </a:cubicBezTo>
                  <a:moveTo>
                    <a:pt x="1283" y="216"/>
                  </a:moveTo>
                  <a:cubicBezTo>
                    <a:pt x="1283" y="217"/>
                    <a:pt x="1284" y="217"/>
                    <a:pt x="1284" y="217"/>
                  </a:cubicBezTo>
                  <a:moveTo>
                    <a:pt x="1284" y="217"/>
                  </a:moveTo>
                  <a:cubicBezTo>
                    <a:pt x="1284" y="218"/>
                    <a:pt x="1285" y="218"/>
                    <a:pt x="1285" y="218"/>
                  </a:cubicBezTo>
                  <a:moveTo>
                    <a:pt x="1285" y="218"/>
                  </a:moveTo>
                  <a:cubicBezTo>
                    <a:pt x="1285" y="219"/>
                    <a:pt x="1286" y="219"/>
                    <a:pt x="1286" y="219"/>
                  </a:cubicBezTo>
                  <a:moveTo>
                    <a:pt x="1286" y="219"/>
                  </a:moveTo>
                  <a:cubicBezTo>
                    <a:pt x="1286" y="220"/>
                    <a:pt x="1287" y="220"/>
                    <a:pt x="1287" y="220"/>
                  </a:cubicBezTo>
                  <a:moveTo>
                    <a:pt x="1287" y="220"/>
                  </a:moveTo>
                  <a:cubicBezTo>
                    <a:pt x="1288" y="222"/>
                    <a:pt x="1288" y="220"/>
                    <a:pt x="1287" y="220"/>
                  </a:cubicBezTo>
                  <a:moveTo>
                    <a:pt x="1287" y="220"/>
                  </a:moveTo>
                  <a:cubicBezTo>
                    <a:pt x="1287" y="219"/>
                    <a:pt x="1287" y="219"/>
                    <a:pt x="1286" y="219"/>
                  </a:cubicBezTo>
                  <a:moveTo>
                    <a:pt x="1286" y="219"/>
                  </a:moveTo>
                  <a:cubicBezTo>
                    <a:pt x="1286" y="219"/>
                    <a:pt x="1286" y="218"/>
                    <a:pt x="1285" y="218"/>
                  </a:cubicBezTo>
                  <a:moveTo>
                    <a:pt x="1285" y="218"/>
                  </a:moveTo>
                  <a:cubicBezTo>
                    <a:pt x="1285" y="218"/>
                    <a:pt x="1285" y="217"/>
                    <a:pt x="1284" y="217"/>
                  </a:cubicBezTo>
                  <a:moveTo>
                    <a:pt x="1284" y="217"/>
                  </a:moveTo>
                  <a:cubicBezTo>
                    <a:pt x="1284" y="217"/>
                    <a:pt x="1284" y="216"/>
                    <a:pt x="1283" y="216"/>
                  </a:cubicBezTo>
                  <a:moveTo>
                    <a:pt x="1283" y="216"/>
                  </a:moveTo>
                  <a:cubicBezTo>
                    <a:pt x="1283" y="216"/>
                    <a:pt x="1283" y="216"/>
                    <a:pt x="1282" y="215"/>
                  </a:cubicBezTo>
                  <a:moveTo>
                    <a:pt x="1282" y="215"/>
                  </a:moveTo>
                  <a:cubicBezTo>
                    <a:pt x="1283" y="215"/>
                    <a:pt x="1282" y="215"/>
                    <a:pt x="1281" y="215"/>
                  </a:cubicBezTo>
                  <a:moveTo>
                    <a:pt x="1281" y="215"/>
                  </a:moveTo>
                  <a:cubicBezTo>
                    <a:pt x="1282" y="214"/>
                    <a:pt x="1281" y="214"/>
                    <a:pt x="1280" y="214"/>
                  </a:cubicBezTo>
                  <a:moveTo>
                    <a:pt x="1280" y="214"/>
                  </a:moveTo>
                  <a:cubicBezTo>
                    <a:pt x="1281" y="213"/>
                    <a:pt x="1280" y="213"/>
                    <a:pt x="1279" y="213"/>
                  </a:cubicBezTo>
                  <a:moveTo>
                    <a:pt x="1279" y="213"/>
                  </a:moveTo>
                  <a:cubicBezTo>
                    <a:pt x="1262" y="195"/>
                    <a:pt x="1245" y="179"/>
                    <a:pt x="1225" y="165"/>
                  </a:cubicBezTo>
                  <a:cubicBezTo>
                    <a:pt x="1226" y="171"/>
                    <a:pt x="1233" y="175"/>
                    <a:pt x="1237" y="178"/>
                  </a:cubicBezTo>
                  <a:cubicBezTo>
                    <a:pt x="1251" y="189"/>
                    <a:pt x="1265" y="201"/>
                    <a:pt x="1279" y="213"/>
                  </a:cubicBezTo>
                  <a:moveTo>
                    <a:pt x="188" y="288"/>
                  </a:moveTo>
                  <a:cubicBezTo>
                    <a:pt x="205" y="283"/>
                    <a:pt x="212" y="269"/>
                    <a:pt x="223" y="257"/>
                  </a:cubicBezTo>
                  <a:cubicBezTo>
                    <a:pt x="250" y="230"/>
                    <a:pt x="277" y="206"/>
                    <a:pt x="305" y="183"/>
                  </a:cubicBezTo>
                  <a:cubicBezTo>
                    <a:pt x="301" y="179"/>
                    <a:pt x="300" y="173"/>
                    <a:pt x="298" y="167"/>
                  </a:cubicBezTo>
                  <a:cubicBezTo>
                    <a:pt x="257" y="204"/>
                    <a:pt x="219" y="243"/>
                    <a:pt x="188" y="288"/>
                  </a:cubicBezTo>
                  <a:close/>
                  <a:moveTo>
                    <a:pt x="1351" y="296"/>
                  </a:moveTo>
                  <a:cubicBezTo>
                    <a:pt x="1351" y="297"/>
                    <a:pt x="1352" y="297"/>
                    <a:pt x="1352" y="297"/>
                  </a:cubicBezTo>
                  <a:moveTo>
                    <a:pt x="1352" y="297"/>
                  </a:moveTo>
                  <a:cubicBezTo>
                    <a:pt x="1353" y="298"/>
                    <a:pt x="1354" y="297"/>
                    <a:pt x="1352" y="297"/>
                  </a:cubicBezTo>
                  <a:moveTo>
                    <a:pt x="1352" y="297"/>
                  </a:moveTo>
                  <a:cubicBezTo>
                    <a:pt x="1353" y="296"/>
                    <a:pt x="1352" y="296"/>
                    <a:pt x="1351" y="296"/>
                  </a:cubicBezTo>
                  <a:moveTo>
                    <a:pt x="1351" y="296"/>
                  </a:moveTo>
                  <a:cubicBezTo>
                    <a:pt x="1351" y="295"/>
                    <a:pt x="1351" y="293"/>
                    <a:pt x="1350" y="293"/>
                  </a:cubicBezTo>
                  <a:cubicBezTo>
                    <a:pt x="1320" y="252"/>
                    <a:pt x="1281" y="217"/>
                    <a:pt x="1241" y="185"/>
                  </a:cubicBezTo>
                  <a:cubicBezTo>
                    <a:pt x="1236" y="181"/>
                    <a:pt x="1231" y="174"/>
                    <a:pt x="1224" y="173"/>
                  </a:cubicBezTo>
                  <a:cubicBezTo>
                    <a:pt x="1218" y="183"/>
                    <a:pt x="1228" y="188"/>
                    <a:pt x="1233" y="194"/>
                  </a:cubicBezTo>
                  <a:cubicBezTo>
                    <a:pt x="1239" y="201"/>
                    <a:pt x="1244" y="208"/>
                    <a:pt x="1250" y="214"/>
                  </a:cubicBezTo>
                  <a:cubicBezTo>
                    <a:pt x="1267" y="233"/>
                    <a:pt x="1280" y="256"/>
                    <a:pt x="1300" y="274"/>
                  </a:cubicBezTo>
                  <a:cubicBezTo>
                    <a:pt x="1319" y="279"/>
                    <a:pt x="1335" y="288"/>
                    <a:pt x="1351" y="296"/>
                  </a:cubicBezTo>
                  <a:moveTo>
                    <a:pt x="1218" y="184"/>
                  </a:moveTo>
                  <a:cubicBezTo>
                    <a:pt x="1217" y="187"/>
                    <a:pt x="1213" y="188"/>
                    <a:pt x="1211" y="191"/>
                  </a:cubicBezTo>
                  <a:cubicBezTo>
                    <a:pt x="1231" y="205"/>
                    <a:pt x="1249" y="226"/>
                    <a:pt x="1267" y="239"/>
                  </a:cubicBezTo>
                  <a:cubicBezTo>
                    <a:pt x="1250" y="220"/>
                    <a:pt x="1237" y="199"/>
                    <a:pt x="1218" y="184"/>
                  </a:cubicBezTo>
                  <a:close/>
                  <a:moveTo>
                    <a:pt x="207" y="280"/>
                  </a:moveTo>
                  <a:cubicBezTo>
                    <a:pt x="206" y="280"/>
                    <a:pt x="207" y="281"/>
                    <a:pt x="207" y="280"/>
                  </a:cubicBezTo>
                  <a:moveTo>
                    <a:pt x="207" y="280"/>
                  </a:moveTo>
                  <a:cubicBezTo>
                    <a:pt x="225" y="274"/>
                    <a:pt x="241" y="267"/>
                    <a:pt x="260" y="263"/>
                  </a:cubicBezTo>
                  <a:cubicBezTo>
                    <a:pt x="272" y="244"/>
                    <a:pt x="285" y="224"/>
                    <a:pt x="299" y="206"/>
                  </a:cubicBezTo>
                  <a:cubicBezTo>
                    <a:pt x="304" y="200"/>
                    <a:pt x="311" y="196"/>
                    <a:pt x="312" y="189"/>
                  </a:cubicBezTo>
                  <a:cubicBezTo>
                    <a:pt x="306" y="183"/>
                    <a:pt x="301" y="190"/>
                    <a:pt x="297" y="193"/>
                  </a:cubicBezTo>
                  <a:cubicBezTo>
                    <a:pt x="268" y="218"/>
                    <a:pt x="231" y="250"/>
                    <a:pt x="207" y="280"/>
                  </a:cubicBezTo>
                  <a:moveTo>
                    <a:pt x="267" y="192"/>
                  </a:moveTo>
                  <a:cubicBezTo>
                    <a:pt x="266" y="192"/>
                    <a:pt x="266" y="193"/>
                    <a:pt x="266" y="193"/>
                  </a:cubicBezTo>
                  <a:moveTo>
                    <a:pt x="266" y="193"/>
                  </a:moveTo>
                  <a:cubicBezTo>
                    <a:pt x="265" y="193"/>
                    <a:pt x="265" y="194"/>
                    <a:pt x="265" y="194"/>
                  </a:cubicBezTo>
                  <a:moveTo>
                    <a:pt x="265" y="194"/>
                  </a:moveTo>
                  <a:cubicBezTo>
                    <a:pt x="264" y="194"/>
                    <a:pt x="264" y="195"/>
                    <a:pt x="264" y="195"/>
                  </a:cubicBezTo>
                  <a:moveTo>
                    <a:pt x="264" y="195"/>
                  </a:moveTo>
                  <a:cubicBezTo>
                    <a:pt x="263" y="195"/>
                    <a:pt x="263" y="196"/>
                    <a:pt x="263" y="196"/>
                  </a:cubicBezTo>
                  <a:moveTo>
                    <a:pt x="263" y="196"/>
                  </a:moveTo>
                  <a:cubicBezTo>
                    <a:pt x="262" y="196"/>
                    <a:pt x="262" y="197"/>
                    <a:pt x="262" y="197"/>
                  </a:cubicBezTo>
                  <a:moveTo>
                    <a:pt x="262" y="197"/>
                  </a:moveTo>
                  <a:cubicBezTo>
                    <a:pt x="261" y="197"/>
                    <a:pt x="261" y="198"/>
                    <a:pt x="261" y="198"/>
                  </a:cubicBezTo>
                  <a:moveTo>
                    <a:pt x="261" y="198"/>
                  </a:moveTo>
                  <a:cubicBezTo>
                    <a:pt x="222" y="229"/>
                    <a:pt x="189" y="265"/>
                    <a:pt x="159" y="305"/>
                  </a:cubicBezTo>
                  <a:moveTo>
                    <a:pt x="159" y="305"/>
                  </a:moveTo>
                  <a:cubicBezTo>
                    <a:pt x="158" y="305"/>
                    <a:pt x="158" y="305"/>
                    <a:pt x="158" y="306"/>
                  </a:cubicBezTo>
                  <a:moveTo>
                    <a:pt x="158" y="306"/>
                  </a:moveTo>
                  <a:cubicBezTo>
                    <a:pt x="157" y="306"/>
                    <a:pt x="158" y="307"/>
                    <a:pt x="158" y="306"/>
                  </a:cubicBezTo>
                  <a:moveTo>
                    <a:pt x="158" y="306"/>
                  </a:moveTo>
                  <a:cubicBezTo>
                    <a:pt x="159" y="306"/>
                    <a:pt x="159" y="305"/>
                    <a:pt x="159" y="305"/>
                  </a:cubicBezTo>
                  <a:moveTo>
                    <a:pt x="159" y="305"/>
                  </a:moveTo>
                  <a:cubicBezTo>
                    <a:pt x="167" y="301"/>
                    <a:pt x="173" y="295"/>
                    <a:pt x="182" y="292"/>
                  </a:cubicBezTo>
                  <a:cubicBezTo>
                    <a:pt x="205" y="258"/>
                    <a:pt x="232" y="227"/>
                    <a:pt x="261" y="198"/>
                  </a:cubicBezTo>
                  <a:moveTo>
                    <a:pt x="261" y="198"/>
                  </a:moveTo>
                  <a:cubicBezTo>
                    <a:pt x="262" y="198"/>
                    <a:pt x="262" y="198"/>
                    <a:pt x="262" y="197"/>
                  </a:cubicBezTo>
                  <a:moveTo>
                    <a:pt x="262" y="197"/>
                  </a:moveTo>
                  <a:cubicBezTo>
                    <a:pt x="263" y="197"/>
                    <a:pt x="263" y="197"/>
                    <a:pt x="263" y="196"/>
                  </a:cubicBezTo>
                  <a:moveTo>
                    <a:pt x="263" y="196"/>
                  </a:moveTo>
                  <a:cubicBezTo>
                    <a:pt x="264" y="196"/>
                    <a:pt x="264" y="196"/>
                    <a:pt x="264" y="195"/>
                  </a:cubicBezTo>
                  <a:moveTo>
                    <a:pt x="264" y="195"/>
                  </a:moveTo>
                  <a:cubicBezTo>
                    <a:pt x="265" y="195"/>
                    <a:pt x="265" y="195"/>
                    <a:pt x="265" y="194"/>
                  </a:cubicBezTo>
                  <a:moveTo>
                    <a:pt x="265" y="194"/>
                  </a:moveTo>
                  <a:cubicBezTo>
                    <a:pt x="266" y="195"/>
                    <a:pt x="266" y="194"/>
                    <a:pt x="266" y="193"/>
                  </a:cubicBezTo>
                  <a:moveTo>
                    <a:pt x="266" y="193"/>
                  </a:moveTo>
                  <a:cubicBezTo>
                    <a:pt x="266" y="194"/>
                    <a:pt x="267" y="193"/>
                    <a:pt x="267" y="192"/>
                  </a:cubicBezTo>
                  <a:moveTo>
                    <a:pt x="267" y="192"/>
                  </a:moveTo>
                  <a:cubicBezTo>
                    <a:pt x="268" y="192"/>
                    <a:pt x="267" y="191"/>
                    <a:pt x="267" y="192"/>
                  </a:cubicBezTo>
                  <a:moveTo>
                    <a:pt x="265" y="261"/>
                  </a:moveTo>
                  <a:cubicBezTo>
                    <a:pt x="263" y="261"/>
                    <a:pt x="265" y="262"/>
                    <a:pt x="265" y="261"/>
                  </a:cubicBezTo>
                  <a:moveTo>
                    <a:pt x="265" y="261"/>
                  </a:moveTo>
                  <a:cubicBezTo>
                    <a:pt x="274" y="259"/>
                    <a:pt x="281" y="256"/>
                    <a:pt x="291" y="255"/>
                  </a:cubicBezTo>
                  <a:cubicBezTo>
                    <a:pt x="305" y="236"/>
                    <a:pt x="324" y="222"/>
                    <a:pt x="340" y="205"/>
                  </a:cubicBezTo>
                  <a:cubicBezTo>
                    <a:pt x="330" y="202"/>
                    <a:pt x="323" y="196"/>
                    <a:pt x="315" y="192"/>
                  </a:cubicBezTo>
                  <a:cubicBezTo>
                    <a:pt x="296" y="214"/>
                    <a:pt x="279" y="236"/>
                    <a:pt x="265" y="261"/>
                  </a:cubicBezTo>
                  <a:moveTo>
                    <a:pt x="1208" y="192"/>
                  </a:moveTo>
                  <a:cubicBezTo>
                    <a:pt x="1198" y="200"/>
                    <a:pt x="1184" y="204"/>
                    <a:pt x="1173" y="211"/>
                  </a:cubicBezTo>
                  <a:cubicBezTo>
                    <a:pt x="1184" y="223"/>
                    <a:pt x="1187" y="240"/>
                    <a:pt x="1203" y="247"/>
                  </a:cubicBezTo>
                  <a:cubicBezTo>
                    <a:pt x="1215" y="253"/>
                    <a:pt x="1231" y="253"/>
                    <a:pt x="1246" y="257"/>
                  </a:cubicBezTo>
                  <a:cubicBezTo>
                    <a:pt x="1260" y="261"/>
                    <a:pt x="1274" y="266"/>
                    <a:pt x="1287" y="269"/>
                  </a:cubicBezTo>
                  <a:cubicBezTo>
                    <a:pt x="1267" y="238"/>
                    <a:pt x="1237" y="216"/>
                    <a:pt x="1208" y="192"/>
                  </a:cubicBezTo>
                  <a:close/>
                  <a:moveTo>
                    <a:pt x="637" y="198"/>
                  </a:moveTo>
                  <a:cubicBezTo>
                    <a:pt x="636" y="202"/>
                    <a:pt x="630" y="210"/>
                    <a:pt x="633" y="212"/>
                  </a:cubicBezTo>
                  <a:cubicBezTo>
                    <a:pt x="638" y="210"/>
                    <a:pt x="636" y="203"/>
                    <a:pt x="637" y="198"/>
                  </a:cubicBezTo>
                  <a:moveTo>
                    <a:pt x="637" y="198"/>
                  </a:moveTo>
                  <a:cubicBezTo>
                    <a:pt x="640" y="198"/>
                    <a:pt x="636" y="194"/>
                    <a:pt x="637" y="198"/>
                  </a:cubicBezTo>
                  <a:moveTo>
                    <a:pt x="1072" y="226"/>
                  </a:moveTo>
                  <a:cubicBezTo>
                    <a:pt x="1076" y="226"/>
                    <a:pt x="1083" y="228"/>
                    <a:pt x="1085" y="227"/>
                  </a:cubicBezTo>
                  <a:cubicBezTo>
                    <a:pt x="1077" y="219"/>
                    <a:pt x="1070" y="209"/>
                    <a:pt x="1062" y="201"/>
                  </a:cubicBezTo>
                  <a:cubicBezTo>
                    <a:pt x="1065" y="210"/>
                    <a:pt x="1069" y="217"/>
                    <a:pt x="1072" y="226"/>
                  </a:cubicBezTo>
                  <a:close/>
                  <a:moveTo>
                    <a:pt x="342" y="207"/>
                  </a:moveTo>
                  <a:cubicBezTo>
                    <a:pt x="327" y="222"/>
                    <a:pt x="310" y="236"/>
                    <a:pt x="296" y="253"/>
                  </a:cubicBezTo>
                  <a:cubicBezTo>
                    <a:pt x="319" y="247"/>
                    <a:pt x="343" y="243"/>
                    <a:pt x="366" y="239"/>
                  </a:cubicBezTo>
                  <a:cubicBezTo>
                    <a:pt x="370" y="231"/>
                    <a:pt x="374" y="225"/>
                    <a:pt x="377" y="217"/>
                  </a:cubicBezTo>
                  <a:cubicBezTo>
                    <a:pt x="364" y="215"/>
                    <a:pt x="354" y="210"/>
                    <a:pt x="342" y="207"/>
                  </a:cubicBezTo>
                  <a:close/>
                  <a:moveTo>
                    <a:pt x="745" y="212"/>
                  </a:moveTo>
                  <a:cubicBezTo>
                    <a:pt x="745" y="226"/>
                    <a:pt x="744" y="240"/>
                    <a:pt x="743" y="254"/>
                  </a:cubicBezTo>
                  <a:cubicBezTo>
                    <a:pt x="757" y="253"/>
                    <a:pt x="774" y="255"/>
                    <a:pt x="786" y="253"/>
                  </a:cubicBezTo>
                  <a:cubicBezTo>
                    <a:pt x="784" y="241"/>
                    <a:pt x="786" y="224"/>
                    <a:pt x="784" y="212"/>
                  </a:cubicBezTo>
                  <a:cubicBezTo>
                    <a:pt x="773" y="210"/>
                    <a:pt x="756" y="210"/>
                    <a:pt x="745" y="212"/>
                  </a:cubicBezTo>
                  <a:close/>
                  <a:moveTo>
                    <a:pt x="1176" y="220"/>
                  </a:moveTo>
                  <a:cubicBezTo>
                    <a:pt x="1176" y="221"/>
                    <a:pt x="1176" y="221"/>
                    <a:pt x="1177" y="221"/>
                  </a:cubicBezTo>
                  <a:moveTo>
                    <a:pt x="1177" y="221"/>
                  </a:moveTo>
                  <a:cubicBezTo>
                    <a:pt x="1177" y="223"/>
                    <a:pt x="1178" y="221"/>
                    <a:pt x="1177" y="221"/>
                  </a:cubicBezTo>
                  <a:moveTo>
                    <a:pt x="1177" y="221"/>
                  </a:moveTo>
                  <a:cubicBezTo>
                    <a:pt x="1177" y="220"/>
                    <a:pt x="1176" y="220"/>
                    <a:pt x="1176" y="220"/>
                  </a:cubicBezTo>
                  <a:moveTo>
                    <a:pt x="1176" y="220"/>
                  </a:moveTo>
                  <a:cubicBezTo>
                    <a:pt x="1174" y="216"/>
                    <a:pt x="1171" y="207"/>
                    <a:pt x="1166" y="213"/>
                  </a:cubicBezTo>
                  <a:cubicBezTo>
                    <a:pt x="1170" y="214"/>
                    <a:pt x="1172" y="218"/>
                    <a:pt x="1176" y="220"/>
                  </a:cubicBezTo>
                  <a:moveTo>
                    <a:pt x="639" y="214"/>
                  </a:moveTo>
                  <a:cubicBezTo>
                    <a:pt x="637" y="225"/>
                    <a:pt x="635" y="238"/>
                    <a:pt x="633" y="251"/>
                  </a:cubicBezTo>
                  <a:cubicBezTo>
                    <a:pt x="669" y="252"/>
                    <a:pt x="704" y="254"/>
                    <a:pt x="741" y="254"/>
                  </a:cubicBezTo>
                  <a:cubicBezTo>
                    <a:pt x="741" y="239"/>
                    <a:pt x="742" y="225"/>
                    <a:pt x="743" y="212"/>
                  </a:cubicBezTo>
                  <a:cubicBezTo>
                    <a:pt x="707" y="211"/>
                    <a:pt x="673" y="213"/>
                    <a:pt x="639" y="214"/>
                  </a:cubicBezTo>
                  <a:close/>
                  <a:moveTo>
                    <a:pt x="787" y="212"/>
                  </a:moveTo>
                  <a:cubicBezTo>
                    <a:pt x="786" y="227"/>
                    <a:pt x="789" y="239"/>
                    <a:pt x="788" y="254"/>
                  </a:cubicBezTo>
                  <a:cubicBezTo>
                    <a:pt x="815" y="254"/>
                    <a:pt x="840" y="252"/>
                    <a:pt x="867" y="252"/>
                  </a:cubicBezTo>
                  <a:cubicBezTo>
                    <a:pt x="863" y="238"/>
                    <a:pt x="860" y="225"/>
                    <a:pt x="856" y="213"/>
                  </a:cubicBezTo>
                  <a:cubicBezTo>
                    <a:pt x="834" y="212"/>
                    <a:pt x="811" y="211"/>
                    <a:pt x="787" y="212"/>
                  </a:cubicBezTo>
                  <a:close/>
                  <a:moveTo>
                    <a:pt x="870" y="251"/>
                  </a:moveTo>
                  <a:cubicBezTo>
                    <a:pt x="891" y="251"/>
                    <a:pt x="917" y="249"/>
                    <a:pt x="938" y="247"/>
                  </a:cubicBezTo>
                  <a:cubicBezTo>
                    <a:pt x="937" y="236"/>
                    <a:pt x="934" y="227"/>
                    <a:pt x="932" y="216"/>
                  </a:cubicBezTo>
                  <a:cubicBezTo>
                    <a:pt x="909" y="214"/>
                    <a:pt x="884" y="214"/>
                    <a:pt x="861" y="213"/>
                  </a:cubicBezTo>
                  <a:cubicBezTo>
                    <a:pt x="864" y="226"/>
                    <a:pt x="868" y="237"/>
                    <a:pt x="870" y="251"/>
                  </a:cubicBezTo>
                  <a:close/>
                  <a:moveTo>
                    <a:pt x="1190" y="244"/>
                  </a:moveTo>
                  <a:cubicBezTo>
                    <a:pt x="1191" y="246"/>
                    <a:pt x="1191" y="244"/>
                    <a:pt x="1190" y="244"/>
                  </a:cubicBezTo>
                  <a:moveTo>
                    <a:pt x="1190" y="244"/>
                  </a:moveTo>
                  <a:cubicBezTo>
                    <a:pt x="1184" y="231"/>
                    <a:pt x="1173" y="222"/>
                    <a:pt x="1162" y="213"/>
                  </a:cubicBezTo>
                  <a:cubicBezTo>
                    <a:pt x="1143" y="221"/>
                    <a:pt x="1120" y="224"/>
                    <a:pt x="1099" y="230"/>
                  </a:cubicBezTo>
                  <a:cubicBezTo>
                    <a:pt x="1131" y="233"/>
                    <a:pt x="1160" y="239"/>
                    <a:pt x="1190" y="244"/>
                  </a:cubicBezTo>
                  <a:moveTo>
                    <a:pt x="632" y="214"/>
                  </a:moveTo>
                  <a:cubicBezTo>
                    <a:pt x="625" y="223"/>
                    <a:pt x="622" y="237"/>
                    <a:pt x="618" y="250"/>
                  </a:cubicBezTo>
                  <a:cubicBezTo>
                    <a:pt x="622" y="250"/>
                    <a:pt x="626" y="250"/>
                    <a:pt x="630" y="250"/>
                  </a:cubicBezTo>
                  <a:cubicBezTo>
                    <a:pt x="631" y="238"/>
                    <a:pt x="633" y="225"/>
                    <a:pt x="635" y="214"/>
                  </a:cubicBezTo>
                  <a:cubicBezTo>
                    <a:pt x="634" y="214"/>
                    <a:pt x="633" y="214"/>
                    <a:pt x="632" y="214"/>
                  </a:cubicBezTo>
                  <a:close/>
                  <a:moveTo>
                    <a:pt x="515" y="222"/>
                  </a:moveTo>
                  <a:cubicBezTo>
                    <a:pt x="512" y="228"/>
                    <a:pt x="507" y="233"/>
                    <a:pt x="505" y="239"/>
                  </a:cubicBezTo>
                  <a:cubicBezTo>
                    <a:pt x="541" y="243"/>
                    <a:pt x="576" y="248"/>
                    <a:pt x="615" y="249"/>
                  </a:cubicBezTo>
                  <a:cubicBezTo>
                    <a:pt x="619" y="237"/>
                    <a:pt x="623" y="226"/>
                    <a:pt x="628" y="215"/>
                  </a:cubicBezTo>
                  <a:cubicBezTo>
                    <a:pt x="589" y="216"/>
                    <a:pt x="552" y="218"/>
                    <a:pt x="515" y="222"/>
                  </a:cubicBezTo>
                  <a:close/>
                  <a:moveTo>
                    <a:pt x="941" y="247"/>
                  </a:moveTo>
                  <a:cubicBezTo>
                    <a:pt x="956" y="246"/>
                    <a:pt x="972" y="245"/>
                    <a:pt x="986" y="242"/>
                  </a:cubicBezTo>
                  <a:cubicBezTo>
                    <a:pt x="980" y="235"/>
                    <a:pt x="978" y="225"/>
                    <a:pt x="971" y="219"/>
                  </a:cubicBezTo>
                  <a:cubicBezTo>
                    <a:pt x="960" y="218"/>
                    <a:pt x="947" y="217"/>
                    <a:pt x="935" y="216"/>
                  </a:cubicBezTo>
                  <a:cubicBezTo>
                    <a:pt x="936" y="227"/>
                    <a:pt x="939" y="236"/>
                    <a:pt x="941" y="247"/>
                  </a:cubicBezTo>
                  <a:close/>
                  <a:moveTo>
                    <a:pt x="370" y="238"/>
                  </a:moveTo>
                  <a:cubicBezTo>
                    <a:pt x="369" y="238"/>
                    <a:pt x="370" y="239"/>
                    <a:pt x="370" y="238"/>
                  </a:cubicBezTo>
                  <a:moveTo>
                    <a:pt x="370" y="238"/>
                  </a:moveTo>
                  <a:cubicBezTo>
                    <a:pt x="384" y="235"/>
                    <a:pt x="401" y="237"/>
                    <a:pt x="406" y="225"/>
                  </a:cubicBezTo>
                  <a:cubicBezTo>
                    <a:pt x="396" y="224"/>
                    <a:pt x="389" y="220"/>
                    <a:pt x="379" y="219"/>
                  </a:cubicBezTo>
                  <a:cubicBezTo>
                    <a:pt x="377" y="226"/>
                    <a:pt x="372" y="230"/>
                    <a:pt x="370" y="238"/>
                  </a:cubicBezTo>
                  <a:moveTo>
                    <a:pt x="989" y="242"/>
                  </a:moveTo>
                  <a:cubicBezTo>
                    <a:pt x="1017" y="239"/>
                    <a:pt x="1047" y="238"/>
                    <a:pt x="1071" y="230"/>
                  </a:cubicBezTo>
                  <a:cubicBezTo>
                    <a:pt x="1042" y="224"/>
                    <a:pt x="1008" y="222"/>
                    <a:pt x="976" y="219"/>
                  </a:cubicBezTo>
                  <a:cubicBezTo>
                    <a:pt x="980" y="227"/>
                    <a:pt x="984" y="235"/>
                    <a:pt x="989" y="242"/>
                  </a:cubicBezTo>
                  <a:close/>
                  <a:moveTo>
                    <a:pt x="497" y="223"/>
                  </a:moveTo>
                  <a:cubicBezTo>
                    <a:pt x="494" y="227"/>
                    <a:pt x="494" y="233"/>
                    <a:pt x="491" y="238"/>
                  </a:cubicBezTo>
                  <a:cubicBezTo>
                    <a:pt x="495" y="237"/>
                    <a:pt x="497" y="239"/>
                    <a:pt x="502" y="239"/>
                  </a:cubicBezTo>
                  <a:cubicBezTo>
                    <a:pt x="504" y="232"/>
                    <a:pt x="509" y="228"/>
                    <a:pt x="511" y="222"/>
                  </a:cubicBezTo>
                  <a:cubicBezTo>
                    <a:pt x="507" y="223"/>
                    <a:pt x="503" y="224"/>
                    <a:pt x="497" y="223"/>
                  </a:cubicBezTo>
                  <a:close/>
                  <a:moveTo>
                    <a:pt x="1178" y="224"/>
                  </a:moveTo>
                  <a:cubicBezTo>
                    <a:pt x="1177" y="224"/>
                    <a:pt x="1178" y="225"/>
                    <a:pt x="1178" y="224"/>
                  </a:cubicBezTo>
                  <a:close/>
                  <a:moveTo>
                    <a:pt x="445" y="231"/>
                  </a:moveTo>
                  <a:cubicBezTo>
                    <a:pt x="460" y="233"/>
                    <a:pt x="475" y="235"/>
                    <a:pt x="489" y="238"/>
                  </a:cubicBezTo>
                  <a:cubicBezTo>
                    <a:pt x="490" y="232"/>
                    <a:pt x="492" y="229"/>
                    <a:pt x="493" y="224"/>
                  </a:cubicBezTo>
                  <a:cubicBezTo>
                    <a:pt x="477" y="226"/>
                    <a:pt x="459" y="226"/>
                    <a:pt x="445" y="231"/>
                  </a:cubicBezTo>
                  <a:close/>
                  <a:moveTo>
                    <a:pt x="421" y="230"/>
                  </a:moveTo>
                  <a:cubicBezTo>
                    <a:pt x="423" y="230"/>
                    <a:pt x="429" y="229"/>
                    <a:pt x="424" y="229"/>
                  </a:cubicBezTo>
                  <a:cubicBezTo>
                    <a:pt x="419" y="228"/>
                    <a:pt x="414" y="227"/>
                    <a:pt x="409" y="226"/>
                  </a:cubicBezTo>
                  <a:cubicBezTo>
                    <a:pt x="407" y="229"/>
                    <a:pt x="404" y="230"/>
                    <a:pt x="403" y="233"/>
                  </a:cubicBezTo>
                  <a:cubicBezTo>
                    <a:pt x="409" y="232"/>
                    <a:pt x="416" y="231"/>
                    <a:pt x="421" y="230"/>
                  </a:cubicBezTo>
                  <a:close/>
                  <a:moveTo>
                    <a:pt x="1079" y="230"/>
                  </a:moveTo>
                  <a:cubicBezTo>
                    <a:pt x="1078" y="229"/>
                    <a:pt x="1073" y="228"/>
                    <a:pt x="1073" y="230"/>
                  </a:cubicBezTo>
                  <a:cubicBezTo>
                    <a:pt x="1074" y="231"/>
                    <a:pt x="1078" y="232"/>
                    <a:pt x="1079" y="230"/>
                  </a:cubicBezTo>
                  <a:close/>
                  <a:moveTo>
                    <a:pt x="309" y="418"/>
                  </a:moveTo>
                  <a:cubicBezTo>
                    <a:pt x="307" y="419"/>
                    <a:pt x="309" y="419"/>
                    <a:pt x="309" y="418"/>
                  </a:cubicBezTo>
                  <a:moveTo>
                    <a:pt x="309" y="418"/>
                  </a:moveTo>
                  <a:cubicBezTo>
                    <a:pt x="345" y="412"/>
                    <a:pt x="381" y="406"/>
                    <a:pt x="418" y="401"/>
                  </a:cubicBezTo>
                  <a:cubicBezTo>
                    <a:pt x="436" y="359"/>
                    <a:pt x="455" y="318"/>
                    <a:pt x="477" y="281"/>
                  </a:cubicBezTo>
                  <a:cubicBezTo>
                    <a:pt x="479" y="266"/>
                    <a:pt x="484" y="253"/>
                    <a:pt x="488" y="239"/>
                  </a:cubicBezTo>
                  <a:cubicBezTo>
                    <a:pt x="458" y="236"/>
                    <a:pt x="431" y="227"/>
                    <a:pt x="401" y="236"/>
                  </a:cubicBezTo>
                  <a:cubicBezTo>
                    <a:pt x="376" y="263"/>
                    <a:pt x="355" y="294"/>
                    <a:pt x="333" y="324"/>
                  </a:cubicBezTo>
                  <a:cubicBezTo>
                    <a:pt x="324" y="355"/>
                    <a:pt x="314" y="384"/>
                    <a:pt x="309" y="418"/>
                  </a:cubicBezTo>
                  <a:moveTo>
                    <a:pt x="1092" y="232"/>
                  </a:moveTo>
                  <a:cubicBezTo>
                    <a:pt x="1137" y="288"/>
                    <a:pt x="1175" y="350"/>
                    <a:pt x="1208" y="417"/>
                  </a:cubicBezTo>
                  <a:cubicBezTo>
                    <a:pt x="1224" y="419"/>
                    <a:pt x="1240" y="426"/>
                    <a:pt x="1256" y="425"/>
                  </a:cubicBezTo>
                  <a:cubicBezTo>
                    <a:pt x="1244" y="360"/>
                    <a:pt x="1220" y="299"/>
                    <a:pt x="1192" y="247"/>
                  </a:cubicBezTo>
                  <a:cubicBezTo>
                    <a:pt x="1159" y="242"/>
                    <a:pt x="1128" y="235"/>
                    <a:pt x="1092" y="232"/>
                  </a:cubicBezTo>
                  <a:moveTo>
                    <a:pt x="1092" y="232"/>
                  </a:moveTo>
                  <a:cubicBezTo>
                    <a:pt x="1092" y="230"/>
                    <a:pt x="1091" y="232"/>
                    <a:pt x="1092" y="232"/>
                  </a:cubicBezTo>
                  <a:moveTo>
                    <a:pt x="1104" y="252"/>
                  </a:moveTo>
                  <a:cubicBezTo>
                    <a:pt x="1096" y="241"/>
                    <a:pt x="1089" y="225"/>
                    <a:pt x="1075" y="235"/>
                  </a:cubicBezTo>
                  <a:cubicBezTo>
                    <a:pt x="1096" y="285"/>
                    <a:pt x="1109" y="342"/>
                    <a:pt x="1119" y="403"/>
                  </a:cubicBezTo>
                  <a:cubicBezTo>
                    <a:pt x="1148" y="406"/>
                    <a:pt x="1178" y="413"/>
                    <a:pt x="1205" y="415"/>
                  </a:cubicBezTo>
                  <a:cubicBezTo>
                    <a:pt x="1178" y="360"/>
                    <a:pt x="1141" y="300"/>
                    <a:pt x="1104" y="252"/>
                  </a:cubicBezTo>
                  <a:close/>
                  <a:moveTo>
                    <a:pt x="990" y="245"/>
                  </a:moveTo>
                  <a:cubicBezTo>
                    <a:pt x="1015" y="293"/>
                    <a:pt x="1038" y="342"/>
                    <a:pt x="1057" y="395"/>
                  </a:cubicBezTo>
                  <a:cubicBezTo>
                    <a:pt x="1077" y="398"/>
                    <a:pt x="1097" y="399"/>
                    <a:pt x="1116" y="403"/>
                  </a:cubicBezTo>
                  <a:cubicBezTo>
                    <a:pt x="1108" y="349"/>
                    <a:pt x="1096" y="297"/>
                    <a:pt x="1080" y="252"/>
                  </a:cubicBezTo>
                  <a:cubicBezTo>
                    <a:pt x="1078" y="246"/>
                    <a:pt x="1076" y="238"/>
                    <a:pt x="1070" y="235"/>
                  </a:cubicBezTo>
                  <a:cubicBezTo>
                    <a:pt x="1044" y="239"/>
                    <a:pt x="1018" y="243"/>
                    <a:pt x="990" y="245"/>
                  </a:cubicBezTo>
                  <a:close/>
                  <a:moveTo>
                    <a:pt x="368" y="240"/>
                  </a:moveTo>
                  <a:cubicBezTo>
                    <a:pt x="357" y="263"/>
                    <a:pt x="345" y="288"/>
                    <a:pt x="339" y="312"/>
                  </a:cubicBezTo>
                  <a:cubicBezTo>
                    <a:pt x="353" y="289"/>
                    <a:pt x="373" y="265"/>
                    <a:pt x="390" y="245"/>
                  </a:cubicBezTo>
                  <a:cubicBezTo>
                    <a:pt x="392" y="243"/>
                    <a:pt x="395" y="239"/>
                    <a:pt x="394" y="237"/>
                  </a:cubicBezTo>
                  <a:cubicBezTo>
                    <a:pt x="386" y="238"/>
                    <a:pt x="378" y="240"/>
                    <a:pt x="368" y="240"/>
                  </a:cubicBezTo>
                  <a:close/>
                  <a:moveTo>
                    <a:pt x="483" y="268"/>
                  </a:moveTo>
                  <a:cubicBezTo>
                    <a:pt x="480" y="268"/>
                    <a:pt x="484" y="272"/>
                    <a:pt x="483" y="268"/>
                  </a:cubicBezTo>
                  <a:moveTo>
                    <a:pt x="483" y="268"/>
                  </a:moveTo>
                  <a:cubicBezTo>
                    <a:pt x="489" y="260"/>
                    <a:pt x="494" y="251"/>
                    <a:pt x="499" y="241"/>
                  </a:cubicBezTo>
                  <a:cubicBezTo>
                    <a:pt x="496" y="241"/>
                    <a:pt x="494" y="240"/>
                    <a:pt x="490" y="240"/>
                  </a:cubicBezTo>
                  <a:cubicBezTo>
                    <a:pt x="488" y="250"/>
                    <a:pt x="484" y="258"/>
                    <a:pt x="483" y="268"/>
                  </a:cubicBezTo>
                  <a:moveTo>
                    <a:pt x="327" y="249"/>
                  </a:moveTo>
                  <a:cubicBezTo>
                    <a:pt x="315" y="252"/>
                    <a:pt x="301" y="252"/>
                    <a:pt x="294" y="256"/>
                  </a:cubicBezTo>
                  <a:cubicBezTo>
                    <a:pt x="288" y="259"/>
                    <a:pt x="279" y="270"/>
                    <a:pt x="273" y="277"/>
                  </a:cubicBezTo>
                  <a:cubicBezTo>
                    <a:pt x="242" y="313"/>
                    <a:pt x="211" y="348"/>
                    <a:pt x="198" y="402"/>
                  </a:cubicBezTo>
                  <a:cubicBezTo>
                    <a:pt x="222" y="411"/>
                    <a:pt x="245" y="420"/>
                    <a:pt x="271" y="426"/>
                  </a:cubicBezTo>
                  <a:cubicBezTo>
                    <a:pt x="285" y="399"/>
                    <a:pt x="300" y="372"/>
                    <a:pt x="316" y="347"/>
                  </a:cubicBezTo>
                  <a:cubicBezTo>
                    <a:pt x="321" y="339"/>
                    <a:pt x="328" y="330"/>
                    <a:pt x="332" y="322"/>
                  </a:cubicBezTo>
                  <a:cubicBezTo>
                    <a:pt x="344" y="296"/>
                    <a:pt x="348" y="268"/>
                    <a:pt x="365" y="243"/>
                  </a:cubicBezTo>
                  <a:cubicBezTo>
                    <a:pt x="364" y="243"/>
                    <a:pt x="365" y="241"/>
                    <a:pt x="364" y="241"/>
                  </a:cubicBezTo>
                  <a:cubicBezTo>
                    <a:pt x="353" y="243"/>
                    <a:pt x="340" y="246"/>
                    <a:pt x="327" y="249"/>
                  </a:cubicBezTo>
                  <a:close/>
                  <a:moveTo>
                    <a:pt x="504" y="242"/>
                  </a:moveTo>
                  <a:cubicBezTo>
                    <a:pt x="472" y="274"/>
                    <a:pt x="465" y="338"/>
                    <a:pt x="457" y="396"/>
                  </a:cubicBezTo>
                  <a:cubicBezTo>
                    <a:pt x="495" y="392"/>
                    <a:pt x="535" y="389"/>
                    <a:pt x="575" y="385"/>
                  </a:cubicBezTo>
                  <a:cubicBezTo>
                    <a:pt x="587" y="340"/>
                    <a:pt x="599" y="294"/>
                    <a:pt x="614" y="252"/>
                  </a:cubicBezTo>
                  <a:cubicBezTo>
                    <a:pt x="576" y="250"/>
                    <a:pt x="540" y="246"/>
                    <a:pt x="504" y="242"/>
                  </a:cubicBezTo>
                  <a:close/>
                  <a:moveTo>
                    <a:pt x="1194" y="244"/>
                  </a:moveTo>
                  <a:cubicBezTo>
                    <a:pt x="1194" y="245"/>
                    <a:pt x="1194" y="245"/>
                    <a:pt x="1195" y="245"/>
                  </a:cubicBezTo>
                  <a:moveTo>
                    <a:pt x="1195" y="245"/>
                  </a:moveTo>
                  <a:cubicBezTo>
                    <a:pt x="1196" y="247"/>
                    <a:pt x="1196" y="245"/>
                    <a:pt x="1195" y="245"/>
                  </a:cubicBezTo>
                  <a:moveTo>
                    <a:pt x="1195" y="245"/>
                  </a:moveTo>
                  <a:cubicBezTo>
                    <a:pt x="1195" y="244"/>
                    <a:pt x="1195" y="244"/>
                    <a:pt x="1194" y="244"/>
                  </a:cubicBezTo>
                  <a:moveTo>
                    <a:pt x="1194" y="244"/>
                  </a:moveTo>
                  <a:cubicBezTo>
                    <a:pt x="1193" y="243"/>
                    <a:pt x="1193" y="244"/>
                    <a:pt x="1194" y="244"/>
                  </a:cubicBezTo>
                  <a:moveTo>
                    <a:pt x="942" y="250"/>
                  </a:moveTo>
                  <a:cubicBezTo>
                    <a:pt x="949" y="294"/>
                    <a:pt x="955" y="339"/>
                    <a:pt x="960" y="386"/>
                  </a:cubicBezTo>
                  <a:cubicBezTo>
                    <a:pt x="991" y="389"/>
                    <a:pt x="1024" y="391"/>
                    <a:pt x="1054" y="395"/>
                  </a:cubicBezTo>
                  <a:cubicBezTo>
                    <a:pt x="1035" y="342"/>
                    <a:pt x="1013" y="293"/>
                    <a:pt x="988" y="246"/>
                  </a:cubicBezTo>
                  <a:cubicBezTo>
                    <a:pt x="972" y="247"/>
                    <a:pt x="957" y="249"/>
                    <a:pt x="942" y="250"/>
                  </a:cubicBezTo>
                  <a:close/>
                  <a:moveTo>
                    <a:pt x="1259" y="424"/>
                  </a:moveTo>
                  <a:cubicBezTo>
                    <a:pt x="1279" y="419"/>
                    <a:pt x="1296" y="412"/>
                    <a:pt x="1314" y="407"/>
                  </a:cubicBezTo>
                  <a:cubicBezTo>
                    <a:pt x="1282" y="347"/>
                    <a:pt x="1242" y="296"/>
                    <a:pt x="1198" y="249"/>
                  </a:cubicBezTo>
                  <a:cubicBezTo>
                    <a:pt x="1197" y="249"/>
                    <a:pt x="1196" y="249"/>
                    <a:pt x="1196" y="250"/>
                  </a:cubicBezTo>
                  <a:cubicBezTo>
                    <a:pt x="1224" y="301"/>
                    <a:pt x="1245" y="359"/>
                    <a:pt x="1259" y="424"/>
                  </a:cubicBezTo>
                  <a:close/>
                  <a:moveTo>
                    <a:pt x="871" y="255"/>
                  </a:moveTo>
                  <a:cubicBezTo>
                    <a:pt x="883" y="296"/>
                    <a:pt x="891" y="339"/>
                    <a:pt x="899" y="383"/>
                  </a:cubicBezTo>
                  <a:cubicBezTo>
                    <a:pt x="918" y="384"/>
                    <a:pt x="938" y="384"/>
                    <a:pt x="957" y="386"/>
                  </a:cubicBezTo>
                  <a:cubicBezTo>
                    <a:pt x="953" y="345"/>
                    <a:pt x="948" y="301"/>
                    <a:pt x="942" y="264"/>
                  </a:cubicBezTo>
                  <a:cubicBezTo>
                    <a:pt x="941" y="260"/>
                    <a:pt x="941" y="252"/>
                    <a:pt x="936" y="250"/>
                  </a:cubicBezTo>
                  <a:cubicBezTo>
                    <a:pt x="915" y="253"/>
                    <a:pt x="892" y="252"/>
                    <a:pt x="871" y="255"/>
                  </a:cubicBezTo>
                  <a:close/>
                  <a:moveTo>
                    <a:pt x="1317" y="405"/>
                  </a:moveTo>
                  <a:cubicBezTo>
                    <a:pt x="1328" y="400"/>
                    <a:pt x="1340" y="395"/>
                    <a:pt x="1350" y="388"/>
                  </a:cubicBezTo>
                  <a:cubicBezTo>
                    <a:pt x="1332" y="347"/>
                    <a:pt x="1314" y="307"/>
                    <a:pt x="1289" y="273"/>
                  </a:cubicBezTo>
                  <a:cubicBezTo>
                    <a:pt x="1263" y="264"/>
                    <a:pt x="1231" y="255"/>
                    <a:pt x="1204" y="251"/>
                  </a:cubicBezTo>
                  <a:cubicBezTo>
                    <a:pt x="1247" y="297"/>
                    <a:pt x="1284" y="348"/>
                    <a:pt x="1317" y="405"/>
                  </a:cubicBezTo>
                  <a:close/>
                  <a:moveTo>
                    <a:pt x="616" y="253"/>
                  </a:moveTo>
                  <a:cubicBezTo>
                    <a:pt x="602" y="296"/>
                    <a:pt x="589" y="340"/>
                    <a:pt x="578" y="385"/>
                  </a:cubicBezTo>
                  <a:cubicBezTo>
                    <a:pt x="591" y="385"/>
                    <a:pt x="603" y="384"/>
                    <a:pt x="617" y="383"/>
                  </a:cubicBezTo>
                  <a:cubicBezTo>
                    <a:pt x="619" y="338"/>
                    <a:pt x="624" y="295"/>
                    <a:pt x="630" y="253"/>
                  </a:cubicBezTo>
                  <a:cubicBezTo>
                    <a:pt x="625" y="254"/>
                    <a:pt x="618" y="252"/>
                    <a:pt x="616" y="253"/>
                  </a:cubicBezTo>
                  <a:close/>
                  <a:moveTo>
                    <a:pt x="632" y="256"/>
                  </a:moveTo>
                  <a:cubicBezTo>
                    <a:pt x="628" y="298"/>
                    <a:pt x="623" y="339"/>
                    <a:pt x="621" y="383"/>
                  </a:cubicBezTo>
                  <a:cubicBezTo>
                    <a:pt x="658" y="381"/>
                    <a:pt x="697" y="381"/>
                    <a:pt x="735" y="380"/>
                  </a:cubicBezTo>
                  <a:cubicBezTo>
                    <a:pt x="737" y="339"/>
                    <a:pt x="739" y="298"/>
                    <a:pt x="740" y="257"/>
                  </a:cubicBezTo>
                  <a:cubicBezTo>
                    <a:pt x="704" y="257"/>
                    <a:pt x="670" y="255"/>
                    <a:pt x="634" y="254"/>
                  </a:cubicBezTo>
                  <a:cubicBezTo>
                    <a:pt x="634" y="252"/>
                    <a:pt x="632" y="254"/>
                    <a:pt x="632" y="256"/>
                  </a:cubicBezTo>
                  <a:close/>
                  <a:moveTo>
                    <a:pt x="788" y="257"/>
                  </a:moveTo>
                  <a:cubicBezTo>
                    <a:pt x="789" y="297"/>
                    <a:pt x="790" y="338"/>
                    <a:pt x="790" y="380"/>
                  </a:cubicBezTo>
                  <a:cubicBezTo>
                    <a:pt x="825" y="380"/>
                    <a:pt x="860" y="381"/>
                    <a:pt x="894" y="383"/>
                  </a:cubicBezTo>
                  <a:cubicBezTo>
                    <a:pt x="888" y="338"/>
                    <a:pt x="878" y="296"/>
                    <a:pt x="868" y="255"/>
                  </a:cubicBezTo>
                  <a:cubicBezTo>
                    <a:pt x="841" y="255"/>
                    <a:pt x="815" y="257"/>
                    <a:pt x="788" y="257"/>
                  </a:cubicBezTo>
                  <a:close/>
                  <a:moveTo>
                    <a:pt x="744" y="257"/>
                  </a:moveTo>
                  <a:cubicBezTo>
                    <a:pt x="740" y="296"/>
                    <a:pt x="740" y="339"/>
                    <a:pt x="738" y="380"/>
                  </a:cubicBezTo>
                  <a:cubicBezTo>
                    <a:pt x="755" y="380"/>
                    <a:pt x="771" y="380"/>
                    <a:pt x="788" y="380"/>
                  </a:cubicBezTo>
                  <a:cubicBezTo>
                    <a:pt x="788" y="338"/>
                    <a:pt x="786" y="298"/>
                    <a:pt x="786" y="257"/>
                  </a:cubicBezTo>
                  <a:cubicBezTo>
                    <a:pt x="772" y="257"/>
                    <a:pt x="758" y="257"/>
                    <a:pt x="744" y="257"/>
                  </a:cubicBezTo>
                  <a:close/>
                  <a:moveTo>
                    <a:pt x="286" y="259"/>
                  </a:moveTo>
                  <a:cubicBezTo>
                    <a:pt x="277" y="260"/>
                    <a:pt x="270" y="263"/>
                    <a:pt x="262" y="264"/>
                  </a:cubicBezTo>
                  <a:cubicBezTo>
                    <a:pt x="249" y="285"/>
                    <a:pt x="237" y="306"/>
                    <a:pt x="227" y="329"/>
                  </a:cubicBezTo>
                  <a:moveTo>
                    <a:pt x="227" y="329"/>
                  </a:moveTo>
                  <a:cubicBezTo>
                    <a:pt x="226" y="329"/>
                    <a:pt x="227" y="330"/>
                    <a:pt x="226" y="331"/>
                  </a:cubicBezTo>
                  <a:moveTo>
                    <a:pt x="226" y="331"/>
                  </a:moveTo>
                  <a:cubicBezTo>
                    <a:pt x="225" y="331"/>
                    <a:pt x="226" y="332"/>
                    <a:pt x="226" y="331"/>
                  </a:cubicBezTo>
                  <a:moveTo>
                    <a:pt x="226" y="331"/>
                  </a:moveTo>
                  <a:cubicBezTo>
                    <a:pt x="227" y="331"/>
                    <a:pt x="227" y="330"/>
                    <a:pt x="227" y="329"/>
                  </a:cubicBezTo>
                  <a:moveTo>
                    <a:pt x="286" y="259"/>
                  </a:moveTo>
                  <a:cubicBezTo>
                    <a:pt x="266" y="281"/>
                    <a:pt x="246" y="305"/>
                    <a:pt x="227" y="329"/>
                  </a:cubicBezTo>
                  <a:moveTo>
                    <a:pt x="286" y="259"/>
                  </a:moveTo>
                  <a:cubicBezTo>
                    <a:pt x="287" y="258"/>
                    <a:pt x="286" y="258"/>
                    <a:pt x="286" y="259"/>
                  </a:cubicBezTo>
                  <a:moveTo>
                    <a:pt x="257" y="266"/>
                  </a:moveTo>
                  <a:cubicBezTo>
                    <a:pt x="237" y="271"/>
                    <a:pt x="219" y="278"/>
                    <a:pt x="201" y="286"/>
                  </a:cubicBezTo>
                  <a:cubicBezTo>
                    <a:pt x="180" y="309"/>
                    <a:pt x="160" y="334"/>
                    <a:pt x="143" y="361"/>
                  </a:cubicBezTo>
                  <a:cubicBezTo>
                    <a:pt x="152" y="377"/>
                    <a:pt x="168" y="386"/>
                    <a:pt x="184" y="394"/>
                  </a:cubicBezTo>
                  <a:cubicBezTo>
                    <a:pt x="194" y="377"/>
                    <a:pt x="205" y="359"/>
                    <a:pt x="218" y="344"/>
                  </a:cubicBezTo>
                  <a:cubicBezTo>
                    <a:pt x="228" y="316"/>
                    <a:pt x="243" y="291"/>
                    <a:pt x="257" y="266"/>
                  </a:cubicBezTo>
                  <a:moveTo>
                    <a:pt x="257" y="266"/>
                  </a:moveTo>
                  <a:cubicBezTo>
                    <a:pt x="258" y="266"/>
                    <a:pt x="257" y="265"/>
                    <a:pt x="257" y="266"/>
                  </a:cubicBezTo>
                  <a:moveTo>
                    <a:pt x="1292" y="270"/>
                  </a:moveTo>
                  <a:cubicBezTo>
                    <a:pt x="1293" y="272"/>
                    <a:pt x="1293" y="270"/>
                    <a:pt x="1292" y="270"/>
                  </a:cubicBezTo>
                  <a:moveTo>
                    <a:pt x="1292" y="270"/>
                  </a:moveTo>
                  <a:cubicBezTo>
                    <a:pt x="1291" y="269"/>
                    <a:pt x="1291" y="270"/>
                    <a:pt x="1292" y="270"/>
                  </a:cubicBezTo>
                  <a:moveTo>
                    <a:pt x="1295" y="275"/>
                  </a:moveTo>
                  <a:cubicBezTo>
                    <a:pt x="1316" y="310"/>
                    <a:pt x="1336" y="347"/>
                    <a:pt x="1351" y="387"/>
                  </a:cubicBezTo>
                  <a:cubicBezTo>
                    <a:pt x="1360" y="383"/>
                    <a:pt x="1368" y="378"/>
                    <a:pt x="1373" y="371"/>
                  </a:cubicBezTo>
                  <a:cubicBezTo>
                    <a:pt x="1349" y="337"/>
                    <a:pt x="1324" y="306"/>
                    <a:pt x="1298" y="275"/>
                  </a:cubicBezTo>
                  <a:cubicBezTo>
                    <a:pt x="1297" y="275"/>
                    <a:pt x="1296" y="275"/>
                    <a:pt x="1295" y="275"/>
                  </a:cubicBezTo>
                  <a:moveTo>
                    <a:pt x="1295" y="275"/>
                  </a:moveTo>
                  <a:cubicBezTo>
                    <a:pt x="1294" y="274"/>
                    <a:pt x="1294" y="275"/>
                    <a:pt x="1295" y="275"/>
                  </a:cubicBezTo>
                  <a:moveTo>
                    <a:pt x="1375" y="370"/>
                  </a:moveTo>
                  <a:cubicBezTo>
                    <a:pt x="1380" y="364"/>
                    <a:pt x="1385" y="359"/>
                    <a:pt x="1387" y="350"/>
                  </a:cubicBezTo>
                  <a:cubicBezTo>
                    <a:pt x="1378" y="334"/>
                    <a:pt x="1367" y="319"/>
                    <a:pt x="1357" y="303"/>
                  </a:cubicBezTo>
                  <a:cubicBezTo>
                    <a:pt x="1341" y="294"/>
                    <a:pt x="1322" y="283"/>
                    <a:pt x="1303" y="279"/>
                  </a:cubicBezTo>
                  <a:cubicBezTo>
                    <a:pt x="1330" y="307"/>
                    <a:pt x="1352" y="339"/>
                    <a:pt x="1375" y="370"/>
                  </a:cubicBezTo>
                  <a:close/>
                  <a:moveTo>
                    <a:pt x="194" y="289"/>
                  </a:moveTo>
                  <a:cubicBezTo>
                    <a:pt x="177" y="295"/>
                    <a:pt x="173" y="313"/>
                    <a:pt x="164" y="326"/>
                  </a:cubicBezTo>
                  <a:moveTo>
                    <a:pt x="164" y="326"/>
                  </a:moveTo>
                  <a:cubicBezTo>
                    <a:pt x="163" y="326"/>
                    <a:pt x="163" y="326"/>
                    <a:pt x="163" y="327"/>
                  </a:cubicBezTo>
                  <a:moveTo>
                    <a:pt x="163" y="327"/>
                  </a:moveTo>
                  <a:cubicBezTo>
                    <a:pt x="162" y="327"/>
                    <a:pt x="162" y="328"/>
                    <a:pt x="162" y="329"/>
                  </a:cubicBezTo>
                  <a:moveTo>
                    <a:pt x="162" y="329"/>
                  </a:moveTo>
                  <a:cubicBezTo>
                    <a:pt x="161" y="329"/>
                    <a:pt x="162" y="330"/>
                    <a:pt x="162" y="329"/>
                  </a:cubicBezTo>
                  <a:moveTo>
                    <a:pt x="162" y="329"/>
                  </a:moveTo>
                  <a:cubicBezTo>
                    <a:pt x="163" y="329"/>
                    <a:pt x="163" y="328"/>
                    <a:pt x="163" y="327"/>
                  </a:cubicBezTo>
                  <a:moveTo>
                    <a:pt x="163" y="327"/>
                  </a:moveTo>
                  <a:cubicBezTo>
                    <a:pt x="164" y="327"/>
                    <a:pt x="164" y="326"/>
                    <a:pt x="164" y="326"/>
                  </a:cubicBezTo>
                  <a:moveTo>
                    <a:pt x="164" y="326"/>
                  </a:moveTo>
                  <a:cubicBezTo>
                    <a:pt x="174" y="314"/>
                    <a:pt x="184" y="302"/>
                    <a:pt x="194" y="289"/>
                  </a:cubicBezTo>
                  <a:moveTo>
                    <a:pt x="194" y="289"/>
                  </a:moveTo>
                  <a:cubicBezTo>
                    <a:pt x="195" y="289"/>
                    <a:pt x="194" y="288"/>
                    <a:pt x="194" y="289"/>
                  </a:cubicBezTo>
                  <a:moveTo>
                    <a:pt x="472" y="295"/>
                  </a:moveTo>
                  <a:cubicBezTo>
                    <a:pt x="472" y="295"/>
                    <a:pt x="471" y="295"/>
                    <a:pt x="471" y="295"/>
                  </a:cubicBezTo>
                  <a:cubicBezTo>
                    <a:pt x="454" y="329"/>
                    <a:pt x="436" y="362"/>
                    <a:pt x="422" y="400"/>
                  </a:cubicBezTo>
                  <a:moveTo>
                    <a:pt x="422" y="400"/>
                  </a:moveTo>
                  <a:cubicBezTo>
                    <a:pt x="421" y="400"/>
                    <a:pt x="422" y="401"/>
                    <a:pt x="422" y="400"/>
                  </a:cubicBezTo>
                  <a:moveTo>
                    <a:pt x="422" y="400"/>
                  </a:moveTo>
                  <a:cubicBezTo>
                    <a:pt x="434" y="400"/>
                    <a:pt x="442" y="397"/>
                    <a:pt x="454" y="397"/>
                  </a:cubicBezTo>
                  <a:cubicBezTo>
                    <a:pt x="458" y="361"/>
                    <a:pt x="466" y="329"/>
                    <a:pt x="472" y="295"/>
                  </a:cubicBezTo>
                  <a:moveTo>
                    <a:pt x="472" y="295"/>
                  </a:moveTo>
                  <a:cubicBezTo>
                    <a:pt x="475" y="295"/>
                    <a:pt x="471" y="291"/>
                    <a:pt x="472" y="295"/>
                  </a:cubicBezTo>
                  <a:moveTo>
                    <a:pt x="178" y="297"/>
                  </a:moveTo>
                  <a:cubicBezTo>
                    <a:pt x="158" y="308"/>
                    <a:pt x="126" y="328"/>
                    <a:pt x="141" y="359"/>
                  </a:cubicBezTo>
                  <a:cubicBezTo>
                    <a:pt x="153" y="338"/>
                    <a:pt x="165" y="317"/>
                    <a:pt x="178" y="297"/>
                  </a:cubicBezTo>
                  <a:moveTo>
                    <a:pt x="178" y="297"/>
                  </a:moveTo>
                  <a:cubicBezTo>
                    <a:pt x="180" y="296"/>
                    <a:pt x="178" y="296"/>
                    <a:pt x="178" y="297"/>
                  </a:cubicBezTo>
                  <a:moveTo>
                    <a:pt x="1364" y="309"/>
                  </a:moveTo>
                  <a:cubicBezTo>
                    <a:pt x="1364" y="309"/>
                    <a:pt x="1364" y="310"/>
                    <a:pt x="1365" y="310"/>
                  </a:cubicBezTo>
                  <a:moveTo>
                    <a:pt x="1365" y="310"/>
                  </a:moveTo>
                  <a:cubicBezTo>
                    <a:pt x="1365" y="310"/>
                    <a:pt x="1365" y="310"/>
                    <a:pt x="1366" y="311"/>
                  </a:cubicBezTo>
                  <a:moveTo>
                    <a:pt x="1366" y="311"/>
                  </a:moveTo>
                  <a:cubicBezTo>
                    <a:pt x="1366" y="312"/>
                    <a:pt x="1366" y="312"/>
                    <a:pt x="1367" y="312"/>
                  </a:cubicBezTo>
                  <a:moveTo>
                    <a:pt x="1367" y="312"/>
                  </a:moveTo>
                  <a:cubicBezTo>
                    <a:pt x="1367" y="313"/>
                    <a:pt x="1367" y="313"/>
                    <a:pt x="1368" y="313"/>
                  </a:cubicBezTo>
                  <a:moveTo>
                    <a:pt x="1368" y="313"/>
                  </a:moveTo>
                  <a:cubicBezTo>
                    <a:pt x="1374" y="324"/>
                    <a:pt x="1380" y="335"/>
                    <a:pt x="1388" y="345"/>
                  </a:cubicBezTo>
                  <a:cubicBezTo>
                    <a:pt x="1386" y="330"/>
                    <a:pt x="1375" y="324"/>
                    <a:pt x="1368" y="313"/>
                  </a:cubicBezTo>
                  <a:moveTo>
                    <a:pt x="1368" y="313"/>
                  </a:moveTo>
                  <a:cubicBezTo>
                    <a:pt x="1368" y="313"/>
                    <a:pt x="1367" y="312"/>
                    <a:pt x="1367" y="312"/>
                  </a:cubicBezTo>
                  <a:moveTo>
                    <a:pt x="1367" y="312"/>
                  </a:moveTo>
                  <a:cubicBezTo>
                    <a:pt x="1367" y="311"/>
                    <a:pt x="1367" y="311"/>
                    <a:pt x="1366" y="311"/>
                  </a:cubicBezTo>
                  <a:moveTo>
                    <a:pt x="1366" y="311"/>
                  </a:moveTo>
                  <a:cubicBezTo>
                    <a:pt x="1366" y="310"/>
                    <a:pt x="1365" y="310"/>
                    <a:pt x="1365" y="310"/>
                  </a:cubicBezTo>
                  <a:moveTo>
                    <a:pt x="1365" y="310"/>
                  </a:moveTo>
                  <a:cubicBezTo>
                    <a:pt x="1365" y="309"/>
                    <a:pt x="1365" y="309"/>
                    <a:pt x="1364" y="309"/>
                  </a:cubicBezTo>
                  <a:moveTo>
                    <a:pt x="1364" y="309"/>
                  </a:moveTo>
                  <a:cubicBezTo>
                    <a:pt x="1363" y="307"/>
                    <a:pt x="1363" y="309"/>
                    <a:pt x="1364" y="309"/>
                  </a:cubicBezTo>
                  <a:moveTo>
                    <a:pt x="1379" y="323"/>
                  </a:moveTo>
                  <a:cubicBezTo>
                    <a:pt x="1380" y="324"/>
                    <a:pt x="1380" y="323"/>
                    <a:pt x="1379" y="323"/>
                  </a:cubicBezTo>
                  <a:moveTo>
                    <a:pt x="1379" y="323"/>
                  </a:moveTo>
                  <a:cubicBezTo>
                    <a:pt x="1379" y="322"/>
                    <a:pt x="1378" y="323"/>
                    <a:pt x="1379" y="323"/>
                  </a:cubicBezTo>
                  <a:moveTo>
                    <a:pt x="160" y="332"/>
                  </a:moveTo>
                  <a:cubicBezTo>
                    <a:pt x="159" y="332"/>
                    <a:pt x="160" y="333"/>
                    <a:pt x="160" y="332"/>
                  </a:cubicBezTo>
                  <a:moveTo>
                    <a:pt x="160" y="332"/>
                  </a:moveTo>
                  <a:cubicBezTo>
                    <a:pt x="161" y="331"/>
                    <a:pt x="160" y="330"/>
                    <a:pt x="160" y="332"/>
                  </a:cubicBezTo>
                  <a:moveTo>
                    <a:pt x="224" y="334"/>
                  </a:moveTo>
                  <a:cubicBezTo>
                    <a:pt x="224" y="333"/>
                    <a:pt x="225" y="334"/>
                    <a:pt x="224" y="334"/>
                  </a:cubicBezTo>
                  <a:close/>
                  <a:moveTo>
                    <a:pt x="326" y="336"/>
                  </a:moveTo>
                  <a:cubicBezTo>
                    <a:pt x="307" y="364"/>
                    <a:pt x="290" y="395"/>
                    <a:pt x="274" y="426"/>
                  </a:cubicBezTo>
                  <a:cubicBezTo>
                    <a:pt x="285" y="423"/>
                    <a:pt x="296" y="421"/>
                    <a:pt x="306" y="419"/>
                  </a:cubicBezTo>
                  <a:cubicBezTo>
                    <a:pt x="311" y="390"/>
                    <a:pt x="319" y="364"/>
                    <a:pt x="326" y="336"/>
                  </a:cubicBezTo>
                  <a:moveTo>
                    <a:pt x="326" y="336"/>
                  </a:moveTo>
                  <a:cubicBezTo>
                    <a:pt x="329" y="336"/>
                    <a:pt x="325" y="332"/>
                    <a:pt x="326" y="336"/>
                  </a:cubicBezTo>
                  <a:moveTo>
                    <a:pt x="44" y="524"/>
                  </a:moveTo>
                  <a:cubicBezTo>
                    <a:pt x="49" y="523"/>
                    <a:pt x="54" y="514"/>
                    <a:pt x="59" y="510"/>
                  </a:cubicBezTo>
                  <a:cubicBezTo>
                    <a:pt x="80" y="455"/>
                    <a:pt x="109" y="407"/>
                    <a:pt x="139" y="360"/>
                  </a:cubicBezTo>
                  <a:cubicBezTo>
                    <a:pt x="134" y="356"/>
                    <a:pt x="135" y="347"/>
                    <a:pt x="133" y="339"/>
                  </a:cubicBezTo>
                  <a:cubicBezTo>
                    <a:pt x="97" y="394"/>
                    <a:pt x="66" y="454"/>
                    <a:pt x="44" y="524"/>
                  </a:cubicBezTo>
                  <a:close/>
                  <a:moveTo>
                    <a:pt x="1483" y="528"/>
                  </a:moveTo>
                  <a:cubicBezTo>
                    <a:pt x="1482" y="532"/>
                    <a:pt x="1486" y="529"/>
                    <a:pt x="1483" y="528"/>
                  </a:cubicBezTo>
                  <a:moveTo>
                    <a:pt x="1483" y="528"/>
                  </a:moveTo>
                  <a:cubicBezTo>
                    <a:pt x="1460" y="465"/>
                    <a:pt x="1432" y="396"/>
                    <a:pt x="1393" y="347"/>
                  </a:cubicBezTo>
                  <a:cubicBezTo>
                    <a:pt x="1393" y="347"/>
                    <a:pt x="1391" y="343"/>
                    <a:pt x="1390" y="345"/>
                  </a:cubicBezTo>
                  <a:cubicBezTo>
                    <a:pt x="1401" y="371"/>
                    <a:pt x="1415" y="395"/>
                    <a:pt x="1425" y="421"/>
                  </a:cubicBezTo>
                  <a:cubicBezTo>
                    <a:pt x="1436" y="447"/>
                    <a:pt x="1448" y="473"/>
                    <a:pt x="1455" y="503"/>
                  </a:cubicBezTo>
                  <a:cubicBezTo>
                    <a:pt x="1466" y="510"/>
                    <a:pt x="1474" y="519"/>
                    <a:pt x="1483" y="528"/>
                  </a:cubicBezTo>
                  <a:moveTo>
                    <a:pt x="1376" y="374"/>
                  </a:moveTo>
                  <a:cubicBezTo>
                    <a:pt x="1396" y="402"/>
                    <a:pt x="1417" y="437"/>
                    <a:pt x="1432" y="470"/>
                  </a:cubicBezTo>
                  <a:cubicBezTo>
                    <a:pt x="1437" y="481"/>
                    <a:pt x="1440" y="496"/>
                    <a:pt x="1452" y="499"/>
                  </a:cubicBezTo>
                  <a:cubicBezTo>
                    <a:pt x="1435" y="446"/>
                    <a:pt x="1415" y="397"/>
                    <a:pt x="1389" y="354"/>
                  </a:cubicBezTo>
                  <a:cubicBezTo>
                    <a:pt x="1386" y="362"/>
                    <a:pt x="1380" y="367"/>
                    <a:pt x="1376" y="374"/>
                  </a:cubicBezTo>
                  <a:close/>
                  <a:moveTo>
                    <a:pt x="212" y="356"/>
                  </a:moveTo>
                  <a:cubicBezTo>
                    <a:pt x="212" y="355"/>
                    <a:pt x="213" y="356"/>
                    <a:pt x="212" y="356"/>
                  </a:cubicBezTo>
                  <a:close/>
                  <a:moveTo>
                    <a:pt x="211" y="358"/>
                  </a:moveTo>
                  <a:cubicBezTo>
                    <a:pt x="202" y="370"/>
                    <a:pt x="193" y="382"/>
                    <a:pt x="186" y="396"/>
                  </a:cubicBezTo>
                  <a:cubicBezTo>
                    <a:pt x="190" y="396"/>
                    <a:pt x="192" y="399"/>
                    <a:pt x="196" y="400"/>
                  </a:cubicBezTo>
                  <a:cubicBezTo>
                    <a:pt x="201" y="386"/>
                    <a:pt x="206" y="372"/>
                    <a:pt x="211" y="358"/>
                  </a:cubicBezTo>
                  <a:moveTo>
                    <a:pt x="211" y="358"/>
                  </a:moveTo>
                  <a:cubicBezTo>
                    <a:pt x="212" y="357"/>
                    <a:pt x="211" y="356"/>
                    <a:pt x="211" y="358"/>
                  </a:cubicBezTo>
                  <a:moveTo>
                    <a:pt x="94" y="487"/>
                  </a:moveTo>
                  <a:cubicBezTo>
                    <a:pt x="109" y="477"/>
                    <a:pt x="127" y="470"/>
                    <a:pt x="146" y="463"/>
                  </a:cubicBezTo>
                  <a:cubicBezTo>
                    <a:pt x="156" y="439"/>
                    <a:pt x="170" y="418"/>
                    <a:pt x="182" y="396"/>
                  </a:cubicBezTo>
                  <a:cubicBezTo>
                    <a:pt x="166" y="389"/>
                    <a:pt x="152" y="378"/>
                    <a:pt x="141" y="365"/>
                  </a:cubicBezTo>
                  <a:cubicBezTo>
                    <a:pt x="123" y="403"/>
                    <a:pt x="103" y="444"/>
                    <a:pt x="94" y="487"/>
                  </a:cubicBezTo>
                  <a:close/>
                  <a:moveTo>
                    <a:pt x="132" y="376"/>
                  </a:moveTo>
                  <a:cubicBezTo>
                    <a:pt x="132" y="375"/>
                    <a:pt x="133" y="376"/>
                    <a:pt x="132" y="376"/>
                  </a:cubicBezTo>
                  <a:close/>
                  <a:moveTo>
                    <a:pt x="1374" y="375"/>
                  </a:moveTo>
                  <a:cubicBezTo>
                    <a:pt x="1368" y="382"/>
                    <a:pt x="1359" y="386"/>
                    <a:pt x="1352" y="391"/>
                  </a:cubicBezTo>
                  <a:cubicBezTo>
                    <a:pt x="1362" y="413"/>
                    <a:pt x="1369" y="437"/>
                    <a:pt x="1375" y="462"/>
                  </a:cubicBezTo>
                  <a:cubicBezTo>
                    <a:pt x="1398" y="469"/>
                    <a:pt x="1420" y="482"/>
                    <a:pt x="1439" y="490"/>
                  </a:cubicBezTo>
                  <a:cubicBezTo>
                    <a:pt x="1419" y="450"/>
                    <a:pt x="1399" y="409"/>
                    <a:pt x="1374" y="375"/>
                  </a:cubicBezTo>
                  <a:close/>
                  <a:moveTo>
                    <a:pt x="131" y="378"/>
                  </a:moveTo>
                  <a:cubicBezTo>
                    <a:pt x="131" y="378"/>
                    <a:pt x="131" y="378"/>
                    <a:pt x="130" y="378"/>
                  </a:cubicBezTo>
                  <a:cubicBezTo>
                    <a:pt x="106" y="418"/>
                    <a:pt x="82" y="459"/>
                    <a:pt x="64" y="505"/>
                  </a:cubicBezTo>
                  <a:moveTo>
                    <a:pt x="64" y="505"/>
                  </a:moveTo>
                  <a:cubicBezTo>
                    <a:pt x="63" y="506"/>
                    <a:pt x="64" y="507"/>
                    <a:pt x="64" y="505"/>
                  </a:cubicBezTo>
                  <a:moveTo>
                    <a:pt x="64" y="505"/>
                  </a:moveTo>
                  <a:cubicBezTo>
                    <a:pt x="73" y="500"/>
                    <a:pt x="80" y="494"/>
                    <a:pt x="90" y="489"/>
                  </a:cubicBezTo>
                  <a:cubicBezTo>
                    <a:pt x="100" y="448"/>
                    <a:pt x="116" y="413"/>
                    <a:pt x="131" y="378"/>
                  </a:cubicBezTo>
                  <a:moveTo>
                    <a:pt x="131" y="378"/>
                  </a:moveTo>
                  <a:cubicBezTo>
                    <a:pt x="133" y="377"/>
                    <a:pt x="131" y="377"/>
                    <a:pt x="131" y="378"/>
                  </a:cubicBezTo>
                  <a:moveTo>
                    <a:pt x="620" y="385"/>
                  </a:moveTo>
                  <a:cubicBezTo>
                    <a:pt x="619" y="415"/>
                    <a:pt x="617" y="444"/>
                    <a:pt x="616" y="473"/>
                  </a:cubicBezTo>
                  <a:cubicBezTo>
                    <a:pt x="654" y="475"/>
                    <a:pt x="693" y="476"/>
                    <a:pt x="732" y="477"/>
                  </a:cubicBezTo>
                  <a:cubicBezTo>
                    <a:pt x="733" y="445"/>
                    <a:pt x="734" y="414"/>
                    <a:pt x="735" y="383"/>
                  </a:cubicBezTo>
                  <a:cubicBezTo>
                    <a:pt x="695" y="382"/>
                    <a:pt x="658" y="384"/>
                    <a:pt x="620" y="385"/>
                  </a:cubicBezTo>
                  <a:close/>
                  <a:moveTo>
                    <a:pt x="739" y="383"/>
                  </a:moveTo>
                  <a:cubicBezTo>
                    <a:pt x="736" y="412"/>
                    <a:pt x="736" y="445"/>
                    <a:pt x="735" y="477"/>
                  </a:cubicBezTo>
                  <a:cubicBezTo>
                    <a:pt x="753" y="477"/>
                    <a:pt x="771" y="477"/>
                    <a:pt x="789" y="477"/>
                  </a:cubicBezTo>
                  <a:cubicBezTo>
                    <a:pt x="789" y="445"/>
                    <a:pt x="787" y="415"/>
                    <a:pt x="788" y="383"/>
                  </a:cubicBezTo>
                  <a:cubicBezTo>
                    <a:pt x="772" y="383"/>
                    <a:pt x="755" y="383"/>
                    <a:pt x="739" y="383"/>
                  </a:cubicBezTo>
                  <a:close/>
                  <a:moveTo>
                    <a:pt x="792" y="383"/>
                  </a:moveTo>
                  <a:cubicBezTo>
                    <a:pt x="790" y="412"/>
                    <a:pt x="791" y="446"/>
                    <a:pt x="791" y="477"/>
                  </a:cubicBezTo>
                  <a:cubicBezTo>
                    <a:pt x="831" y="476"/>
                    <a:pt x="871" y="475"/>
                    <a:pt x="910" y="473"/>
                  </a:cubicBezTo>
                  <a:cubicBezTo>
                    <a:pt x="905" y="443"/>
                    <a:pt x="901" y="414"/>
                    <a:pt x="895" y="385"/>
                  </a:cubicBezTo>
                  <a:cubicBezTo>
                    <a:pt x="862" y="384"/>
                    <a:pt x="827" y="382"/>
                    <a:pt x="792" y="383"/>
                  </a:cubicBezTo>
                  <a:close/>
                  <a:moveTo>
                    <a:pt x="616" y="385"/>
                  </a:moveTo>
                  <a:cubicBezTo>
                    <a:pt x="616" y="385"/>
                    <a:pt x="615" y="385"/>
                    <a:pt x="615" y="385"/>
                  </a:cubicBezTo>
                  <a:cubicBezTo>
                    <a:pt x="603" y="387"/>
                    <a:pt x="589" y="387"/>
                    <a:pt x="577" y="388"/>
                  </a:cubicBezTo>
                  <a:cubicBezTo>
                    <a:pt x="571" y="416"/>
                    <a:pt x="564" y="441"/>
                    <a:pt x="559" y="470"/>
                  </a:cubicBezTo>
                  <a:cubicBezTo>
                    <a:pt x="578" y="470"/>
                    <a:pt x="595" y="472"/>
                    <a:pt x="613" y="473"/>
                  </a:cubicBezTo>
                  <a:cubicBezTo>
                    <a:pt x="612" y="443"/>
                    <a:pt x="617" y="409"/>
                    <a:pt x="616" y="385"/>
                  </a:cubicBezTo>
                  <a:close/>
                  <a:moveTo>
                    <a:pt x="914" y="473"/>
                  </a:moveTo>
                  <a:cubicBezTo>
                    <a:pt x="930" y="472"/>
                    <a:pt x="946" y="470"/>
                    <a:pt x="963" y="470"/>
                  </a:cubicBezTo>
                  <a:cubicBezTo>
                    <a:pt x="960" y="443"/>
                    <a:pt x="960" y="414"/>
                    <a:pt x="957" y="388"/>
                  </a:cubicBezTo>
                  <a:cubicBezTo>
                    <a:pt x="937" y="388"/>
                    <a:pt x="919" y="386"/>
                    <a:pt x="900" y="385"/>
                  </a:cubicBezTo>
                  <a:cubicBezTo>
                    <a:pt x="904" y="415"/>
                    <a:pt x="910" y="442"/>
                    <a:pt x="914" y="473"/>
                  </a:cubicBezTo>
                  <a:close/>
                  <a:moveTo>
                    <a:pt x="456" y="399"/>
                  </a:moveTo>
                  <a:cubicBezTo>
                    <a:pt x="454" y="419"/>
                    <a:pt x="451" y="438"/>
                    <a:pt x="450" y="459"/>
                  </a:cubicBezTo>
                  <a:cubicBezTo>
                    <a:pt x="486" y="462"/>
                    <a:pt x="520" y="467"/>
                    <a:pt x="557" y="469"/>
                  </a:cubicBezTo>
                  <a:cubicBezTo>
                    <a:pt x="561" y="441"/>
                    <a:pt x="569" y="416"/>
                    <a:pt x="574" y="388"/>
                  </a:cubicBezTo>
                  <a:cubicBezTo>
                    <a:pt x="534" y="391"/>
                    <a:pt x="494" y="394"/>
                    <a:pt x="456" y="399"/>
                  </a:cubicBezTo>
                  <a:close/>
                  <a:moveTo>
                    <a:pt x="960" y="389"/>
                  </a:moveTo>
                  <a:cubicBezTo>
                    <a:pt x="962" y="415"/>
                    <a:pt x="964" y="441"/>
                    <a:pt x="965" y="469"/>
                  </a:cubicBezTo>
                  <a:cubicBezTo>
                    <a:pt x="1003" y="467"/>
                    <a:pt x="1042" y="464"/>
                    <a:pt x="1076" y="457"/>
                  </a:cubicBezTo>
                  <a:cubicBezTo>
                    <a:pt x="1068" y="438"/>
                    <a:pt x="1062" y="417"/>
                    <a:pt x="1055" y="397"/>
                  </a:cubicBezTo>
                  <a:cubicBezTo>
                    <a:pt x="1023" y="395"/>
                    <a:pt x="993" y="391"/>
                    <a:pt x="960" y="389"/>
                  </a:cubicBezTo>
                  <a:close/>
                  <a:moveTo>
                    <a:pt x="1349" y="392"/>
                  </a:moveTo>
                  <a:cubicBezTo>
                    <a:pt x="1340" y="398"/>
                    <a:pt x="1329" y="402"/>
                    <a:pt x="1319" y="407"/>
                  </a:cubicBezTo>
                  <a:cubicBezTo>
                    <a:pt x="1327" y="421"/>
                    <a:pt x="1335" y="436"/>
                    <a:pt x="1343" y="451"/>
                  </a:cubicBezTo>
                  <a:cubicBezTo>
                    <a:pt x="1354" y="453"/>
                    <a:pt x="1362" y="458"/>
                    <a:pt x="1373" y="460"/>
                  </a:cubicBezTo>
                  <a:cubicBezTo>
                    <a:pt x="1366" y="439"/>
                    <a:pt x="1359" y="407"/>
                    <a:pt x="1349" y="392"/>
                  </a:cubicBezTo>
                  <a:close/>
                  <a:moveTo>
                    <a:pt x="184" y="398"/>
                  </a:moveTo>
                  <a:cubicBezTo>
                    <a:pt x="173" y="419"/>
                    <a:pt x="160" y="439"/>
                    <a:pt x="150" y="461"/>
                  </a:cubicBezTo>
                  <a:cubicBezTo>
                    <a:pt x="160" y="458"/>
                    <a:pt x="170" y="454"/>
                    <a:pt x="181" y="451"/>
                  </a:cubicBezTo>
                  <a:cubicBezTo>
                    <a:pt x="185" y="434"/>
                    <a:pt x="190" y="419"/>
                    <a:pt x="195" y="403"/>
                  </a:cubicBezTo>
                  <a:cubicBezTo>
                    <a:pt x="191" y="401"/>
                    <a:pt x="188" y="399"/>
                    <a:pt x="184" y="398"/>
                  </a:cubicBezTo>
                  <a:close/>
                  <a:moveTo>
                    <a:pt x="1079" y="458"/>
                  </a:moveTo>
                  <a:cubicBezTo>
                    <a:pt x="1094" y="457"/>
                    <a:pt x="1108" y="454"/>
                    <a:pt x="1123" y="453"/>
                  </a:cubicBezTo>
                  <a:cubicBezTo>
                    <a:pt x="1122" y="436"/>
                    <a:pt x="1119" y="421"/>
                    <a:pt x="1117" y="405"/>
                  </a:cubicBezTo>
                  <a:cubicBezTo>
                    <a:pt x="1097" y="404"/>
                    <a:pt x="1077" y="398"/>
                    <a:pt x="1058" y="399"/>
                  </a:cubicBezTo>
                  <a:cubicBezTo>
                    <a:pt x="1066" y="417"/>
                    <a:pt x="1071" y="439"/>
                    <a:pt x="1079" y="458"/>
                  </a:cubicBezTo>
                  <a:close/>
                  <a:moveTo>
                    <a:pt x="420" y="403"/>
                  </a:moveTo>
                  <a:cubicBezTo>
                    <a:pt x="414" y="419"/>
                    <a:pt x="407" y="435"/>
                    <a:pt x="401" y="453"/>
                  </a:cubicBezTo>
                  <a:cubicBezTo>
                    <a:pt x="417" y="454"/>
                    <a:pt x="431" y="457"/>
                    <a:pt x="447" y="458"/>
                  </a:cubicBezTo>
                  <a:cubicBezTo>
                    <a:pt x="449" y="438"/>
                    <a:pt x="451" y="418"/>
                    <a:pt x="454" y="399"/>
                  </a:cubicBezTo>
                  <a:cubicBezTo>
                    <a:pt x="453" y="399"/>
                    <a:pt x="453" y="399"/>
                    <a:pt x="452" y="399"/>
                  </a:cubicBezTo>
                  <a:cubicBezTo>
                    <a:pt x="442" y="401"/>
                    <a:pt x="431" y="402"/>
                    <a:pt x="420" y="403"/>
                  </a:cubicBezTo>
                  <a:close/>
                  <a:moveTo>
                    <a:pt x="185" y="450"/>
                  </a:moveTo>
                  <a:cubicBezTo>
                    <a:pt x="210" y="440"/>
                    <a:pt x="240" y="435"/>
                    <a:pt x="266" y="427"/>
                  </a:cubicBezTo>
                  <a:cubicBezTo>
                    <a:pt x="241" y="421"/>
                    <a:pt x="219" y="413"/>
                    <a:pt x="198" y="404"/>
                  </a:cubicBezTo>
                  <a:cubicBezTo>
                    <a:pt x="193" y="418"/>
                    <a:pt x="187" y="436"/>
                    <a:pt x="185" y="450"/>
                  </a:cubicBezTo>
                  <a:close/>
                  <a:moveTo>
                    <a:pt x="308" y="421"/>
                  </a:moveTo>
                  <a:cubicBezTo>
                    <a:pt x="307" y="425"/>
                    <a:pt x="307" y="430"/>
                    <a:pt x="305" y="434"/>
                  </a:cubicBezTo>
                  <a:cubicBezTo>
                    <a:pt x="335" y="441"/>
                    <a:pt x="366" y="447"/>
                    <a:pt x="398" y="452"/>
                  </a:cubicBezTo>
                  <a:cubicBezTo>
                    <a:pt x="401" y="444"/>
                    <a:pt x="405" y="436"/>
                    <a:pt x="408" y="428"/>
                  </a:cubicBezTo>
                  <a:cubicBezTo>
                    <a:pt x="411" y="419"/>
                    <a:pt x="416" y="410"/>
                    <a:pt x="414" y="404"/>
                  </a:cubicBezTo>
                  <a:cubicBezTo>
                    <a:pt x="378" y="409"/>
                    <a:pt x="343" y="415"/>
                    <a:pt x="308" y="421"/>
                  </a:cubicBezTo>
                  <a:close/>
                  <a:moveTo>
                    <a:pt x="1126" y="452"/>
                  </a:moveTo>
                  <a:cubicBezTo>
                    <a:pt x="1156" y="447"/>
                    <a:pt x="1185" y="442"/>
                    <a:pt x="1213" y="435"/>
                  </a:cubicBezTo>
                  <a:cubicBezTo>
                    <a:pt x="1212" y="429"/>
                    <a:pt x="1208" y="425"/>
                    <a:pt x="1206" y="419"/>
                  </a:cubicBezTo>
                  <a:cubicBezTo>
                    <a:pt x="1178" y="415"/>
                    <a:pt x="1148" y="407"/>
                    <a:pt x="1119" y="407"/>
                  </a:cubicBezTo>
                  <a:cubicBezTo>
                    <a:pt x="1123" y="420"/>
                    <a:pt x="1123" y="437"/>
                    <a:pt x="1126" y="452"/>
                  </a:cubicBezTo>
                  <a:close/>
                  <a:moveTo>
                    <a:pt x="1317" y="408"/>
                  </a:moveTo>
                  <a:cubicBezTo>
                    <a:pt x="1298" y="416"/>
                    <a:pt x="1277" y="420"/>
                    <a:pt x="1260" y="429"/>
                  </a:cubicBezTo>
                  <a:cubicBezTo>
                    <a:pt x="1288" y="434"/>
                    <a:pt x="1313" y="441"/>
                    <a:pt x="1338" y="449"/>
                  </a:cubicBezTo>
                  <a:cubicBezTo>
                    <a:pt x="1332" y="434"/>
                    <a:pt x="1323" y="423"/>
                    <a:pt x="1317" y="408"/>
                  </a:cubicBezTo>
                  <a:close/>
                  <a:moveTo>
                    <a:pt x="1216" y="434"/>
                  </a:moveTo>
                  <a:cubicBezTo>
                    <a:pt x="1226" y="433"/>
                    <a:pt x="1237" y="431"/>
                    <a:pt x="1245" y="427"/>
                  </a:cubicBezTo>
                  <a:cubicBezTo>
                    <a:pt x="1232" y="426"/>
                    <a:pt x="1220" y="420"/>
                    <a:pt x="1209" y="421"/>
                  </a:cubicBezTo>
                  <a:cubicBezTo>
                    <a:pt x="1213" y="424"/>
                    <a:pt x="1214" y="430"/>
                    <a:pt x="1216" y="434"/>
                  </a:cubicBezTo>
                  <a:close/>
                  <a:moveTo>
                    <a:pt x="279" y="427"/>
                  </a:moveTo>
                  <a:cubicBezTo>
                    <a:pt x="285" y="431"/>
                    <a:pt x="295" y="431"/>
                    <a:pt x="303" y="433"/>
                  </a:cubicBezTo>
                  <a:cubicBezTo>
                    <a:pt x="303" y="429"/>
                    <a:pt x="305" y="426"/>
                    <a:pt x="305" y="422"/>
                  </a:cubicBezTo>
                  <a:cubicBezTo>
                    <a:pt x="296" y="423"/>
                    <a:pt x="289" y="426"/>
                    <a:pt x="279" y="427"/>
                  </a:cubicBezTo>
                  <a:close/>
                  <a:moveTo>
                    <a:pt x="1218" y="437"/>
                  </a:moveTo>
                  <a:cubicBezTo>
                    <a:pt x="1240" y="486"/>
                    <a:pt x="1259" y="538"/>
                    <a:pt x="1277" y="593"/>
                  </a:cubicBezTo>
                  <a:cubicBezTo>
                    <a:pt x="1275" y="533"/>
                    <a:pt x="1270" y="478"/>
                    <a:pt x="1257" y="430"/>
                  </a:cubicBezTo>
                  <a:cubicBezTo>
                    <a:pt x="1244" y="429"/>
                    <a:pt x="1232" y="435"/>
                    <a:pt x="1218" y="437"/>
                  </a:cubicBezTo>
                  <a:close/>
                  <a:moveTo>
                    <a:pt x="183" y="453"/>
                  </a:moveTo>
                  <a:cubicBezTo>
                    <a:pt x="169" y="514"/>
                    <a:pt x="159" y="583"/>
                    <a:pt x="163" y="659"/>
                  </a:cubicBezTo>
                  <a:cubicBezTo>
                    <a:pt x="171" y="655"/>
                    <a:pt x="179" y="652"/>
                    <a:pt x="188" y="650"/>
                  </a:cubicBezTo>
                  <a:cubicBezTo>
                    <a:pt x="208" y="570"/>
                    <a:pt x="235" y="496"/>
                    <a:pt x="270" y="430"/>
                  </a:cubicBezTo>
                  <a:cubicBezTo>
                    <a:pt x="269" y="430"/>
                    <a:pt x="268" y="430"/>
                    <a:pt x="268" y="430"/>
                  </a:cubicBezTo>
                  <a:cubicBezTo>
                    <a:pt x="239" y="437"/>
                    <a:pt x="210" y="444"/>
                    <a:pt x="183" y="453"/>
                  </a:cubicBezTo>
                  <a:close/>
                  <a:moveTo>
                    <a:pt x="192" y="648"/>
                  </a:moveTo>
                  <a:cubicBezTo>
                    <a:pt x="190" y="649"/>
                    <a:pt x="192" y="650"/>
                    <a:pt x="192" y="648"/>
                  </a:cubicBezTo>
                  <a:moveTo>
                    <a:pt x="192" y="648"/>
                  </a:moveTo>
                  <a:cubicBezTo>
                    <a:pt x="223" y="640"/>
                    <a:pt x="254" y="630"/>
                    <a:pt x="289" y="623"/>
                  </a:cubicBezTo>
                  <a:cubicBezTo>
                    <a:pt x="287" y="555"/>
                    <a:pt x="293" y="494"/>
                    <a:pt x="302" y="436"/>
                  </a:cubicBezTo>
                  <a:cubicBezTo>
                    <a:pt x="292" y="434"/>
                    <a:pt x="283" y="431"/>
                    <a:pt x="272" y="430"/>
                  </a:cubicBezTo>
                  <a:cubicBezTo>
                    <a:pt x="239" y="496"/>
                    <a:pt x="211" y="568"/>
                    <a:pt x="192" y="648"/>
                  </a:cubicBezTo>
                  <a:moveTo>
                    <a:pt x="1275" y="515"/>
                  </a:moveTo>
                  <a:cubicBezTo>
                    <a:pt x="1279" y="557"/>
                    <a:pt x="1276" y="605"/>
                    <a:pt x="1288" y="636"/>
                  </a:cubicBezTo>
                  <a:cubicBezTo>
                    <a:pt x="1316" y="643"/>
                    <a:pt x="1341" y="652"/>
                    <a:pt x="1367" y="660"/>
                  </a:cubicBezTo>
                  <a:cubicBezTo>
                    <a:pt x="1377" y="657"/>
                    <a:pt x="1386" y="652"/>
                    <a:pt x="1397" y="648"/>
                  </a:cubicBezTo>
                  <a:cubicBezTo>
                    <a:pt x="1395" y="622"/>
                    <a:pt x="1398" y="600"/>
                    <a:pt x="1394" y="577"/>
                  </a:cubicBezTo>
                  <a:cubicBezTo>
                    <a:pt x="1392" y="567"/>
                    <a:pt x="1386" y="555"/>
                    <a:pt x="1382" y="545"/>
                  </a:cubicBezTo>
                  <a:cubicBezTo>
                    <a:pt x="1370" y="512"/>
                    <a:pt x="1354" y="481"/>
                    <a:pt x="1340" y="452"/>
                  </a:cubicBezTo>
                  <a:cubicBezTo>
                    <a:pt x="1314" y="444"/>
                    <a:pt x="1288" y="437"/>
                    <a:pt x="1261" y="431"/>
                  </a:cubicBezTo>
                  <a:cubicBezTo>
                    <a:pt x="1266" y="456"/>
                    <a:pt x="1272" y="485"/>
                    <a:pt x="1275" y="515"/>
                  </a:cubicBezTo>
                  <a:close/>
                  <a:moveTo>
                    <a:pt x="305" y="437"/>
                  </a:moveTo>
                  <a:cubicBezTo>
                    <a:pt x="295" y="493"/>
                    <a:pt x="288" y="559"/>
                    <a:pt x="293" y="623"/>
                  </a:cubicBezTo>
                  <a:cubicBezTo>
                    <a:pt x="311" y="617"/>
                    <a:pt x="332" y="615"/>
                    <a:pt x="351" y="610"/>
                  </a:cubicBezTo>
                  <a:cubicBezTo>
                    <a:pt x="364" y="556"/>
                    <a:pt x="379" y="504"/>
                    <a:pt x="397" y="455"/>
                  </a:cubicBezTo>
                  <a:cubicBezTo>
                    <a:pt x="366" y="449"/>
                    <a:pt x="335" y="444"/>
                    <a:pt x="305" y="437"/>
                  </a:cubicBezTo>
                  <a:close/>
                  <a:moveTo>
                    <a:pt x="1126" y="455"/>
                  </a:moveTo>
                  <a:cubicBezTo>
                    <a:pt x="1131" y="501"/>
                    <a:pt x="1133" y="551"/>
                    <a:pt x="1133" y="603"/>
                  </a:cubicBezTo>
                  <a:cubicBezTo>
                    <a:pt x="1182" y="612"/>
                    <a:pt x="1231" y="620"/>
                    <a:pt x="1277" y="633"/>
                  </a:cubicBezTo>
                  <a:cubicBezTo>
                    <a:pt x="1279" y="602"/>
                    <a:pt x="1270" y="583"/>
                    <a:pt x="1263" y="561"/>
                  </a:cubicBezTo>
                  <a:cubicBezTo>
                    <a:pt x="1248" y="517"/>
                    <a:pt x="1234" y="477"/>
                    <a:pt x="1215" y="438"/>
                  </a:cubicBezTo>
                  <a:cubicBezTo>
                    <a:pt x="1214" y="438"/>
                    <a:pt x="1214" y="438"/>
                    <a:pt x="1213" y="438"/>
                  </a:cubicBezTo>
                  <a:cubicBezTo>
                    <a:pt x="1185" y="445"/>
                    <a:pt x="1156" y="450"/>
                    <a:pt x="1126" y="455"/>
                  </a:cubicBezTo>
                  <a:close/>
                  <a:moveTo>
                    <a:pt x="179" y="454"/>
                  </a:moveTo>
                  <a:cubicBezTo>
                    <a:pt x="168" y="457"/>
                    <a:pt x="158" y="461"/>
                    <a:pt x="147" y="465"/>
                  </a:cubicBezTo>
                  <a:cubicBezTo>
                    <a:pt x="123" y="516"/>
                    <a:pt x="101" y="568"/>
                    <a:pt x="85" y="627"/>
                  </a:cubicBezTo>
                  <a:cubicBezTo>
                    <a:pt x="108" y="640"/>
                    <a:pt x="131" y="652"/>
                    <a:pt x="159" y="660"/>
                  </a:cubicBezTo>
                  <a:cubicBezTo>
                    <a:pt x="157" y="583"/>
                    <a:pt x="168" y="513"/>
                    <a:pt x="179" y="454"/>
                  </a:cubicBezTo>
                  <a:close/>
                  <a:moveTo>
                    <a:pt x="1392" y="564"/>
                  </a:moveTo>
                  <a:cubicBezTo>
                    <a:pt x="1388" y="528"/>
                    <a:pt x="1381" y="495"/>
                    <a:pt x="1374" y="463"/>
                  </a:cubicBezTo>
                  <a:cubicBezTo>
                    <a:pt x="1363" y="461"/>
                    <a:pt x="1354" y="457"/>
                    <a:pt x="1345" y="454"/>
                  </a:cubicBezTo>
                  <a:cubicBezTo>
                    <a:pt x="1362" y="489"/>
                    <a:pt x="1378" y="525"/>
                    <a:pt x="1392" y="564"/>
                  </a:cubicBezTo>
                  <a:close/>
                  <a:moveTo>
                    <a:pt x="401" y="455"/>
                  </a:moveTo>
                  <a:cubicBezTo>
                    <a:pt x="382" y="503"/>
                    <a:pt x="367" y="556"/>
                    <a:pt x="354" y="610"/>
                  </a:cubicBezTo>
                  <a:cubicBezTo>
                    <a:pt x="383" y="605"/>
                    <a:pt x="412" y="600"/>
                    <a:pt x="442" y="597"/>
                  </a:cubicBezTo>
                  <a:cubicBezTo>
                    <a:pt x="442" y="550"/>
                    <a:pt x="443" y="504"/>
                    <a:pt x="447" y="461"/>
                  </a:cubicBezTo>
                  <a:cubicBezTo>
                    <a:pt x="432" y="459"/>
                    <a:pt x="415" y="458"/>
                    <a:pt x="401" y="455"/>
                  </a:cubicBezTo>
                  <a:close/>
                  <a:moveTo>
                    <a:pt x="1080" y="461"/>
                  </a:moveTo>
                  <a:cubicBezTo>
                    <a:pt x="1093" y="507"/>
                    <a:pt x="1106" y="553"/>
                    <a:pt x="1116" y="601"/>
                  </a:cubicBezTo>
                  <a:cubicBezTo>
                    <a:pt x="1121" y="602"/>
                    <a:pt x="1125" y="602"/>
                    <a:pt x="1130" y="603"/>
                  </a:cubicBezTo>
                  <a:cubicBezTo>
                    <a:pt x="1130" y="551"/>
                    <a:pt x="1129" y="501"/>
                    <a:pt x="1123" y="455"/>
                  </a:cubicBezTo>
                  <a:cubicBezTo>
                    <a:pt x="1108" y="457"/>
                    <a:pt x="1094" y="459"/>
                    <a:pt x="1080" y="461"/>
                  </a:cubicBezTo>
                  <a:close/>
                  <a:moveTo>
                    <a:pt x="445" y="596"/>
                  </a:moveTo>
                  <a:cubicBezTo>
                    <a:pt x="475" y="592"/>
                    <a:pt x="505" y="589"/>
                    <a:pt x="535" y="586"/>
                  </a:cubicBezTo>
                  <a:cubicBezTo>
                    <a:pt x="542" y="548"/>
                    <a:pt x="548" y="509"/>
                    <a:pt x="556" y="472"/>
                  </a:cubicBezTo>
                  <a:cubicBezTo>
                    <a:pt x="519" y="469"/>
                    <a:pt x="483" y="466"/>
                    <a:pt x="449" y="461"/>
                  </a:cubicBezTo>
                  <a:cubicBezTo>
                    <a:pt x="446" y="504"/>
                    <a:pt x="444" y="549"/>
                    <a:pt x="445" y="596"/>
                  </a:cubicBezTo>
                  <a:close/>
                  <a:moveTo>
                    <a:pt x="965" y="472"/>
                  </a:moveTo>
                  <a:cubicBezTo>
                    <a:pt x="967" y="507"/>
                    <a:pt x="966" y="546"/>
                    <a:pt x="966" y="584"/>
                  </a:cubicBezTo>
                  <a:cubicBezTo>
                    <a:pt x="1016" y="589"/>
                    <a:pt x="1065" y="594"/>
                    <a:pt x="1113" y="600"/>
                  </a:cubicBezTo>
                  <a:cubicBezTo>
                    <a:pt x="1102" y="553"/>
                    <a:pt x="1092" y="503"/>
                    <a:pt x="1075" y="461"/>
                  </a:cubicBezTo>
                  <a:cubicBezTo>
                    <a:pt x="1039" y="466"/>
                    <a:pt x="1003" y="470"/>
                    <a:pt x="965" y="472"/>
                  </a:cubicBezTo>
                  <a:close/>
                  <a:moveTo>
                    <a:pt x="1388" y="521"/>
                  </a:moveTo>
                  <a:cubicBezTo>
                    <a:pt x="1391" y="540"/>
                    <a:pt x="1392" y="559"/>
                    <a:pt x="1396" y="577"/>
                  </a:cubicBezTo>
                  <a:cubicBezTo>
                    <a:pt x="1400" y="600"/>
                    <a:pt x="1412" y="620"/>
                    <a:pt x="1416" y="640"/>
                  </a:cubicBezTo>
                  <a:cubicBezTo>
                    <a:pt x="1437" y="628"/>
                    <a:pt x="1459" y="617"/>
                    <a:pt x="1473" y="599"/>
                  </a:cubicBezTo>
                  <a:cubicBezTo>
                    <a:pt x="1470" y="557"/>
                    <a:pt x="1454" y="529"/>
                    <a:pt x="1442" y="496"/>
                  </a:cubicBezTo>
                  <a:cubicBezTo>
                    <a:pt x="1421" y="484"/>
                    <a:pt x="1400" y="473"/>
                    <a:pt x="1376" y="465"/>
                  </a:cubicBezTo>
                  <a:cubicBezTo>
                    <a:pt x="1381" y="483"/>
                    <a:pt x="1385" y="502"/>
                    <a:pt x="1388" y="521"/>
                  </a:cubicBezTo>
                  <a:close/>
                  <a:moveTo>
                    <a:pt x="91" y="491"/>
                  </a:moveTo>
                  <a:cubicBezTo>
                    <a:pt x="82" y="531"/>
                    <a:pt x="72" y="570"/>
                    <a:pt x="69" y="616"/>
                  </a:cubicBezTo>
                  <a:cubicBezTo>
                    <a:pt x="73" y="619"/>
                    <a:pt x="78" y="623"/>
                    <a:pt x="83" y="625"/>
                  </a:cubicBezTo>
                  <a:cubicBezTo>
                    <a:pt x="98" y="568"/>
                    <a:pt x="121" y="515"/>
                    <a:pt x="142" y="467"/>
                  </a:cubicBezTo>
                  <a:cubicBezTo>
                    <a:pt x="124" y="474"/>
                    <a:pt x="107" y="482"/>
                    <a:pt x="91" y="491"/>
                  </a:cubicBezTo>
                  <a:close/>
                  <a:moveTo>
                    <a:pt x="558" y="472"/>
                  </a:moveTo>
                  <a:cubicBezTo>
                    <a:pt x="551" y="509"/>
                    <a:pt x="545" y="548"/>
                    <a:pt x="538" y="586"/>
                  </a:cubicBezTo>
                  <a:cubicBezTo>
                    <a:pt x="562" y="584"/>
                    <a:pt x="586" y="582"/>
                    <a:pt x="611" y="581"/>
                  </a:cubicBezTo>
                  <a:cubicBezTo>
                    <a:pt x="611" y="545"/>
                    <a:pt x="613" y="511"/>
                    <a:pt x="612" y="476"/>
                  </a:cubicBezTo>
                  <a:cubicBezTo>
                    <a:pt x="594" y="474"/>
                    <a:pt x="576" y="474"/>
                    <a:pt x="558" y="472"/>
                  </a:cubicBezTo>
                  <a:close/>
                  <a:moveTo>
                    <a:pt x="915" y="476"/>
                  </a:moveTo>
                  <a:cubicBezTo>
                    <a:pt x="919" y="511"/>
                    <a:pt x="925" y="546"/>
                    <a:pt x="928" y="582"/>
                  </a:cubicBezTo>
                  <a:cubicBezTo>
                    <a:pt x="941" y="582"/>
                    <a:pt x="952" y="584"/>
                    <a:pt x="965" y="584"/>
                  </a:cubicBezTo>
                  <a:cubicBezTo>
                    <a:pt x="965" y="546"/>
                    <a:pt x="963" y="510"/>
                    <a:pt x="963" y="473"/>
                  </a:cubicBezTo>
                  <a:cubicBezTo>
                    <a:pt x="946" y="473"/>
                    <a:pt x="930" y="474"/>
                    <a:pt x="915" y="476"/>
                  </a:cubicBezTo>
                  <a:close/>
                  <a:moveTo>
                    <a:pt x="617" y="476"/>
                  </a:moveTo>
                  <a:cubicBezTo>
                    <a:pt x="614" y="508"/>
                    <a:pt x="615" y="545"/>
                    <a:pt x="615" y="580"/>
                  </a:cubicBezTo>
                  <a:cubicBezTo>
                    <a:pt x="653" y="579"/>
                    <a:pt x="691" y="577"/>
                    <a:pt x="729" y="576"/>
                  </a:cubicBezTo>
                  <a:cubicBezTo>
                    <a:pt x="731" y="545"/>
                    <a:pt x="731" y="511"/>
                    <a:pt x="732" y="479"/>
                  </a:cubicBezTo>
                  <a:cubicBezTo>
                    <a:pt x="693" y="479"/>
                    <a:pt x="654" y="478"/>
                    <a:pt x="617" y="476"/>
                  </a:cubicBezTo>
                  <a:close/>
                  <a:moveTo>
                    <a:pt x="791" y="479"/>
                  </a:moveTo>
                  <a:cubicBezTo>
                    <a:pt x="791" y="513"/>
                    <a:pt x="791" y="544"/>
                    <a:pt x="791" y="576"/>
                  </a:cubicBezTo>
                  <a:cubicBezTo>
                    <a:pt x="836" y="577"/>
                    <a:pt x="881" y="579"/>
                    <a:pt x="924" y="581"/>
                  </a:cubicBezTo>
                  <a:cubicBezTo>
                    <a:pt x="920" y="546"/>
                    <a:pt x="915" y="511"/>
                    <a:pt x="911" y="476"/>
                  </a:cubicBezTo>
                  <a:cubicBezTo>
                    <a:pt x="872" y="478"/>
                    <a:pt x="831" y="479"/>
                    <a:pt x="791" y="479"/>
                  </a:cubicBezTo>
                  <a:close/>
                  <a:moveTo>
                    <a:pt x="736" y="479"/>
                  </a:moveTo>
                  <a:cubicBezTo>
                    <a:pt x="732" y="509"/>
                    <a:pt x="734" y="545"/>
                    <a:pt x="732" y="576"/>
                  </a:cubicBezTo>
                  <a:cubicBezTo>
                    <a:pt x="751" y="576"/>
                    <a:pt x="770" y="576"/>
                    <a:pt x="789" y="576"/>
                  </a:cubicBezTo>
                  <a:cubicBezTo>
                    <a:pt x="789" y="544"/>
                    <a:pt x="789" y="512"/>
                    <a:pt x="789" y="479"/>
                  </a:cubicBezTo>
                  <a:cubicBezTo>
                    <a:pt x="771" y="479"/>
                    <a:pt x="754" y="479"/>
                    <a:pt x="736" y="479"/>
                  </a:cubicBezTo>
                  <a:close/>
                  <a:moveTo>
                    <a:pt x="60" y="512"/>
                  </a:moveTo>
                  <a:cubicBezTo>
                    <a:pt x="53" y="535"/>
                    <a:pt x="44" y="556"/>
                    <a:pt x="37" y="580"/>
                  </a:cubicBezTo>
                  <a:cubicBezTo>
                    <a:pt x="45" y="593"/>
                    <a:pt x="53" y="606"/>
                    <a:pt x="67" y="613"/>
                  </a:cubicBezTo>
                  <a:cubicBezTo>
                    <a:pt x="69" y="569"/>
                    <a:pt x="81" y="529"/>
                    <a:pt x="87" y="493"/>
                  </a:cubicBezTo>
                  <a:cubicBezTo>
                    <a:pt x="78" y="499"/>
                    <a:pt x="69" y="505"/>
                    <a:pt x="60" y="512"/>
                  </a:cubicBezTo>
                  <a:close/>
                  <a:moveTo>
                    <a:pt x="1462" y="539"/>
                  </a:moveTo>
                  <a:cubicBezTo>
                    <a:pt x="1461" y="543"/>
                    <a:pt x="1465" y="539"/>
                    <a:pt x="1462" y="539"/>
                  </a:cubicBezTo>
                  <a:moveTo>
                    <a:pt x="1462" y="539"/>
                  </a:moveTo>
                  <a:cubicBezTo>
                    <a:pt x="1458" y="526"/>
                    <a:pt x="1458" y="502"/>
                    <a:pt x="1446" y="501"/>
                  </a:cubicBezTo>
                  <a:cubicBezTo>
                    <a:pt x="1452" y="512"/>
                    <a:pt x="1456" y="526"/>
                    <a:pt x="1462" y="539"/>
                  </a:cubicBezTo>
                  <a:moveTo>
                    <a:pt x="1480" y="592"/>
                  </a:moveTo>
                  <a:cubicBezTo>
                    <a:pt x="1504" y="563"/>
                    <a:pt x="1482" y="521"/>
                    <a:pt x="1457" y="507"/>
                  </a:cubicBezTo>
                  <a:cubicBezTo>
                    <a:pt x="1465" y="535"/>
                    <a:pt x="1469" y="567"/>
                    <a:pt x="1480" y="592"/>
                  </a:cubicBezTo>
                  <a:close/>
                  <a:moveTo>
                    <a:pt x="36" y="575"/>
                  </a:moveTo>
                  <a:cubicBezTo>
                    <a:pt x="40" y="555"/>
                    <a:pt x="51" y="536"/>
                    <a:pt x="54" y="517"/>
                  </a:cubicBezTo>
                  <a:cubicBezTo>
                    <a:pt x="42" y="529"/>
                    <a:pt x="28" y="553"/>
                    <a:pt x="36" y="575"/>
                  </a:cubicBezTo>
                  <a:close/>
                  <a:moveTo>
                    <a:pt x="1463" y="544"/>
                  </a:moveTo>
                  <a:cubicBezTo>
                    <a:pt x="1462" y="543"/>
                    <a:pt x="1463" y="544"/>
                    <a:pt x="1463" y="544"/>
                  </a:cubicBezTo>
                  <a:close/>
                  <a:moveTo>
                    <a:pt x="1480" y="597"/>
                  </a:moveTo>
                  <a:cubicBezTo>
                    <a:pt x="1494" y="642"/>
                    <a:pt x="1503" y="692"/>
                    <a:pt x="1508" y="747"/>
                  </a:cubicBezTo>
                  <a:cubicBezTo>
                    <a:pt x="1512" y="753"/>
                    <a:pt x="1516" y="760"/>
                    <a:pt x="1519" y="767"/>
                  </a:cubicBezTo>
                  <a:cubicBezTo>
                    <a:pt x="1521" y="690"/>
                    <a:pt x="1511" y="622"/>
                    <a:pt x="1494" y="563"/>
                  </a:cubicBezTo>
                  <a:cubicBezTo>
                    <a:pt x="1493" y="578"/>
                    <a:pt x="1486" y="587"/>
                    <a:pt x="1480" y="597"/>
                  </a:cubicBezTo>
                  <a:close/>
                  <a:moveTo>
                    <a:pt x="17" y="654"/>
                  </a:moveTo>
                  <a:cubicBezTo>
                    <a:pt x="21" y="628"/>
                    <a:pt x="28" y="604"/>
                    <a:pt x="34" y="580"/>
                  </a:cubicBezTo>
                  <a:cubicBezTo>
                    <a:pt x="33" y="577"/>
                    <a:pt x="32" y="573"/>
                    <a:pt x="30" y="570"/>
                  </a:cubicBezTo>
                  <a:cubicBezTo>
                    <a:pt x="26" y="597"/>
                    <a:pt x="18" y="626"/>
                    <a:pt x="17" y="654"/>
                  </a:cubicBezTo>
                  <a:close/>
                  <a:moveTo>
                    <a:pt x="615" y="583"/>
                  </a:moveTo>
                  <a:cubicBezTo>
                    <a:pt x="616" y="635"/>
                    <a:pt x="617" y="686"/>
                    <a:pt x="620" y="736"/>
                  </a:cubicBezTo>
                  <a:cubicBezTo>
                    <a:pt x="655" y="737"/>
                    <a:pt x="690" y="739"/>
                    <a:pt x="726" y="739"/>
                  </a:cubicBezTo>
                  <a:cubicBezTo>
                    <a:pt x="728" y="686"/>
                    <a:pt x="729" y="633"/>
                    <a:pt x="729" y="579"/>
                  </a:cubicBezTo>
                  <a:cubicBezTo>
                    <a:pt x="690" y="580"/>
                    <a:pt x="652" y="581"/>
                    <a:pt x="615" y="583"/>
                  </a:cubicBezTo>
                  <a:close/>
                  <a:moveTo>
                    <a:pt x="729" y="739"/>
                  </a:moveTo>
                  <a:cubicBezTo>
                    <a:pt x="750" y="738"/>
                    <a:pt x="769" y="740"/>
                    <a:pt x="788" y="739"/>
                  </a:cubicBezTo>
                  <a:cubicBezTo>
                    <a:pt x="788" y="685"/>
                    <a:pt x="790" y="633"/>
                    <a:pt x="789" y="579"/>
                  </a:cubicBezTo>
                  <a:cubicBezTo>
                    <a:pt x="770" y="579"/>
                    <a:pt x="752" y="579"/>
                    <a:pt x="733" y="579"/>
                  </a:cubicBezTo>
                  <a:cubicBezTo>
                    <a:pt x="730" y="630"/>
                    <a:pt x="731" y="686"/>
                    <a:pt x="729" y="739"/>
                  </a:cubicBezTo>
                  <a:close/>
                  <a:moveTo>
                    <a:pt x="791" y="582"/>
                  </a:moveTo>
                  <a:cubicBezTo>
                    <a:pt x="791" y="634"/>
                    <a:pt x="791" y="687"/>
                    <a:pt x="791" y="739"/>
                  </a:cubicBezTo>
                  <a:cubicBezTo>
                    <a:pt x="842" y="739"/>
                    <a:pt x="890" y="736"/>
                    <a:pt x="938" y="734"/>
                  </a:cubicBezTo>
                  <a:cubicBezTo>
                    <a:pt x="934" y="683"/>
                    <a:pt x="930" y="633"/>
                    <a:pt x="924" y="584"/>
                  </a:cubicBezTo>
                  <a:cubicBezTo>
                    <a:pt x="881" y="581"/>
                    <a:pt x="837" y="580"/>
                    <a:pt x="792" y="579"/>
                  </a:cubicBezTo>
                  <a:cubicBezTo>
                    <a:pt x="791" y="579"/>
                    <a:pt x="791" y="581"/>
                    <a:pt x="791" y="582"/>
                  </a:cubicBezTo>
                  <a:close/>
                  <a:moveTo>
                    <a:pt x="538" y="588"/>
                  </a:moveTo>
                  <a:cubicBezTo>
                    <a:pt x="531" y="634"/>
                    <a:pt x="526" y="681"/>
                    <a:pt x="521" y="729"/>
                  </a:cubicBezTo>
                  <a:cubicBezTo>
                    <a:pt x="552" y="732"/>
                    <a:pt x="584" y="734"/>
                    <a:pt x="616" y="736"/>
                  </a:cubicBezTo>
                  <a:cubicBezTo>
                    <a:pt x="612" y="686"/>
                    <a:pt x="615" y="630"/>
                    <a:pt x="609" y="583"/>
                  </a:cubicBezTo>
                  <a:cubicBezTo>
                    <a:pt x="586" y="585"/>
                    <a:pt x="562" y="587"/>
                    <a:pt x="538" y="588"/>
                  </a:cubicBezTo>
                  <a:close/>
                  <a:moveTo>
                    <a:pt x="929" y="584"/>
                  </a:moveTo>
                  <a:cubicBezTo>
                    <a:pt x="933" y="634"/>
                    <a:pt x="939" y="682"/>
                    <a:pt x="942" y="734"/>
                  </a:cubicBezTo>
                  <a:cubicBezTo>
                    <a:pt x="946" y="733"/>
                    <a:pt x="953" y="733"/>
                    <a:pt x="959" y="733"/>
                  </a:cubicBezTo>
                  <a:cubicBezTo>
                    <a:pt x="962" y="685"/>
                    <a:pt x="963" y="636"/>
                    <a:pt x="965" y="587"/>
                  </a:cubicBezTo>
                  <a:cubicBezTo>
                    <a:pt x="953" y="585"/>
                    <a:pt x="941" y="585"/>
                    <a:pt x="929" y="584"/>
                  </a:cubicBezTo>
                  <a:close/>
                  <a:moveTo>
                    <a:pt x="13" y="752"/>
                  </a:moveTo>
                  <a:cubicBezTo>
                    <a:pt x="25" y="732"/>
                    <a:pt x="46" y="719"/>
                    <a:pt x="63" y="704"/>
                  </a:cubicBezTo>
                  <a:cubicBezTo>
                    <a:pt x="63" y="674"/>
                    <a:pt x="63" y="645"/>
                    <a:pt x="66" y="618"/>
                  </a:cubicBezTo>
                  <a:cubicBezTo>
                    <a:pt x="54" y="609"/>
                    <a:pt x="45" y="597"/>
                    <a:pt x="35" y="585"/>
                  </a:cubicBezTo>
                  <a:cubicBezTo>
                    <a:pt x="23" y="635"/>
                    <a:pt x="7" y="690"/>
                    <a:pt x="13" y="752"/>
                  </a:cubicBezTo>
                  <a:close/>
                  <a:moveTo>
                    <a:pt x="967" y="587"/>
                  </a:moveTo>
                  <a:cubicBezTo>
                    <a:pt x="965" y="635"/>
                    <a:pt x="965" y="686"/>
                    <a:pt x="961" y="732"/>
                  </a:cubicBezTo>
                  <a:cubicBezTo>
                    <a:pt x="1017" y="729"/>
                    <a:pt x="1071" y="723"/>
                    <a:pt x="1123" y="716"/>
                  </a:cubicBezTo>
                  <a:cubicBezTo>
                    <a:pt x="1132" y="675"/>
                    <a:pt x="1121" y="639"/>
                    <a:pt x="1114" y="603"/>
                  </a:cubicBezTo>
                  <a:cubicBezTo>
                    <a:pt x="1067" y="597"/>
                    <a:pt x="1018" y="591"/>
                    <a:pt x="967" y="587"/>
                  </a:cubicBezTo>
                  <a:close/>
                  <a:moveTo>
                    <a:pt x="1476" y="597"/>
                  </a:moveTo>
                  <a:cubicBezTo>
                    <a:pt x="1478" y="594"/>
                    <a:pt x="1476" y="589"/>
                    <a:pt x="1474" y="587"/>
                  </a:cubicBezTo>
                  <a:cubicBezTo>
                    <a:pt x="1475" y="590"/>
                    <a:pt x="1475" y="594"/>
                    <a:pt x="1476" y="597"/>
                  </a:cubicBezTo>
                  <a:close/>
                  <a:moveTo>
                    <a:pt x="445" y="599"/>
                  </a:moveTo>
                  <a:cubicBezTo>
                    <a:pt x="446" y="641"/>
                    <a:pt x="448" y="683"/>
                    <a:pt x="452" y="722"/>
                  </a:cubicBezTo>
                  <a:cubicBezTo>
                    <a:pt x="474" y="725"/>
                    <a:pt x="496" y="727"/>
                    <a:pt x="518" y="729"/>
                  </a:cubicBezTo>
                  <a:cubicBezTo>
                    <a:pt x="523" y="682"/>
                    <a:pt x="528" y="634"/>
                    <a:pt x="535" y="589"/>
                  </a:cubicBezTo>
                  <a:cubicBezTo>
                    <a:pt x="504" y="591"/>
                    <a:pt x="475" y="595"/>
                    <a:pt x="445" y="599"/>
                  </a:cubicBezTo>
                  <a:close/>
                  <a:moveTo>
                    <a:pt x="1398" y="592"/>
                  </a:moveTo>
                  <a:cubicBezTo>
                    <a:pt x="1398" y="610"/>
                    <a:pt x="1399" y="628"/>
                    <a:pt x="1399" y="647"/>
                  </a:cubicBezTo>
                  <a:cubicBezTo>
                    <a:pt x="1404" y="644"/>
                    <a:pt x="1410" y="644"/>
                    <a:pt x="1412" y="640"/>
                  </a:cubicBezTo>
                  <a:cubicBezTo>
                    <a:pt x="1407" y="624"/>
                    <a:pt x="1403" y="607"/>
                    <a:pt x="1398" y="592"/>
                  </a:cubicBezTo>
                  <a:moveTo>
                    <a:pt x="1398" y="592"/>
                  </a:moveTo>
                  <a:cubicBezTo>
                    <a:pt x="1399" y="587"/>
                    <a:pt x="1395" y="591"/>
                    <a:pt x="1398" y="592"/>
                  </a:cubicBezTo>
                  <a:moveTo>
                    <a:pt x="354" y="612"/>
                  </a:moveTo>
                  <a:cubicBezTo>
                    <a:pt x="346" y="641"/>
                    <a:pt x="341" y="673"/>
                    <a:pt x="335" y="705"/>
                  </a:cubicBezTo>
                  <a:cubicBezTo>
                    <a:pt x="372" y="712"/>
                    <a:pt x="409" y="718"/>
                    <a:pt x="449" y="721"/>
                  </a:cubicBezTo>
                  <a:cubicBezTo>
                    <a:pt x="445" y="682"/>
                    <a:pt x="445" y="639"/>
                    <a:pt x="441" y="599"/>
                  </a:cubicBezTo>
                  <a:cubicBezTo>
                    <a:pt x="412" y="603"/>
                    <a:pt x="383" y="607"/>
                    <a:pt x="354" y="612"/>
                  </a:cubicBezTo>
                  <a:close/>
                  <a:moveTo>
                    <a:pt x="1483" y="721"/>
                  </a:moveTo>
                  <a:cubicBezTo>
                    <a:pt x="1487" y="724"/>
                    <a:pt x="1490" y="729"/>
                    <a:pt x="1494" y="733"/>
                  </a:cubicBezTo>
                  <a:cubicBezTo>
                    <a:pt x="1498" y="736"/>
                    <a:pt x="1504" y="743"/>
                    <a:pt x="1505" y="742"/>
                  </a:cubicBezTo>
                  <a:cubicBezTo>
                    <a:pt x="1499" y="690"/>
                    <a:pt x="1492" y="641"/>
                    <a:pt x="1477" y="599"/>
                  </a:cubicBezTo>
                  <a:cubicBezTo>
                    <a:pt x="1480" y="635"/>
                    <a:pt x="1484" y="678"/>
                    <a:pt x="1483" y="721"/>
                  </a:cubicBezTo>
                  <a:close/>
                  <a:moveTo>
                    <a:pt x="1416" y="642"/>
                  </a:moveTo>
                  <a:cubicBezTo>
                    <a:pt x="1419" y="657"/>
                    <a:pt x="1423" y="671"/>
                    <a:pt x="1425" y="686"/>
                  </a:cubicBezTo>
                  <a:cubicBezTo>
                    <a:pt x="1441" y="692"/>
                    <a:pt x="1456" y="703"/>
                    <a:pt x="1468" y="711"/>
                  </a:cubicBezTo>
                  <a:cubicBezTo>
                    <a:pt x="1472" y="714"/>
                    <a:pt x="1478" y="718"/>
                    <a:pt x="1480" y="718"/>
                  </a:cubicBezTo>
                  <a:cubicBezTo>
                    <a:pt x="1480" y="677"/>
                    <a:pt x="1480" y="637"/>
                    <a:pt x="1473" y="603"/>
                  </a:cubicBezTo>
                  <a:cubicBezTo>
                    <a:pt x="1457" y="619"/>
                    <a:pt x="1438" y="632"/>
                    <a:pt x="1416" y="642"/>
                  </a:cubicBezTo>
                  <a:close/>
                  <a:moveTo>
                    <a:pt x="1128" y="658"/>
                  </a:moveTo>
                  <a:cubicBezTo>
                    <a:pt x="1128" y="640"/>
                    <a:pt x="1129" y="623"/>
                    <a:pt x="1130" y="605"/>
                  </a:cubicBezTo>
                  <a:cubicBezTo>
                    <a:pt x="1124" y="606"/>
                    <a:pt x="1122" y="604"/>
                    <a:pt x="1117" y="604"/>
                  </a:cubicBezTo>
                  <a:cubicBezTo>
                    <a:pt x="1120" y="623"/>
                    <a:pt x="1124" y="640"/>
                    <a:pt x="1128" y="658"/>
                  </a:cubicBezTo>
                  <a:close/>
                  <a:moveTo>
                    <a:pt x="1134" y="606"/>
                  </a:moveTo>
                  <a:cubicBezTo>
                    <a:pt x="1132" y="607"/>
                    <a:pt x="1132" y="607"/>
                    <a:pt x="1132" y="609"/>
                  </a:cubicBezTo>
                  <a:cubicBezTo>
                    <a:pt x="1131" y="648"/>
                    <a:pt x="1128" y="682"/>
                    <a:pt x="1136" y="714"/>
                  </a:cubicBezTo>
                  <a:cubicBezTo>
                    <a:pt x="1184" y="707"/>
                    <a:pt x="1230" y="698"/>
                    <a:pt x="1274" y="688"/>
                  </a:cubicBezTo>
                  <a:cubicBezTo>
                    <a:pt x="1276" y="671"/>
                    <a:pt x="1276" y="653"/>
                    <a:pt x="1277" y="635"/>
                  </a:cubicBezTo>
                  <a:cubicBezTo>
                    <a:pt x="1230" y="624"/>
                    <a:pt x="1183" y="614"/>
                    <a:pt x="1134" y="606"/>
                  </a:cubicBezTo>
                  <a:close/>
                  <a:moveTo>
                    <a:pt x="349" y="613"/>
                  </a:moveTo>
                  <a:cubicBezTo>
                    <a:pt x="330" y="617"/>
                    <a:pt x="311" y="621"/>
                    <a:pt x="292" y="624"/>
                  </a:cubicBezTo>
                  <a:cubicBezTo>
                    <a:pt x="292" y="650"/>
                    <a:pt x="293" y="674"/>
                    <a:pt x="295" y="697"/>
                  </a:cubicBezTo>
                  <a:cubicBezTo>
                    <a:pt x="307" y="700"/>
                    <a:pt x="319" y="703"/>
                    <a:pt x="332" y="704"/>
                  </a:cubicBezTo>
                  <a:cubicBezTo>
                    <a:pt x="337" y="674"/>
                    <a:pt x="345" y="641"/>
                    <a:pt x="349" y="613"/>
                  </a:cubicBezTo>
                  <a:close/>
                  <a:moveTo>
                    <a:pt x="1279" y="634"/>
                  </a:moveTo>
                  <a:cubicBezTo>
                    <a:pt x="1282" y="634"/>
                    <a:pt x="1283" y="634"/>
                    <a:pt x="1284" y="635"/>
                  </a:cubicBezTo>
                  <a:cubicBezTo>
                    <a:pt x="1283" y="628"/>
                    <a:pt x="1282" y="622"/>
                    <a:pt x="1279" y="617"/>
                  </a:cubicBezTo>
                  <a:cubicBezTo>
                    <a:pt x="1279" y="623"/>
                    <a:pt x="1279" y="628"/>
                    <a:pt x="1279" y="634"/>
                  </a:cubicBezTo>
                  <a:close/>
                  <a:moveTo>
                    <a:pt x="67" y="699"/>
                  </a:moveTo>
                  <a:cubicBezTo>
                    <a:pt x="70" y="674"/>
                    <a:pt x="76" y="651"/>
                    <a:pt x="82" y="628"/>
                  </a:cubicBezTo>
                  <a:cubicBezTo>
                    <a:pt x="77" y="626"/>
                    <a:pt x="74" y="621"/>
                    <a:pt x="68" y="620"/>
                  </a:cubicBezTo>
                  <a:cubicBezTo>
                    <a:pt x="67" y="645"/>
                    <a:pt x="64" y="674"/>
                    <a:pt x="67" y="699"/>
                  </a:cubicBezTo>
                  <a:close/>
                  <a:moveTo>
                    <a:pt x="288" y="625"/>
                  </a:moveTo>
                  <a:cubicBezTo>
                    <a:pt x="255" y="634"/>
                    <a:pt x="221" y="642"/>
                    <a:pt x="190" y="652"/>
                  </a:cubicBezTo>
                  <a:cubicBezTo>
                    <a:pt x="189" y="659"/>
                    <a:pt x="188" y="664"/>
                    <a:pt x="186" y="670"/>
                  </a:cubicBezTo>
                  <a:cubicBezTo>
                    <a:pt x="220" y="680"/>
                    <a:pt x="255" y="690"/>
                    <a:pt x="293" y="696"/>
                  </a:cubicBezTo>
                  <a:cubicBezTo>
                    <a:pt x="290" y="673"/>
                    <a:pt x="291" y="648"/>
                    <a:pt x="288" y="625"/>
                  </a:cubicBezTo>
                  <a:close/>
                  <a:moveTo>
                    <a:pt x="69" y="701"/>
                  </a:moveTo>
                  <a:cubicBezTo>
                    <a:pt x="95" y="687"/>
                    <a:pt x="122" y="673"/>
                    <a:pt x="152" y="663"/>
                  </a:cubicBezTo>
                  <a:cubicBezTo>
                    <a:pt x="130" y="651"/>
                    <a:pt x="104" y="643"/>
                    <a:pt x="84" y="629"/>
                  </a:cubicBezTo>
                  <a:cubicBezTo>
                    <a:pt x="79" y="653"/>
                    <a:pt x="73" y="676"/>
                    <a:pt x="69" y="701"/>
                  </a:cubicBezTo>
                  <a:close/>
                  <a:moveTo>
                    <a:pt x="1277" y="687"/>
                  </a:moveTo>
                  <a:cubicBezTo>
                    <a:pt x="1283" y="685"/>
                    <a:pt x="1289" y="684"/>
                    <a:pt x="1296" y="682"/>
                  </a:cubicBezTo>
                  <a:cubicBezTo>
                    <a:pt x="1292" y="667"/>
                    <a:pt x="1290" y="652"/>
                    <a:pt x="1285" y="638"/>
                  </a:cubicBezTo>
                  <a:cubicBezTo>
                    <a:pt x="1284" y="637"/>
                    <a:pt x="1281" y="637"/>
                    <a:pt x="1279" y="636"/>
                  </a:cubicBezTo>
                  <a:cubicBezTo>
                    <a:pt x="1278" y="652"/>
                    <a:pt x="1278" y="670"/>
                    <a:pt x="1277" y="687"/>
                  </a:cubicBezTo>
                  <a:close/>
                  <a:moveTo>
                    <a:pt x="1298" y="681"/>
                  </a:moveTo>
                  <a:cubicBezTo>
                    <a:pt x="1320" y="675"/>
                    <a:pt x="1342" y="670"/>
                    <a:pt x="1362" y="661"/>
                  </a:cubicBezTo>
                  <a:cubicBezTo>
                    <a:pt x="1338" y="654"/>
                    <a:pt x="1315" y="645"/>
                    <a:pt x="1289" y="639"/>
                  </a:cubicBezTo>
                  <a:cubicBezTo>
                    <a:pt x="1291" y="653"/>
                    <a:pt x="1296" y="666"/>
                    <a:pt x="1298" y="681"/>
                  </a:cubicBezTo>
                  <a:close/>
                  <a:moveTo>
                    <a:pt x="1399" y="649"/>
                  </a:moveTo>
                  <a:cubicBezTo>
                    <a:pt x="1399" y="657"/>
                    <a:pt x="1399" y="665"/>
                    <a:pt x="1399" y="673"/>
                  </a:cubicBezTo>
                  <a:cubicBezTo>
                    <a:pt x="1407" y="677"/>
                    <a:pt x="1415" y="680"/>
                    <a:pt x="1422" y="684"/>
                  </a:cubicBezTo>
                  <a:cubicBezTo>
                    <a:pt x="1419" y="671"/>
                    <a:pt x="1418" y="655"/>
                    <a:pt x="1412" y="644"/>
                  </a:cubicBezTo>
                  <a:cubicBezTo>
                    <a:pt x="1409" y="646"/>
                    <a:pt x="1404" y="648"/>
                    <a:pt x="1399" y="649"/>
                  </a:cubicBezTo>
                  <a:close/>
                  <a:moveTo>
                    <a:pt x="1371" y="662"/>
                  </a:moveTo>
                  <a:cubicBezTo>
                    <a:pt x="1379" y="665"/>
                    <a:pt x="1388" y="668"/>
                    <a:pt x="1397" y="672"/>
                  </a:cubicBezTo>
                  <a:cubicBezTo>
                    <a:pt x="1396" y="666"/>
                    <a:pt x="1398" y="656"/>
                    <a:pt x="1396" y="651"/>
                  </a:cubicBezTo>
                  <a:cubicBezTo>
                    <a:pt x="1388" y="655"/>
                    <a:pt x="1379" y="658"/>
                    <a:pt x="1371" y="662"/>
                  </a:cubicBezTo>
                  <a:close/>
                  <a:moveTo>
                    <a:pt x="162" y="662"/>
                  </a:moveTo>
                  <a:cubicBezTo>
                    <a:pt x="169" y="664"/>
                    <a:pt x="175" y="668"/>
                    <a:pt x="184" y="669"/>
                  </a:cubicBezTo>
                  <a:cubicBezTo>
                    <a:pt x="184" y="663"/>
                    <a:pt x="187" y="659"/>
                    <a:pt x="187" y="653"/>
                  </a:cubicBezTo>
                  <a:cubicBezTo>
                    <a:pt x="178" y="656"/>
                    <a:pt x="170" y="658"/>
                    <a:pt x="162" y="662"/>
                  </a:cubicBezTo>
                  <a:close/>
                  <a:moveTo>
                    <a:pt x="109" y="683"/>
                  </a:moveTo>
                  <a:cubicBezTo>
                    <a:pt x="98" y="688"/>
                    <a:pt x="72" y="698"/>
                    <a:pt x="68" y="707"/>
                  </a:cubicBezTo>
                  <a:cubicBezTo>
                    <a:pt x="63" y="717"/>
                    <a:pt x="68" y="742"/>
                    <a:pt x="70" y="755"/>
                  </a:cubicBezTo>
                  <a:cubicBezTo>
                    <a:pt x="76" y="807"/>
                    <a:pt x="83" y="853"/>
                    <a:pt x="96" y="893"/>
                  </a:cubicBezTo>
                  <a:cubicBezTo>
                    <a:pt x="107" y="898"/>
                    <a:pt x="117" y="903"/>
                    <a:pt x="127" y="908"/>
                  </a:cubicBezTo>
                  <a:cubicBezTo>
                    <a:pt x="138" y="901"/>
                    <a:pt x="150" y="898"/>
                    <a:pt x="158" y="889"/>
                  </a:cubicBezTo>
                  <a:cubicBezTo>
                    <a:pt x="157" y="859"/>
                    <a:pt x="160" y="834"/>
                    <a:pt x="162" y="808"/>
                  </a:cubicBezTo>
                  <a:cubicBezTo>
                    <a:pt x="163" y="790"/>
                    <a:pt x="168" y="772"/>
                    <a:pt x="168" y="756"/>
                  </a:cubicBezTo>
                  <a:cubicBezTo>
                    <a:pt x="168" y="741"/>
                    <a:pt x="163" y="727"/>
                    <a:pt x="162" y="712"/>
                  </a:cubicBezTo>
                  <a:cubicBezTo>
                    <a:pt x="161" y="696"/>
                    <a:pt x="161" y="681"/>
                    <a:pt x="159" y="665"/>
                  </a:cubicBezTo>
                  <a:cubicBezTo>
                    <a:pt x="159" y="664"/>
                    <a:pt x="159" y="664"/>
                    <a:pt x="158" y="664"/>
                  </a:cubicBezTo>
                  <a:cubicBezTo>
                    <a:pt x="145" y="667"/>
                    <a:pt x="128" y="674"/>
                    <a:pt x="109" y="683"/>
                  </a:cubicBezTo>
                  <a:close/>
                  <a:moveTo>
                    <a:pt x="1367" y="664"/>
                  </a:moveTo>
                  <a:cubicBezTo>
                    <a:pt x="1347" y="670"/>
                    <a:pt x="1321" y="678"/>
                    <a:pt x="1299" y="685"/>
                  </a:cubicBezTo>
                  <a:cubicBezTo>
                    <a:pt x="1311" y="742"/>
                    <a:pt x="1319" y="805"/>
                    <a:pt x="1322" y="872"/>
                  </a:cubicBezTo>
                  <a:cubicBezTo>
                    <a:pt x="1336" y="877"/>
                    <a:pt x="1347" y="884"/>
                    <a:pt x="1362" y="888"/>
                  </a:cubicBezTo>
                  <a:cubicBezTo>
                    <a:pt x="1380" y="824"/>
                    <a:pt x="1394" y="754"/>
                    <a:pt x="1397" y="674"/>
                  </a:cubicBezTo>
                  <a:cubicBezTo>
                    <a:pt x="1386" y="672"/>
                    <a:pt x="1378" y="666"/>
                    <a:pt x="1367" y="664"/>
                  </a:cubicBezTo>
                  <a:close/>
                  <a:moveTo>
                    <a:pt x="170" y="745"/>
                  </a:moveTo>
                  <a:cubicBezTo>
                    <a:pt x="172" y="719"/>
                    <a:pt x="178" y="695"/>
                    <a:pt x="183" y="671"/>
                  </a:cubicBezTo>
                  <a:cubicBezTo>
                    <a:pt x="175" y="670"/>
                    <a:pt x="169" y="667"/>
                    <a:pt x="162" y="665"/>
                  </a:cubicBezTo>
                  <a:cubicBezTo>
                    <a:pt x="164" y="692"/>
                    <a:pt x="164" y="722"/>
                    <a:pt x="170" y="745"/>
                  </a:cubicBezTo>
                  <a:close/>
                  <a:moveTo>
                    <a:pt x="185" y="672"/>
                  </a:moveTo>
                  <a:cubicBezTo>
                    <a:pt x="185" y="673"/>
                    <a:pt x="185" y="674"/>
                    <a:pt x="185" y="675"/>
                  </a:cubicBezTo>
                  <a:cubicBezTo>
                    <a:pt x="182" y="704"/>
                    <a:pt x="169" y="731"/>
                    <a:pt x="171" y="761"/>
                  </a:cubicBezTo>
                  <a:cubicBezTo>
                    <a:pt x="172" y="801"/>
                    <a:pt x="188" y="839"/>
                    <a:pt x="195" y="875"/>
                  </a:cubicBezTo>
                  <a:cubicBezTo>
                    <a:pt x="232" y="860"/>
                    <a:pt x="272" y="848"/>
                    <a:pt x="314" y="837"/>
                  </a:cubicBezTo>
                  <a:cubicBezTo>
                    <a:pt x="306" y="792"/>
                    <a:pt x="297" y="749"/>
                    <a:pt x="294" y="700"/>
                  </a:cubicBezTo>
                  <a:cubicBezTo>
                    <a:pt x="256" y="692"/>
                    <a:pt x="219" y="683"/>
                    <a:pt x="185" y="672"/>
                  </a:cubicBezTo>
                  <a:close/>
                  <a:moveTo>
                    <a:pt x="1364" y="890"/>
                  </a:moveTo>
                  <a:cubicBezTo>
                    <a:pt x="1375" y="896"/>
                    <a:pt x="1385" y="902"/>
                    <a:pt x="1397" y="908"/>
                  </a:cubicBezTo>
                  <a:cubicBezTo>
                    <a:pt x="1411" y="900"/>
                    <a:pt x="1428" y="894"/>
                    <a:pt x="1441" y="885"/>
                  </a:cubicBezTo>
                  <a:cubicBezTo>
                    <a:pt x="1442" y="811"/>
                    <a:pt x="1435" y="747"/>
                    <a:pt x="1423" y="687"/>
                  </a:cubicBezTo>
                  <a:cubicBezTo>
                    <a:pt x="1415" y="684"/>
                    <a:pt x="1408" y="679"/>
                    <a:pt x="1398" y="676"/>
                  </a:cubicBezTo>
                  <a:cubicBezTo>
                    <a:pt x="1397" y="757"/>
                    <a:pt x="1382" y="826"/>
                    <a:pt x="1364" y="890"/>
                  </a:cubicBezTo>
                  <a:close/>
                  <a:moveTo>
                    <a:pt x="1127" y="716"/>
                  </a:moveTo>
                  <a:cubicBezTo>
                    <a:pt x="1127" y="713"/>
                    <a:pt x="1132" y="715"/>
                    <a:pt x="1134" y="715"/>
                  </a:cubicBezTo>
                  <a:cubicBezTo>
                    <a:pt x="1132" y="705"/>
                    <a:pt x="1131" y="694"/>
                    <a:pt x="1129" y="685"/>
                  </a:cubicBezTo>
                  <a:cubicBezTo>
                    <a:pt x="1128" y="694"/>
                    <a:pt x="1125" y="707"/>
                    <a:pt x="1127" y="716"/>
                  </a:cubicBezTo>
                  <a:close/>
                  <a:moveTo>
                    <a:pt x="1277" y="690"/>
                  </a:moveTo>
                  <a:cubicBezTo>
                    <a:pt x="1272" y="746"/>
                    <a:pt x="1263" y="798"/>
                    <a:pt x="1252" y="848"/>
                  </a:cubicBezTo>
                  <a:cubicBezTo>
                    <a:pt x="1275" y="855"/>
                    <a:pt x="1298" y="862"/>
                    <a:pt x="1319" y="871"/>
                  </a:cubicBezTo>
                  <a:cubicBezTo>
                    <a:pt x="1316" y="804"/>
                    <a:pt x="1310" y="740"/>
                    <a:pt x="1295" y="685"/>
                  </a:cubicBezTo>
                  <a:cubicBezTo>
                    <a:pt x="1289" y="687"/>
                    <a:pt x="1283" y="688"/>
                    <a:pt x="1277" y="690"/>
                  </a:cubicBezTo>
                  <a:close/>
                  <a:moveTo>
                    <a:pt x="1443" y="884"/>
                  </a:moveTo>
                  <a:cubicBezTo>
                    <a:pt x="1447" y="884"/>
                    <a:pt x="1454" y="877"/>
                    <a:pt x="1459" y="875"/>
                  </a:cubicBezTo>
                  <a:cubicBezTo>
                    <a:pt x="1470" y="828"/>
                    <a:pt x="1478" y="779"/>
                    <a:pt x="1480" y="723"/>
                  </a:cubicBezTo>
                  <a:cubicBezTo>
                    <a:pt x="1465" y="709"/>
                    <a:pt x="1446" y="699"/>
                    <a:pt x="1426" y="689"/>
                  </a:cubicBezTo>
                  <a:cubicBezTo>
                    <a:pt x="1437" y="748"/>
                    <a:pt x="1446" y="814"/>
                    <a:pt x="1443" y="884"/>
                  </a:cubicBezTo>
                  <a:close/>
                  <a:moveTo>
                    <a:pt x="1136" y="718"/>
                  </a:moveTo>
                  <a:cubicBezTo>
                    <a:pt x="1142" y="751"/>
                    <a:pt x="1146" y="785"/>
                    <a:pt x="1148" y="822"/>
                  </a:cubicBezTo>
                  <a:cubicBezTo>
                    <a:pt x="1182" y="830"/>
                    <a:pt x="1216" y="838"/>
                    <a:pt x="1249" y="847"/>
                  </a:cubicBezTo>
                  <a:cubicBezTo>
                    <a:pt x="1260" y="798"/>
                    <a:pt x="1269" y="747"/>
                    <a:pt x="1274" y="691"/>
                  </a:cubicBezTo>
                  <a:cubicBezTo>
                    <a:pt x="1273" y="691"/>
                    <a:pt x="1272" y="691"/>
                    <a:pt x="1272" y="691"/>
                  </a:cubicBezTo>
                  <a:cubicBezTo>
                    <a:pt x="1229" y="702"/>
                    <a:pt x="1181" y="708"/>
                    <a:pt x="1136" y="718"/>
                  </a:cubicBezTo>
                  <a:close/>
                  <a:moveTo>
                    <a:pt x="317" y="834"/>
                  </a:moveTo>
                  <a:cubicBezTo>
                    <a:pt x="320" y="790"/>
                    <a:pt x="325" y="747"/>
                    <a:pt x="332" y="707"/>
                  </a:cubicBezTo>
                  <a:cubicBezTo>
                    <a:pt x="319" y="706"/>
                    <a:pt x="307" y="703"/>
                    <a:pt x="295" y="700"/>
                  </a:cubicBezTo>
                  <a:cubicBezTo>
                    <a:pt x="301" y="747"/>
                    <a:pt x="306" y="792"/>
                    <a:pt x="317" y="834"/>
                  </a:cubicBezTo>
                  <a:close/>
                  <a:moveTo>
                    <a:pt x="334" y="708"/>
                  </a:moveTo>
                  <a:cubicBezTo>
                    <a:pt x="329" y="749"/>
                    <a:pt x="320" y="792"/>
                    <a:pt x="320" y="836"/>
                  </a:cubicBezTo>
                  <a:cubicBezTo>
                    <a:pt x="364" y="824"/>
                    <a:pt x="411" y="815"/>
                    <a:pt x="460" y="809"/>
                  </a:cubicBezTo>
                  <a:cubicBezTo>
                    <a:pt x="456" y="781"/>
                    <a:pt x="452" y="754"/>
                    <a:pt x="450" y="724"/>
                  </a:cubicBezTo>
                  <a:cubicBezTo>
                    <a:pt x="410" y="721"/>
                    <a:pt x="372" y="714"/>
                    <a:pt x="334" y="708"/>
                  </a:cubicBezTo>
                  <a:close/>
                  <a:moveTo>
                    <a:pt x="12" y="759"/>
                  </a:moveTo>
                  <a:cubicBezTo>
                    <a:pt x="10" y="769"/>
                    <a:pt x="13" y="784"/>
                    <a:pt x="14" y="796"/>
                  </a:cubicBezTo>
                  <a:cubicBezTo>
                    <a:pt x="15" y="809"/>
                    <a:pt x="15" y="823"/>
                    <a:pt x="18" y="833"/>
                  </a:cubicBezTo>
                  <a:cubicBezTo>
                    <a:pt x="21" y="843"/>
                    <a:pt x="38" y="854"/>
                    <a:pt x="45" y="860"/>
                  </a:cubicBezTo>
                  <a:cubicBezTo>
                    <a:pt x="48" y="862"/>
                    <a:pt x="50" y="867"/>
                    <a:pt x="54" y="865"/>
                  </a:cubicBezTo>
                  <a:cubicBezTo>
                    <a:pt x="52" y="809"/>
                    <a:pt x="59" y="757"/>
                    <a:pt x="63" y="710"/>
                  </a:cubicBezTo>
                  <a:cubicBezTo>
                    <a:pt x="63" y="709"/>
                    <a:pt x="63" y="709"/>
                    <a:pt x="62" y="709"/>
                  </a:cubicBezTo>
                  <a:cubicBezTo>
                    <a:pt x="50" y="719"/>
                    <a:pt x="16" y="741"/>
                    <a:pt x="12" y="759"/>
                  </a:cubicBezTo>
                  <a:close/>
                  <a:moveTo>
                    <a:pt x="1134" y="718"/>
                  </a:moveTo>
                  <a:cubicBezTo>
                    <a:pt x="1133" y="716"/>
                    <a:pt x="1129" y="719"/>
                    <a:pt x="1126" y="718"/>
                  </a:cubicBezTo>
                  <a:cubicBezTo>
                    <a:pt x="1122" y="751"/>
                    <a:pt x="1118" y="785"/>
                    <a:pt x="1112" y="816"/>
                  </a:cubicBezTo>
                  <a:cubicBezTo>
                    <a:pt x="1124" y="818"/>
                    <a:pt x="1134" y="821"/>
                    <a:pt x="1146" y="822"/>
                  </a:cubicBezTo>
                  <a:cubicBezTo>
                    <a:pt x="1143" y="787"/>
                    <a:pt x="1139" y="752"/>
                    <a:pt x="1134" y="718"/>
                  </a:cubicBezTo>
                  <a:close/>
                  <a:moveTo>
                    <a:pt x="961" y="735"/>
                  </a:moveTo>
                  <a:cubicBezTo>
                    <a:pt x="960" y="755"/>
                    <a:pt x="958" y="775"/>
                    <a:pt x="956" y="795"/>
                  </a:cubicBezTo>
                  <a:cubicBezTo>
                    <a:pt x="1009" y="801"/>
                    <a:pt x="1060" y="807"/>
                    <a:pt x="1110" y="815"/>
                  </a:cubicBezTo>
                  <a:cubicBezTo>
                    <a:pt x="1113" y="784"/>
                    <a:pt x="1123" y="748"/>
                    <a:pt x="1121" y="719"/>
                  </a:cubicBezTo>
                  <a:cubicBezTo>
                    <a:pt x="1070" y="726"/>
                    <a:pt x="1016" y="732"/>
                    <a:pt x="961" y="735"/>
                  </a:cubicBezTo>
                  <a:close/>
                  <a:moveTo>
                    <a:pt x="1462" y="872"/>
                  </a:moveTo>
                  <a:cubicBezTo>
                    <a:pt x="1480" y="862"/>
                    <a:pt x="1495" y="848"/>
                    <a:pt x="1507" y="832"/>
                  </a:cubicBezTo>
                  <a:cubicBezTo>
                    <a:pt x="1507" y="814"/>
                    <a:pt x="1508" y="802"/>
                    <a:pt x="1507" y="786"/>
                  </a:cubicBezTo>
                  <a:cubicBezTo>
                    <a:pt x="1506" y="773"/>
                    <a:pt x="1508" y="759"/>
                    <a:pt x="1506" y="750"/>
                  </a:cubicBezTo>
                  <a:cubicBezTo>
                    <a:pt x="1503" y="738"/>
                    <a:pt x="1488" y="733"/>
                    <a:pt x="1482" y="724"/>
                  </a:cubicBezTo>
                  <a:cubicBezTo>
                    <a:pt x="1481" y="779"/>
                    <a:pt x="1472" y="827"/>
                    <a:pt x="1462" y="872"/>
                  </a:cubicBezTo>
                  <a:close/>
                  <a:moveTo>
                    <a:pt x="462" y="808"/>
                  </a:moveTo>
                  <a:cubicBezTo>
                    <a:pt x="479" y="806"/>
                    <a:pt x="496" y="804"/>
                    <a:pt x="512" y="801"/>
                  </a:cubicBezTo>
                  <a:cubicBezTo>
                    <a:pt x="515" y="778"/>
                    <a:pt x="516" y="755"/>
                    <a:pt x="518" y="732"/>
                  </a:cubicBezTo>
                  <a:cubicBezTo>
                    <a:pt x="496" y="729"/>
                    <a:pt x="474" y="727"/>
                    <a:pt x="452" y="725"/>
                  </a:cubicBezTo>
                  <a:cubicBezTo>
                    <a:pt x="455" y="753"/>
                    <a:pt x="458" y="780"/>
                    <a:pt x="462" y="808"/>
                  </a:cubicBezTo>
                  <a:close/>
                  <a:moveTo>
                    <a:pt x="56" y="868"/>
                  </a:moveTo>
                  <a:cubicBezTo>
                    <a:pt x="66" y="877"/>
                    <a:pt x="79" y="884"/>
                    <a:pt x="92" y="890"/>
                  </a:cubicBezTo>
                  <a:cubicBezTo>
                    <a:pt x="79" y="840"/>
                    <a:pt x="69" y="787"/>
                    <a:pt x="64" y="728"/>
                  </a:cubicBezTo>
                  <a:cubicBezTo>
                    <a:pt x="58" y="772"/>
                    <a:pt x="55" y="818"/>
                    <a:pt x="56" y="868"/>
                  </a:cubicBezTo>
                  <a:close/>
                  <a:moveTo>
                    <a:pt x="522" y="732"/>
                  </a:moveTo>
                  <a:cubicBezTo>
                    <a:pt x="518" y="753"/>
                    <a:pt x="518" y="778"/>
                    <a:pt x="515" y="801"/>
                  </a:cubicBezTo>
                  <a:cubicBezTo>
                    <a:pt x="549" y="797"/>
                    <a:pt x="584" y="794"/>
                    <a:pt x="619" y="791"/>
                  </a:cubicBezTo>
                  <a:cubicBezTo>
                    <a:pt x="619" y="773"/>
                    <a:pt x="617" y="756"/>
                    <a:pt x="616" y="739"/>
                  </a:cubicBezTo>
                  <a:cubicBezTo>
                    <a:pt x="585" y="736"/>
                    <a:pt x="553" y="735"/>
                    <a:pt x="522" y="732"/>
                  </a:cubicBezTo>
                  <a:close/>
                  <a:moveTo>
                    <a:pt x="8" y="761"/>
                  </a:moveTo>
                  <a:cubicBezTo>
                    <a:pt x="10" y="754"/>
                    <a:pt x="10" y="740"/>
                    <a:pt x="8" y="733"/>
                  </a:cubicBezTo>
                  <a:cubicBezTo>
                    <a:pt x="10" y="743"/>
                    <a:pt x="6" y="753"/>
                    <a:pt x="8" y="761"/>
                  </a:cubicBezTo>
                  <a:close/>
                  <a:moveTo>
                    <a:pt x="942" y="737"/>
                  </a:moveTo>
                  <a:cubicBezTo>
                    <a:pt x="943" y="757"/>
                    <a:pt x="945" y="775"/>
                    <a:pt x="945" y="795"/>
                  </a:cubicBezTo>
                  <a:cubicBezTo>
                    <a:pt x="948" y="795"/>
                    <a:pt x="950" y="795"/>
                    <a:pt x="953" y="795"/>
                  </a:cubicBezTo>
                  <a:cubicBezTo>
                    <a:pt x="956" y="776"/>
                    <a:pt x="957" y="756"/>
                    <a:pt x="958" y="736"/>
                  </a:cubicBezTo>
                  <a:cubicBezTo>
                    <a:pt x="953" y="736"/>
                    <a:pt x="946" y="735"/>
                    <a:pt x="942" y="737"/>
                  </a:cubicBezTo>
                  <a:close/>
                  <a:moveTo>
                    <a:pt x="790" y="742"/>
                  </a:moveTo>
                  <a:cubicBezTo>
                    <a:pt x="790" y="757"/>
                    <a:pt x="790" y="772"/>
                    <a:pt x="790" y="788"/>
                  </a:cubicBezTo>
                  <a:cubicBezTo>
                    <a:pt x="843" y="788"/>
                    <a:pt x="892" y="791"/>
                    <a:pt x="942" y="794"/>
                  </a:cubicBezTo>
                  <a:cubicBezTo>
                    <a:pt x="940" y="776"/>
                    <a:pt x="940" y="755"/>
                    <a:pt x="938" y="737"/>
                  </a:cubicBezTo>
                  <a:cubicBezTo>
                    <a:pt x="889" y="739"/>
                    <a:pt x="841" y="742"/>
                    <a:pt x="790" y="742"/>
                  </a:cubicBezTo>
                  <a:close/>
                  <a:moveTo>
                    <a:pt x="621" y="739"/>
                  </a:moveTo>
                  <a:cubicBezTo>
                    <a:pt x="619" y="755"/>
                    <a:pt x="623" y="774"/>
                    <a:pt x="623" y="791"/>
                  </a:cubicBezTo>
                  <a:cubicBezTo>
                    <a:pt x="657" y="790"/>
                    <a:pt x="691" y="788"/>
                    <a:pt x="726" y="788"/>
                  </a:cubicBezTo>
                  <a:cubicBezTo>
                    <a:pt x="726" y="772"/>
                    <a:pt x="726" y="757"/>
                    <a:pt x="726" y="742"/>
                  </a:cubicBezTo>
                  <a:cubicBezTo>
                    <a:pt x="690" y="742"/>
                    <a:pt x="656" y="740"/>
                    <a:pt x="621" y="739"/>
                  </a:cubicBezTo>
                  <a:close/>
                  <a:moveTo>
                    <a:pt x="729" y="742"/>
                  </a:moveTo>
                  <a:cubicBezTo>
                    <a:pt x="729" y="757"/>
                    <a:pt x="729" y="772"/>
                    <a:pt x="729" y="788"/>
                  </a:cubicBezTo>
                  <a:cubicBezTo>
                    <a:pt x="749" y="788"/>
                    <a:pt x="768" y="788"/>
                    <a:pt x="787" y="788"/>
                  </a:cubicBezTo>
                  <a:cubicBezTo>
                    <a:pt x="788" y="773"/>
                    <a:pt x="788" y="757"/>
                    <a:pt x="788" y="742"/>
                  </a:cubicBezTo>
                  <a:cubicBezTo>
                    <a:pt x="768" y="742"/>
                    <a:pt x="749" y="742"/>
                    <a:pt x="729" y="742"/>
                  </a:cubicBezTo>
                  <a:close/>
                  <a:moveTo>
                    <a:pt x="1508" y="753"/>
                  </a:moveTo>
                  <a:cubicBezTo>
                    <a:pt x="1508" y="753"/>
                    <a:pt x="1509" y="754"/>
                    <a:pt x="1508" y="753"/>
                  </a:cubicBezTo>
                  <a:close/>
                  <a:moveTo>
                    <a:pt x="1511" y="827"/>
                  </a:moveTo>
                  <a:cubicBezTo>
                    <a:pt x="1520" y="808"/>
                    <a:pt x="1524" y="768"/>
                    <a:pt x="1509" y="754"/>
                  </a:cubicBezTo>
                  <a:cubicBezTo>
                    <a:pt x="1510" y="778"/>
                    <a:pt x="1509" y="804"/>
                    <a:pt x="1511" y="827"/>
                  </a:cubicBezTo>
                  <a:close/>
                  <a:moveTo>
                    <a:pt x="15" y="828"/>
                  </a:moveTo>
                  <a:cubicBezTo>
                    <a:pt x="12" y="808"/>
                    <a:pt x="12" y="784"/>
                    <a:pt x="8" y="765"/>
                  </a:cubicBezTo>
                  <a:cubicBezTo>
                    <a:pt x="6" y="784"/>
                    <a:pt x="4" y="816"/>
                    <a:pt x="15" y="828"/>
                  </a:cubicBezTo>
                  <a:close/>
                  <a:moveTo>
                    <a:pt x="162" y="890"/>
                  </a:moveTo>
                  <a:cubicBezTo>
                    <a:pt x="171" y="884"/>
                    <a:pt x="184" y="881"/>
                    <a:pt x="193" y="875"/>
                  </a:cubicBezTo>
                  <a:cubicBezTo>
                    <a:pt x="182" y="842"/>
                    <a:pt x="176" y="805"/>
                    <a:pt x="169" y="768"/>
                  </a:cubicBezTo>
                  <a:cubicBezTo>
                    <a:pt x="165" y="806"/>
                    <a:pt x="159" y="852"/>
                    <a:pt x="162" y="890"/>
                  </a:cubicBezTo>
                  <a:close/>
                  <a:moveTo>
                    <a:pt x="5" y="797"/>
                  </a:moveTo>
                  <a:cubicBezTo>
                    <a:pt x="5" y="793"/>
                    <a:pt x="5" y="784"/>
                    <a:pt x="4" y="780"/>
                  </a:cubicBezTo>
                  <a:cubicBezTo>
                    <a:pt x="2" y="787"/>
                    <a:pt x="4" y="811"/>
                    <a:pt x="5" y="797"/>
                  </a:cubicBezTo>
                  <a:close/>
                  <a:moveTo>
                    <a:pt x="624" y="794"/>
                  </a:moveTo>
                  <a:cubicBezTo>
                    <a:pt x="627" y="863"/>
                    <a:pt x="635" y="934"/>
                    <a:pt x="643" y="1001"/>
                  </a:cubicBezTo>
                  <a:cubicBezTo>
                    <a:pt x="670" y="999"/>
                    <a:pt x="698" y="998"/>
                    <a:pt x="726" y="997"/>
                  </a:cubicBezTo>
                  <a:cubicBezTo>
                    <a:pt x="726" y="928"/>
                    <a:pt x="725" y="858"/>
                    <a:pt x="726" y="791"/>
                  </a:cubicBezTo>
                  <a:cubicBezTo>
                    <a:pt x="694" y="790"/>
                    <a:pt x="656" y="792"/>
                    <a:pt x="624" y="794"/>
                  </a:cubicBezTo>
                  <a:close/>
                  <a:moveTo>
                    <a:pt x="729" y="792"/>
                  </a:moveTo>
                  <a:cubicBezTo>
                    <a:pt x="727" y="859"/>
                    <a:pt x="729" y="929"/>
                    <a:pt x="728" y="997"/>
                  </a:cubicBezTo>
                  <a:cubicBezTo>
                    <a:pt x="747" y="997"/>
                    <a:pt x="765" y="997"/>
                    <a:pt x="783" y="997"/>
                  </a:cubicBezTo>
                  <a:cubicBezTo>
                    <a:pt x="785" y="929"/>
                    <a:pt x="787" y="860"/>
                    <a:pt x="787" y="790"/>
                  </a:cubicBezTo>
                  <a:cubicBezTo>
                    <a:pt x="768" y="790"/>
                    <a:pt x="749" y="790"/>
                    <a:pt x="730" y="790"/>
                  </a:cubicBezTo>
                  <a:cubicBezTo>
                    <a:pt x="729" y="790"/>
                    <a:pt x="729" y="791"/>
                    <a:pt x="729" y="792"/>
                  </a:cubicBezTo>
                  <a:close/>
                  <a:moveTo>
                    <a:pt x="790" y="792"/>
                  </a:moveTo>
                  <a:cubicBezTo>
                    <a:pt x="789" y="861"/>
                    <a:pt x="788" y="929"/>
                    <a:pt x="786" y="997"/>
                  </a:cubicBezTo>
                  <a:cubicBezTo>
                    <a:pt x="834" y="997"/>
                    <a:pt x="881" y="1003"/>
                    <a:pt x="927" y="998"/>
                  </a:cubicBezTo>
                  <a:cubicBezTo>
                    <a:pt x="937" y="935"/>
                    <a:pt x="950" y="870"/>
                    <a:pt x="942" y="797"/>
                  </a:cubicBezTo>
                  <a:cubicBezTo>
                    <a:pt x="894" y="792"/>
                    <a:pt x="842" y="791"/>
                    <a:pt x="791" y="790"/>
                  </a:cubicBezTo>
                  <a:cubicBezTo>
                    <a:pt x="790" y="790"/>
                    <a:pt x="790" y="791"/>
                    <a:pt x="790" y="792"/>
                  </a:cubicBezTo>
                  <a:close/>
                  <a:moveTo>
                    <a:pt x="1521" y="796"/>
                  </a:moveTo>
                  <a:cubicBezTo>
                    <a:pt x="1521" y="795"/>
                    <a:pt x="1522" y="788"/>
                    <a:pt x="1520" y="791"/>
                  </a:cubicBezTo>
                  <a:cubicBezTo>
                    <a:pt x="1520" y="793"/>
                    <a:pt x="1520" y="799"/>
                    <a:pt x="1521" y="796"/>
                  </a:cubicBezTo>
                  <a:close/>
                  <a:moveTo>
                    <a:pt x="515" y="804"/>
                  </a:moveTo>
                  <a:cubicBezTo>
                    <a:pt x="511" y="864"/>
                    <a:pt x="510" y="926"/>
                    <a:pt x="510" y="991"/>
                  </a:cubicBezTo>
                  <a:cubicBezTo>
                    <a:pt x="552" y="995"/>
                    <a:pt x="598" y="999"/>
                    <a:pt x="640" y="1000"/>
                  </a:cubicBezTo>
                  <a:cubicBezTo>
                    <a:pt x="631" y="934"/>
                    <a:pt x="624" y="865"/>
                    <a:pt x="620" y="794"/>
                  </a:cubicBezTo>
                  <a:cubicBezTo>
                    <a:pt x="584" y="797"/>
                    <a:pt x="549" y="799"/>
                    <a:pt x="515" y="804"/>
                  </a:cubicBezTo>
                  <a:close/>
                  <a:moveTo>
                    <a:pt x="948" y="845"/>
                  </a:moveTo>
                  <a:cubicBezTo>
                    <a:pt x="950" y="830"/>
                    <a:pt x="952" y="814"/>
                    <a:pt x="953" y="798"/>
                  </a:cubicBezTo>
                  <a:cubicBezTo>
                    <a:pt x="950" y="798"/>
                    <a:pt x="949" y="797"/>
                    <a:pt x="945" y="797"/>
                  </a:cubicBezTo>
                  <a:cubicBezTo>
                    <a:pt x="947" y="812"/>
                    <a:pt x="946" y="830"/>
                    <a:pt x="948" y="845"/>
                  </a:cubicBezTo>
                  <a:close/>
                  <a:moveTo>
                    <a:pt x="950" y="997"/>
                  </a:moveTo>
                  <a:cubicBezTo>
                    <a:pt x="991" y="993"/>
                    <a:pt x="1030" y="989"/>
                    <a:pt x="1070" y="985"/>
                  </a:cubicBezTo>
                  <a:cubicBezTo>
                    <a:pt x="1087" y="933"/>
                    <a:pt x="1099" y="877"/>
                    <a:pt x="1110" y="818"/>
                  </a:cubicBezTo>
                  <a:cubicBezTo>
                    <a:pt x="1061" y="809"/>
                    <a:pt x="1009" y="803"/>
                    <a:pt x="957" y="798"/>
                  </a:cubicBezTo>
                  <a:cubicBezTo>
                    <a:pt x="944" y="857"/>
                    <a:pt x="952" y="927"/>
                    <a:pt x="950" y="997"/>
                  </a:cubicBezTo>
                  <a:close/>
                  <a:moveTo>
                    <a:pt x="462" y="811"/>
                  </a:moveTo>
                  <a:cubicBezTo>
                    <a:pt x="470" y="866"/>
                    <a:pt x="483" y="925"/>
                    <a:pt x="495" y="975"/>
                  </a:cubicBezTo>
                  <a:cubicBezTo>
                    <a:pt x="497" y="982"/>
                    <a:pt x="496" y="993"/>
                    <a:pt x="508" y="991"/>
                  </a:cubicBezTo>
                  <a:cubicBezTo>
                    <a:pt x="507" y="935"/>
                    <a:pt x="508" y="873"/>
                    <a:pt x="511" y="820"/>
                  </a:cubicBezTo>
                  <a:cubicBezTo>
                    <a:pt x="512" y="816"/>
                    <a:pt x="515" y="807"/>
                    <a:pt x="510" y="804"/>
                  </a:cubicBezTo>
                  <a:cubicBezTo>
                    <a:pt x="494" y="807"/>
                    <a:pt x="477" y="808"/>
                    <a:pt x="462" y="811"/>
                  </a:cubicBezTo>
                  <a:close/>
                  <a:moveTo>
                    <a:pt x="318" y="839"/>
                  </a:moveTo>
                  <a:cubicBezTo>
                    <a:pt x="326" y="887"/>
                    <a:pt x="341" y="928"/>
                    <a:pt x="354" y="970"/>
                  </a:cubicBezTo>
                  <a:cubicBezTo>
                    <a:pt x="400" y="977"/>
                    <a:pt x="448" y="987"/>
                    <a:pt x="496" y="988"/>
                  </a:cubicBezTo>
                  <a:cubicBezTo>
                    <a:pt x="480" y="933"/>
                    <a:pt x="470" y="871"/>
                    <a:pt x="459" y="811"/>
                  </a:cubicBezTo>
                  <a:cubicBezTo>
                    <a:pt x="411" y="819"/>
                    <a:pt x="363" y="827"/>
                    <a:pt x="318" y="839"/>
                  </a:cubicBezTo>
                  <a:close/>
                  <a:moveTo>
                    <a:pt x="1113" y="819"/>
                  </a:moveTo>
                  <a:cubicBezTo>
                    <a:pt x="1113" y="819"/>
                    <a:pt x="1113" y="818"/>
                    <a:pt x="1112" y="818"/>
                  </a:cubicBezTo>
                  <a:cubicBezTo>
                    <a:pt x="1102" y="876"/>
                    <a:pt x="1089" y="932"/>
                    <a:pt x="1074" y="984"/>
                  </a:cubicBezTo>
                  <a:cubicBezTo>
                    <a:pt x="1100" y="981"/>
                    <a:pt x="1126" y="978"/>
                    <a:pt x="1151" y="973"/>
                  </a:cubicBezTo>
                  <a:cubicBezTo>
                    <a:pt x="1151" y="922"/>
                    <a:pt x="1149" y="873"/>
                    <a:pt x="1146" y="825"/>
                  </a:cubicBezTo>
                  <a:cubicBezTo>
                    <a:pt x="1135" y="823"/>
                    <a:pt x="1125" y="820"/>
                    <a:pt x="1113" y="819"/>
                  </a:cubicBezTo>
                  <a:close/>
                  <a:moveTo>
                    <a:pt x="46" y="1018"/>
                  </a:moveTo>
                  <a:cubicBezTo>
                    <a:pt x="45" y="1002"/>
                    <a:pt x="48" y="990"/>
                    <a:pt x="54" y="980"/>
                  </a:cubicBezTo>
                  <a:cubicBezTo>
                    <a:pt x="37" y="936"/>
                    <a:pt x="24" y="889"/>
                    <a:pt x="17" y="837"/>
                  </a:cubicBezTo>
                  <a:cubicBezTo>
                    <a:pt x="13" y="832"/>
                    <a:pt x="11" y="826"/>
                    <a:pt x="7" y="821"/>
                  </a:cubicBezTo>
                  <a:cubicBezTo>
                    <a:pt x="12" y="895"/>
                    <a:pt x="24" y="961"/>
                    <a:pt x="46" y="1018"/>
                  </a:cubicBezTo>
                  <a:close/>
                  <a:moveTo>
                    <a:pt x="1507" y="887"/>
                  </a:moveTo>
                  <a:cubicBezTo>
                    <a:pt x="1509" y="865"/>
                    <a:pt x="1516" y="844"/>
                    <a:pt x="1515" y="823"/>
                  </a:cubicBezTo>
                  <a:cubicBezTo>
                    <a:pt x="1506" y="838"/>
                    <a:pt x="1508" y="868"/>
                    <a:pt x="1507" y="887"/>
                  </a:cubicBezTo>
                  <a:close/>
                  <a:moveTo>
                    <a:pt x="1149" y="826"/>
                  </a:moveTo>
                  <a:cubicBezTo>
                    <a:pt x="1152" y="873"/>
                    <a:pt x="1154" y="922"/>
                    <a:pt x="1154" y="973"/>
                  </a:cubicBezTo>
                  <a:cubicBezTo>
                    <a:pt x="1174" y="969"/>
                    <a:pt x="1195" y="965"/>
                    <a:pt x="1215" y="961"/>
                  </a:cubicBezTo>
                  <a:cubicBezTo>
                    <a:pt x="1227" y="925"/>
                    <a:pt x="1240" y="889"/>
                    <a:pt x="1248" y="849"/>
                  </a:cubicBezTo>
                  <a:cubicBezTo>
                    <a:pt x="1215" y="841"/>
                    <a:pt x="1184" y="832"/>
                    <a:pt x="1149" y="826"/>
                  </a:cubicBezTo>
                  <a:close/>
                  <a:moveTo>
                    <a:pt x="1461" y="878"/>
                  </a:moveTo>
                  <a:cubicBezTo>
                    <a:pt x="1455" y="899"/>
                    <a:pt x="1449" y="921"/>
                    <a:pt x="1442" y="941"/>
                  </a:cubicBezTo>
                  <a:cubicBezTo>
                    <a:pt x="1456" y="956"/>
                    <a:pt x="1469" y="972"/>
                    <a:pt x="1476" y="993"/>
                  </a:cubicBezTo>
                  <a:cubicBezTo>
                    <a:pt x="1493" y="949"/>
                    <a:pt x="1507" y="896"/>
                    <a:pt x="1506" y="837"/>
                  </a:cubicBezTo>
                  <a:cubicBezTo>
                    <a:pt x="1495" y="854"/>
                    <a:pt x="1476" y="865"/>
                    <a:pt x="1461" y="878"/>
                  </a:cubicBezTo>
                  <a:close/>
                  <a:moveTo>
                    <a:pt x="196" y="877"/>
                  </a:moveTo>
                  <a:cubicBezTo>
                    <a:pt x="201" y="898"/>
                    <a:pt x="208" y="918"/>
                    <a:pt x="215" y="938"/>
                  </a:cubicBezTo>
                  <a:cubicBezTo>
                    <a:pt x="247" y="946"/>
                    <a:pt x="278" y="956"/>
                    <a:pt x="313" y="961"/>
                  </a:cubicBezTo>
                  <a:cubicBezTo>
                    <a:pt x="311" y="919"/>
                    <a:pt x="316" y="878"/>
                    <a:pt x="315" y="839"/>
                  </a:cubicBezTo>
                  <a:cubicBezTo>
                    <a:pt x="314" y="839"/>
                    <a:pt x="313" y="839"/>
                    <a:pt x="313" y="839"/>
                  </a:cubicBezTo>
                  <a:cubicBezTo>
                    <a:pt x="272" y="850"/>
                    <a:pt x="233" y="863"/>
                    <a:pt x="196" y="877"/>
                  </a:cubicBezTo>
                  <a:close/>
                  <a:moveTo>
                    <a:pt x="55" y="977"/>
                  </a:moveTo>
                  <a:cubicBezTo>
                    <a:pt x="56" y="970"/>
                    <a:pt x="61" y="968"/>
                    <a:pt x="63" y="962"/>
                  </a:cubicBezTo>
                  <a:cubicBezTo>
                    <a:pt x="57" y="935"/>
                    <a:pt x="56" y="902"/>
                    <a:pt x="54" y="871"/>
                  </a:cubicBezTo>
                  <a:cubicBezTo>
                    <a:pt x="42" y="861"/>
                    <a:pt x="30" y="852"/>
                    <a:pt x="20" y="840"/>
                  </a:cubicBezTo>
                  <a:cubicBezTo>
                    <a:pt x="27" y="890"/>
                    <a:pt x="39" y="936"/>
                    <a:pt x="55" y="977"/>
                  </a:cubicBezTo>
                  <a:close/>
                  <a:moveTo>
                    <a:pt x="1251" y="851"/>
                  </a:moveTo>
                  <a:cubicBezTo>
                    <a:pt x="1241" y="889"/>
                    <a:pt x="1230" y="925"/>
                    <a:pt x="1218" y="960"/>
                  </a:cubicBezTo>
                  <a:cubicBezTo>
                    <a:pt x="1253" y="953"/>
                    <a:pt x="1288" y="945"/>
                    <a:pt x="1320" y="935"/>
                  </a:cubicBezTo>
                  <a:cubicBezTo>
                    <a:pt x="1320" y="914"/>
                    <a:pt x="1320" y="893"/>
                    <a:pt x="1319" y="873"/>
                  </a:cubicBezTo>
                  <a:cubicBezTo>
                    <a:pt x="1296" y="866"/>
                    <a:pt x="1275" y="857"/>
                    <a:pt x="1251" y="851"/>
                  </a:cubicBezTo>
                  <a:close/>
                  <a:moveTo>
                    <a:pt x="316" y="962"/>
                  </a:moveTo>
                  <a:cubicBezTo>
                    <a:pt x="327" y="965"/>
                    <a:pt x="339" y="967"/>
                    <a:pt x="351" y="969"/>
                  </a:cubicBezTo>
                  <a:cubicBezTo>
                    <a:pt x="338" y="932"/>
                    <a:pt x="328" y="893"/>
                    <a:pt x="318" y="853"/>
                  </a:cubicBezTo>
                  <a:cubicBezTo>
                    <a:pt x="316" y="889"/>
                    <a:pt x="315" y="925"/>
                    <a:pt x="316" y="962"/>
                  </a:cubicBezTo>
                  <a:close/>
                  <a:moveTo>
                    <a:pt x="65" y="959"/>
                  </a:moveTo>
                  <a:cubicBezTo>
                    <a:pt x="75" y="948"/>
                    <a:pt x="90" y="935"/>
                    <a:pt x="102" y="923"/>
                  </a:cubicBezTo>
                  <a:cubicBezTo>
                    <a:pt x="99" y="914"/>
                    <a:pt x="96" y="904"/>
                    <a:pt x="94" y="894"/>
                  </a:cubicBezTo>
                  <a:cubicBezTo>
                    <a:pt x="80" y="889"/>
                    <a:pt x="69" y="880"/>
                    <a:pt x="56" y="873"/>
                  </a:cubicBezTo>
                  <a:cubicBezTo>
                    <a:pt x="59" y="902"/>
                    <a:pt x="60" y="932"/>
                    <a:pt x="65" y="959"/>
                  </a:cubicBezTo>
                  <a:close/>
                  <a:moveTo>
                    <a:pt x="1322" y="934"/>
                  </a:moveTo>
                  <a:cubicBezTo>
                    <a:pt x="1332" y="932"/>
                    <a:pt x="1340" y="928"/>
                    <a:pt x="1350" y="925"/>
                  </a:cubicBezTo>
                  <a:cubicBezTo>
                    <a:pt x="1354" y="914"/>
                    <a:pt x="1357" y="903"/>
                    <a:pt x="1360" y="891"/>
                  </a:cubicBezTo>
                  <a:cubicBezTo>
                    <a:pt x="1347" y="886"/>
                    <a:pt x="1335" y="880"/>
                    <a:pt x="1322" y="875"/>
                  </a:cubicBezTo>
                  <a:cubicBezTo>
                    <a:pt x="1323" y="895"/>
                    <a:pt x="1323" y="913"/>
                    <a:pt x="1322" y="934"/>
                  </a:cubicBezTo>
                  <a:close/>
                  <a:moveTo>
                    <a:pt x="194" y="879"/>
                  </a:moveTo>
                  <a:cubicBezTo>
                    <a:pt x="181" y="882"/>
                    <a:pt x="173" y="889"/>
                    <a:pt x="161" y="892"/>
                  </a:cubicBezTo>
                  <a:cubicBezTo>
                    <a:pt x="161" y="902"/>
                    <a:pt x="161" y="911"/>
                    <a:pt x="161" y="921"/>
                  </a:cubicBezTo>
                  <a:cubicBezTo>
                    <a:pt x="179" y="925"/>
                    <a:pt x="195" y="935"/>
                    <a:pt x="212" y="935"/>
                  </a:cubicBezTo>
                  <a:cubicBezTo>
                    <a:pt x="205" y="917"/>
                    <a:pt x="199" y="899"/>
                    <a:pt x="194" y="879"/>
                  </a:cubicBezTo>
                  <a:close/>
                  <a:moveTo>
                    <a:pt x="1457" y="881"/>
                  </a:moveTo>
                  <a:cubicBezTo>
                    <a:pt x="1457" y="880"/>
                    <a:pt x="1456" y="880"/>
                    <a:pt x="1455" y="880"/>
                  </a:cubicBezTo>
                  <a:cubicBezTo>
                    <a:pt x="1452" y="883"/>
                    <a:pt x="1447" y="885"/>
                    <a:pt x="1443" y="887"/>
                  </a:cubicBezTo>
                  <a:cubicBezTo>
                    <a:pt x="1443" y="905"/>
                    <a:pt x="1440" y="923"/>
                    <a:pt x="1441" y="937"/>
                  </a:cubicBezTo>
                  <a:cubicBezTo>
                    <a:pt x="1443" y="919"/>
                    <a:pt x="1456" y="899"/>
                    <a:pt x="1457" y="881"/>
                  </a:cubicBezTo>
                  <a:close/>
                  <a:moveTo>
                    <a:pt x="1505" y="889"/>
                  </a:moveTo>
                  <a:cubicBezTo>
                    <a:pt x="1506" y="893"/>
                    <a:pt x="1506" y="886"/>
                    <a:pt x="1505" y="889"/>
                  </a:cubicBezTo>
                  <a:close/>
                  <a:moveTo>
                    <a:pt x="1399" y="909"/>
                  </a:moveTo>
                  <a:cubicBezTo>
                    <a:pt x="1411" y="918"/>
                    <a:pt x="1425" y="927"/>
                    <a:pt x="1437" y="936"/>
                  </a:cubicBezTo>
                  <a:cubicBezTo>
                    <a:pt x="1438" y="922"/>
                    <a:pt x="1441" y="904"/>
                    <a:pt x="1439" y="889"/>
                  </a:cubicBezTo>
                  <a:cubicBezTo>
                    <a:pt x="1427" y="897"/>
                    <a:pt x="1413" y="903"/>
                    <a:pt x="1399" y="909"/>
                  </a:cubicBezTo>
                  <a:close/>
                  <a:moveTo>
                    <a:pt x="1354" y="924"/>
                  </a:moveTo>
                  <a:cubicBezTo>
                    <a:pt x="1366" y="919"/>
                    <a:pt x="1379" y="914"/>
                    <a:pt x="1392" y="910"/>
                  </a:cubicBezTo>
                  <a:cubicBezTo>
                    <a:pt x="1384" y="902"/>
                    <a:pt x="1373" y="898"/>
                    <a:pt x="1363" y="893"/>
                  </a:cubicBezTo>
                  <a:cubicBezTo>
                    <a:pt x="1360" y="903"/>
                    <a:pt x="1354" y="915"/>
                    <a:pt x="1354" y="924"/>
                  </a:cubicBezTo>
                  <a:close/>
                  <a:moveTo>
                    <a:pt x="131" y="910"/>
                  </a:moveTo>
                  <a:cubicBezTo>
                    <a:pt x="141" y="912"/>
                    <a:pt x="148" y="917"/>
                    <a:pt x="158" y="919"/>
                  </a:cubicBezTo>
                  <a:cubicBezTo>
                    <a:pt x="158" y="911"/>
                    <a:pt x="159" y="901"/>
                    <a:pt x="157" y="894"/>
                  </a:cubicBezTo>
                  <a:cubicBezTo>
                    <a:pt x="149" y="900"/>
                    <a:pt x="139" y="903"/>
                    <a:pt x="131" y="910"/>
                  </a:cubicBezTo>
                  <a:close/>
                  <a:moveTo>
                    <a:pt x="929" y="998"/>
                  </a:moveTo>
                  <a:cubicBezTo>
                    <a:pt x="936" y="999"/>
                    <a:pt x="939" y="996"/>
                    <a:pt x="945" y="997"/>
                  </a:cubicBezTo>
                  <a:cubicBezTo>
                    <a:pt x="947" y="964"/>
                    <a:pt x="945" y="928"/>
                    <a:pt x="944" y="895"/>
                  </a:cubicBezTo>
                  <a:cubicBezTo>
                    <a:pt x="941" y="931"/>
                    <a:pt x="935" y="964"/>
                    <a:pt x="929" y="998"/>
                  </a:cubicBezTo>
                  <a:close/>
                  <a:moveTo>
                    <a:pt x="98" y="897"/>
                  </a:moveTo>
                  <a:cubicBezTo>
                    <a:pt x="99" y="906"/>
                    <a:pt x="103" y="913"/>
                    <a:pt x="104" y="922"/>
                  </a:cubicBezTo>
                  <a:cubicBezTo>
                    <a:pt x="112" y="918"/>
                    <a:pt x="119" y="915"/>
                    <a:pt x="125" y="909"/>
                  </a:cubicBezTo>
                  <a:cubicBezTo>
                    <a:pt x="115" y="906"/>
                    <a:pt x="107" y="900"/>
                    <a:pt x="98" y="897"/>
                  </a:cubicBezTo>
                  <a:moveTo>
                    <a:pt x="98" y="897"/>
                  </a:moveTo>
                  <a:cubicBezTo>
                    <a:pt x="97" y="896"/>
                    <a:pt x="97" y="897"/>
                    <a:pt x="98" y="897"/>
                  </a:cubicBezTo>
                  <a:moveTo>
                    <a:pt x="128" y="911"/>
                  </a:moveTo>
                  <a:cubicBezTo>
                    <a:pt x="121" y="916"/>
                    <a:pt x="111" y="919"/>
                    <a:pt x="106" y="927"/>
                  </a:cubicBezTo>
                  <a:cubicBezTo>
                    <a:pt x="126" y="981"/>
                    <a:pt x="148" y="1032"/>
                    <a:pt x="176" y="1078"/>
                  </a:cubicBezTo>
                  <a:cubicBezTo>
                    <a:pt x="166" y="1030"/>
                    <a:pt x="160" y="978"/>
                    <a:pt x="158" y="922"/>
                  </a:cubicBezTo>
                  <a:cubicBezTo>
                    <a:pt x="148" y="919"/>
                    <a:pt x="138" y="915"/>
                    <a:pt x="128" y="911"/>
                  </a:cubicBezTo>
                  <a:close/>
                  <a:moveTo>
                    <a:pt x="1396" y="911"/>
                  </a:moveTo>
                  <a:cubicBezTo>
                    <a:pt x="1381" y="916"/>
                    <a:pt x="1367" y="923"/>
                    <a:pt x="1351" y="927"/>
                  </a:cubicBezTo>
                  <a:cubicBezTo>
                    <a:pt x="1341" y="957"/>
                    <a:pt x="1330" y="985"/>
                    <a:pt x="1317" y="1011"/>
                  </a:cubicBezTo>
                  <a:cubicBezTo>
                    <a:pt x="1313" y="1047"/>
                    <a:pt x="1308" y="1080"/>
                    <a:pt x="1301" y="1111"/>
                  </a:cubicBezTo>
                  <a:cubicBezTo>
                    <a:pt x="1314" y="1119"/>
                    <a:pt x="1324" y="1130"/>
                    <a:pt x="1336" y="1139"/>
                  </a:cubicBezTo>
                  <a:cubicBezTo>
                    <a:pt x="1376" y="1079"/>
                    <a:pt x="1414" y="1018"/>
                    <a:pt x="1437" y="941"/>
                  </a:cubicBezTo>
                  <a:cubicBezTo>
                    <a:pt x="1425" y="929"/>
                    <a:pt x="1410" y="920"/>
                    <a:pt x="1396" y="911"/>
                  </a:cubicBezTo>
                  <a:close/>
                  <a:moveTo>
                    <a:pt x="161" y="927"/>
                  </a:moveTo>
                  <a:cubicBezTo>
                    <a:pt x="163" y="985"/>
                    <a:pt x="170" y="1038"/>
                    <a:pt x="181" y="1087"/>
                  </a:cubicBezTo>
                  <a:cubicBezTo>
                    <a:pt x="190" y="1099"/>
                    <a:pt x="197" y="1113"/>
                    <a:pt x="206" y="1125"/>
                  </a:cubicBezTo>
                  <a:cubicBezTo>
                    <a:pt x="227" y="1107"/>
                    <a:pt x="251" y="1093"/>
                    <a:pt x="277" y="1081"/>
                  </a:cubicBezTo>
                  <a:cubicBezTo>
                    <a:pt x="255" y="1036"/>
                    <a:pt x="231" y="992"/>
                    <a:pt x="214" y="940"/>
                  </a:cubicBezTo>
                  <a:cubicBezTo>
                    <a:pt x="195" y="936"/>
                    <a:pt x="179" y="929"/>
                    <a:pt x="161" y="924"/>
                  </a:cubicBezTo>
                  <a:cubicBezTo>
                    <a:pt x="161" y="925"/>
                    <a:pt x="161" y="926"/>
                    <a:pt x="161" y="927"/>
                  </a:cubicBezTo>
                  <a:close/>
                  <a:moveTo>
                    <a:pt x="66" y="965"/>
                  </a:moveTo>
                  <a:cubicBezTo>
                    <a:pt x="64" y="977"/>
                    <a:pt x="71" y="992"/>
                    <a:pt x="74" y="1005"/>
                  </a:cubicBezTo>
                  <a:cubicBezTo>
                    <a:pt x="77" y="1019"/>
                    <a:pt x="78" y="1032"/>
                    <a:pt x="82" y="1043"/>
                  </a:cubicBezTo>
                  <a:cubicBezTo>
                    <a:pt x="93" y="1070"/>
                    <a:pt x="112" y="1092"/>
                    <a:pt x="122" y="1112"/>
                  </a:cubicBezTo>
                  <a:cubicBezTo>
                    <a:pt x="142" y="1123"/>
                    <a:pt x="164" y="1137"/>
                    <a:pt x="186" y="1144"/>
                  </a:cubicBezTo>
                  <a:cubicBezTo>
                    <a:pt x="195" y="1137"/>
                    <a:pt x="189" y="1127"/>
                    <a:pt x="186" y="1118"/>
                  </a:cubicBezTo>
                  <a:cubicBezTo>
                    <a:pt x="183" y="1108"/>
                    <a:pt x="181" y="1097"/>
                    <a:pt x="179" y="1087"/>
                  </a:cubicBezTo>
                  <a:cubicBezTo>
                    <a:pt x="149" y="1039"/>
                    <a:pt x="124" y="986"/>
                    <a:pt x="104" y="928"/>
                  </a:cubicBezTo>
                  <a:cubicBezTo>
                    <a:pt x="104" y="927"/>
                    <a:pt x="104" y="927"/>
                    <a:pt x="103" y="927"/>
                  </a:cubicBezTo>
                  <a:cubicBezTo>
                    <a:pt x="95" y="937"/>
                    <a:pt x="68" y="952"/>
                    <a:pt x="66" y="965"/>
                  </a:cubicBezTo>
                  <a:close/>
                  <a:moveTo>
                    <a:pt x="1322" y="936"/>
                  </a:moveTo>
                  <a:cubicBezTo>
                    <a:pt x="1322" y="959"/>
                    <a:pt x="1319" y="983"/>
                    <a:pt x="1319" y="1003"/>
                  </a:cubicBezTo>
                  <a:cubicBezTo>
                    <a:pt x="1329" y="979"/>
                    <a:pt x="1339" y="954"/>
                    <a:pt x="1349" y="929"/>
                  </a:cubicBezTo>
                  <a:cubicBezTo>
                    <a:pt x="1339" y="930"/>
                    <a:pt x="1332" y="935"/>
                    <a:pt x="1322" y="936"/>
                  </a:cubicBezTo>
                  <a:close/>
                  <a:moveTo>
                    <a:pt x="1216" y="963"/>
                  </a:moveTo>
                  <a:cubicBezTo>
                    <a:pt x="1206" y="996"/>
                    <a:pt x="1192" y="1025"/>
                    <a:pt x="1179" y="1055"/>
                  </a:cubicBezTo>
                  <a:cubicBezTo>
                    <a:pt x="1212" y="1065"/>
                    <a:pt x="1242" y="1078"/>
                    <a:pt x="1271" y="1093"/>
                  </a:cubicBezTo>
                  <a:cubicBezTo>
                    <a:pt x="1278" y="1080"/>
                    <a:pt x="1286" y="1067"/>
                    <a:pt x="1294" y="1053"/>
                  </a:cubicBezTo>
                  <a:cubicBezTo>
                    <a:pt x="1300" y="1041"/>
                    <a:pt x="1312" y="1023"/>
                    <a:pt x="1315" y="1010"/>
                  </a:cubicBezTo>
                  <a:cubicBezTo>
                    <a:pt x="1320" y="988"/>
                    <a:pt x="1316" y="966"/>
                    <a:pt x="1319" y="938"/>
                  </a:cubicBezTo>
                  <a:cubicBezTo>
                    <a:pt x="1318" y="938"/>
                    <a:pt x="1318" y="938"/>
                    <a:pt x="1317" y="938"/>
                  </a:cubicBezTo>
                  <a:cubicBezTo>
                    <a:pt x="1285" y="948"/>
                    <a:pt x="1252" y="957"/>
                    <a:pt x="1216" y="963"/>
                  </a:cubicBezTo>
                  <a:close/>
                  <a:moveTo>
                    <a:pt x="280" y="1079"/>
                  </a:moveTo>
                  <a:cubicBezTo>
                    <a:pt x="293" y="1075"/>
                    <a:pt x="305" y="1068"/>
                    <a:pt x="319" y="1064"/>
                  </a:cubicBezTo>
                  <a:cubicBezTo>
                    <a:pt x="315" y="1033"/>
                    <a:pt x="314" y="998"/>
                    <a:pt x="313" y="964"/>
                  </a:cubicBezTo>
                  <a:cubicBezTo>
                    <a:pt x="279" y="958"/>
                    <a:pt x="248" y="950"/>
                    <a:pt x="217" y="941"/>
                  </a:cubicBezTo>
                  <a:cubicBezTo>
                    <a:pt x="234" y="991"/>
                    <a:pt x="256" y="1036"/>
                    <a:pt x="280" y="1079"/>
                  </a:cubicBezTo>
                  <a:close/>
                  <a:moveTo>
                    <a:pt x="1403" y="1111"/>
                  </a:moveTo>
                  <a:cubicBezTo>
                    <a:pt x="1431" y="1098"/>
                    <a:pt x="1442" y="1073"/>
                    <a:pt x="1454" y="1045"/>
                  </a:cubicBezTo>
                  <a:cubicBezTo>
                    <a:pt x="1461" y="1029"/>
                    <a:pt x="1470" y="1013"/>
                    <a:pt x="1474" y="997"/>
                  </a:cubicBezTo>
                  <a:cubicBezTo>
                    <a:pt x="1468" y="975"/>
                    <a:pt x="1455" y="958"/>
                    <a:pt x="1440" y="944"/>
                  </a:cubicBezTo>
                  <a:cubicBezTo>
                    <a:pt x="1433" y="1004"/>
                    <a:pt x="1418" y="1062"/>
                    <a:pt x="1403" y="1111"/>
                  </a:cubicBezTo>
                  <a:close/>
                  <a:moveTo>
                    <a:pt x="1491" y="959"/>
                  </a:moveTo>
                  <a:cubicBezTo>
                    <a:pt x="1492" y="962"/>
                    <a:pt x="1492" y="955"/>
                    <a:pt x="1491" y="959"/>
                  </a:cubicBezTo>
                  <a:close/>
                  <a:moveTo>
                    <a:pt x="1434" y="961"/>
                  </a:moveTo>
                  <a:cubicBezTo>
                    <a:pt x="1434" y="961"/>
                    <a:pt x="1435" y="962"/>
                    <a:pt x="1434" y="961"/>
                  </a:cubicBezTo>
                  <a:close/>
                  <a:moveTo>
                    <a:pt x="1490" y="963"/>
                  </a:moveTo>
                  <a:cubicBezTo>
                    <a:pt x="1489" y="963"/>
                    <a:pt x="1489" y="963"/>
                    <a:pt x="1489" y="963"/>
                  </a:cubicBezTo>
                  <a:cubicBezTo>
                    <a:pt x="1487" y="979"/>
                    <a:pt x="1474" y="992"/>
                    <a:pt x="1479" y="1008"/>
                  </a:cubicBezTo>
                  <a:cubicBezTo>
                    <a:pt x="1482" y="992"/>
                    <a:pt x="1488" y="980"/>
                    <a:pt x="1490" y="963"/>
                  </a:cubicBezTo>
                  <a:moveTo>
                    <a:pt x="1490" y="963"/>
                  </a:moveTo>
                  <a:cubicBezTo>
                    <a:pt x="1493" y="962"/>
                    <a:pt x="1489" y="958"/>
                    <a:pt x="1490" y="963"/>
                  </a:cubicBezTo>
                  <a:moveTo>
                    <a:pt x="1350" y="1123"/>
                  </a:moveTo>
                  <a:cubicBezTo>
                    <a:pt x="1346" y="1129"/>
                    <a:pt x="1339" y="1135"/>
                    <a:pt x="1338" y="1144"/>
                  </a:cubicBezTo>
                  <a:cubicBezTo>
                    <a:pt x="1361" y="1136"/>
                    <a:pt x="1379" y="1125"/>
                    <a:pt x="1398" y="1114"/>
                  </a:cubicBezTo>
                  <a:cubicBezTo>
                    <a:pt x="1414" y="1068"/>
                    <a:pt x="1429" y="1017"/>
                    <a:pt x="1433" y="963"/>
                  </a:cubicBezTo>
                  <a:cubicBezTo>
                    <a:pt x="1411" y="1021"/>
                    <a:pt x="1383" y="1076"/>
                    <a:pt x="1350" y="1123"/>
                  </a:cubicBezTo>
                  <a:close/>
                  <a:moveTo>
                    <a:pt x="1213" y="965"/>
                  </a:moveTo>
                  <a:cubicBezTo>
                    <a:pt x="1195" y="967"/>
                    <a:pt x="1173" y="973"/>
                    <a:pt x="1153" y="976"/>
                  </a:cubicBezTo>
                  <a:cubicBezTo>
                    <a:pt x="1153" y="1000"/>
                    <a:pt x="1152" y="1023"/>
                    <a:pt x="1150" y="1046"/>
                  </a:cubicBezTo>
                  <a:cubicBezTo>
                    <a:pt x="1160" y="1048"/>
                    <a:pt x="1167" y="1052"/>
                    <a:pt x="1177" y="1054"/>
                  </a:cubicBezTo>
                  <a:cubicBezTo>
                    <a:pt x="1190" y="1025"/>
                    <a:pt x="1202" y="996"/>
                    <a:pt x="1213" y="965"/>
                  </a:cubicBezTo>
                  <a:close/>
                  <a:moveTo>
                    <a:pt x="321" y="1062"/>
                  </a:moveTo>
                  <a:cubicBezTo>
                    <a:pt x="341" y="1057"/>
                    <a:pt x="360" y="1049"/>
                    <a:pt x="380" y="1044"/>
                  </a:cubicBezTo>
                  <a:cubicBezTo>
                    <a:pt x="370" y="1020"/>
                    <a:pt x="361" y="996"/>
                    <a:pt x="352" y="972"/>
                  </a:cubicBezTo>
                  <a:cubicBezTo>
                    <a:pt x="339" y="970"/>
                    <a:pt x="328" y="967"/>
                    <a:pt x="316" y="965"/>
                  </a:cubicBezTo>
                  <a:cubicBezTo>
                    <a:pt x="316" y="999"/>
                    <a:pt x="319" y="1030"/>
                    <a:pt x="321" y="1062"/>
                  </a:cubicBezTo>
                  <a:close/>
                  <a:moveTo>
                    <a:pt x="75" y="1024"/>
                  </a:moveTo>
                  <a:cubicBezTo>
                    <a:pt x="70" y="1006"/>
                    <a:pt x="68" y="985"/>
                    <a:pt x="62" y="968"/>
                  </a:cubicBezTo>
                  <a:cubicBezTo>
                    <a:pt x="50" y="986"/>
                    <a:pt x="69" y="1007"/>
                    <a:pt x="75" y="1024"/>
                  </a:cubicBezTo>
                  <a:close/>
                  <a:moveTo>
                    <a:pt x="382" y="1043"/>
                  </a:moveTo>
                  <a:cubicBezTo>
                    <a:pt x="421" y="1032"/>
                    <a:pt x="463" y="1025"/>
                    <a:pt x="504" y="1016"/>
                  </a:cubicBezTo>
                  <a:cubicBezTo>
                    <a:pt x="501" y="1009"/>
                    <a:pt x="499" y="1001"/>
                    <a:pt x="497" y="992"/>
                  </a:cubicBezTo>
                  <a:cubicBezTo>
                    <a:pt x="448" y="988"/>
                    <a:pt x="402" y="981"/>
                    <a:pt x="356" y="973"/>
                  </a:cubicBezTo>
                  <a:cubicBezTo>
                    <a:pt x="363" y="998"/>
                    <a:pt x="374" y="1019"/>
                    <a:pt x="382" y="1043"/>
                  </a:cubicBezTo>
                  <a:close/>
                  <a:moveTo>
                    <a:pt x="1150" y="976"/>
                  </a:moveTo>
                  <a:cubicBezTo>
                    <a:pt x="1125" y="981"/>
                    <a:pt x="1099" y="984"/>
                    <a:pt x="1073" y="987"/>
                  </a:cubicBezTo>
                  <a:cubicBezTo>
                    <a:pt x="1069" y="1000"/>
                    <a:pt x="1065" y="1012"/>
                    <a:pt x="1062" y="1025"/>
                  </a:cubicBezTo>
                  <a:cubicBezTo>
                    <a:pt x="1092" y="1029"/>
                    <a:pt x="1121" y="1039"/>
                    <a:pt x="1148" y="1044"/>
                  </a:cubicBezTo>
                  <a:cubicBezTo>
                    <a:pt x="1148" y="1021"/>
                    <a:pt x="1151" y="996"/>
                    <a:pt x="1150" y="976"/>
                  </a:cubicBezTo>
                  <a:close/>
                  <a:moveTo>
                    <a:pt x="95" y="1092"/>
                  </a:moveTo>
                  <a:cubicBezTo>
                    <a:pt x="95" y="1093"/>
                    <a:pt x="96" y="1092"/>
                    <a:pt x="95" y="1092"/>
                  </a:cubicBezTo>
                  <a:moveTo>
                    <a:pt x="95" y="1092"/>
                  </a:moveTo>
                  <a:cubicBezTo>
                    <a:pt x="84" y="1053"/>
                    <a:pt x="70" y="1017"/>
                    <a:pt x="54" y="984"/>
                  </a:cubicBezTo>
                  <a:cubicBezTo>
                    <a:pt x="36" y="1032"/>
                    <a:pt x="67" y="1071"/>
                    <a:pt x="95" y="1092"/>
                  </a:cubicBezTo>
                  <a:moveTo>
                    <a:pt x="950" y="1000"/>
                  </a:moveTo>
                  <a:cubicBezTo>
                    <a:pt x="950" y="1002"/>
                    <a:pt x="950" y="1004"/>
                    <a:pt x="950" y="1007"/>
                  </a:cubicBezTo>
                  <a:cubicBezTo>
                    <a:pt x="986" y="1013"/>
                    <a:pt x="1024" y="1017"/>
                    <a:pt x="1059" y="1024"/>
                  </a:cubicBezTo>
                  <a:cubicBezTo>
                    <a:pt x="1063" y="1013"/>
                    <a:pt x="1066" y="1000"/>
                    <a:pt x="1070" y="988"/>
                  </a:cubicBezTo>
                  <a:cubicBezTo>
                    <a:pt x="1030" y="992"/>
                    <a:pt x="990" y="996"/>
                    <a:pt x="950" y="1000"/>
                  </a:cubicBezTo>
                  <a:close/>
                  <a:moveTo>
                    <a:pt x="508" y="1016"/>
                  </a:moveTo>
                  <a:cubicBezTo>
                    <a:pt x="508" y="1009"/>
                    <a:pt x="508" y="1001"/>
                    <a:pt x="508" y="994"/>
                  </a:cubicBezTo>
                  <a:cubicBezTo>
                    <a:pt x="506" y="993"/>
                    <a:pt x="503" y="993"/>
                    <a:pt x="500" y="993"/>
                  </a:cubicBezTo>
                  <a:cubicBezTo>
                    <a:pt x="502" y="1001"/>
                    <a:pt x="502" y="1011"/>
                    <a:pt x="508" y="1016"/>
                  </a:cubicBezTo>
                  <a:close/>
                  <a:moveTo>
                    <a:pt x="510" y="994"/>
                  </a:moveTo>
                  <a:cubicBezTo>
                    <a:pt x="511" y="1001"/>
                    <a:pt x="509" y="1011"/>
                    <a:pt x="511" y="1016"/>
                  </a:cubicBezTo>
                  <a:cubicBezTo>
                    <a:pt x="545" y="1009"/>
                    <a:pt x="584" y="1008"/>
                    <a:pt x="619" y="1002"/>
                  </a:cubicBezTo>
                  <a:cubicBezTo>
                    <a:pt x="581" y="1001"/>
                    <a:pt x="546" y="997"/>
                    <a:pt x="510" y="994"/>
                  </a:cubicBezTo>
                  <a:close/>
                  <a:moveTo>
                    <a:pt x="684" y="1002"/>
                  </a:moveTo>
                  <a:cubicBezTo>
                    <a:pt x="696" y="1003"/>
                    <a:pt x="716" y="1005"/>
                    <a:pt x="726" y="1001"/>
                  </a:cubicBezTo>
                  <a:cubicBezTo>
                    <a:pt x="714" y="999"/>
                    <a:pt x="697" y="1001"/>
                    <a:pt x="684" y="1002"/>
                  </a:cubicBezTo>
                  <a:close/>
                  <a:moveTo>
                    <a:pt x="728" y="1002"/>
                  </a:moveTo>
                  <a:cubicBezTo>
                    <a:pt x="729" y="1002"/>
                    <a:pt x="729" y="1003"/>
                    <a:pt x="730" y="1003"/>
                  </a:cubicBezTo>
                  <a:cubicBezTo>
                    <a:pt x="740" y="1004"/>
                    <a:pt x="752" y="1004"/>
                    <a:pt x="763" y="1004"/>
                  </a:cubicBezTo>
                  <a:cubicBezTo>
                    <a:pt x="770" y="1004"/>
                    <a:pt x="780" y="1006"/>
                    <a:pt x="783" y="1001"/>
                  </a:cubicBezTo>
                  <a:cubicBezTo>
                    <a:pt x="767" y="1000"/>
                    <a:pt x="743" y="998"/>
                    <a:pt x="728" y="1002"/>
                  </a:cubicBezTo>
                  <a:close/>
                  <a:moveTo>
                    <a:pt x="786" y="1002"/>
                  </a:moveTo>
                  <a:cubicBezTo>
                    <a:pt x="802" y="1003"/>
                    <a:pt x="826" y="1004"/>
                    <a:pt x="840" y="1001"/>
                  </a:cubicBezTo>
                  <a:cubicBezTo>
                    <a:pt x="822" y="1003"/>
                    <a:pt x="801" y="997"/>
                    <a:pt x="786" y="1002"/>
                  </a:cubicBezTo>
                  <a:close/>
                  <a:moveTo>
                    <a:pt x="928" y="1005"/>
                  </a:moveTo>
                  <a:cubicBezTo>
                    <a:pt x="933" y="1006"/>
                    <a:pt x="939" y="1006"/>
                    <a:pt x="945" y="1007"/>
                  </a:cubicBezTo>
                  <a:cubicBezTo>
                    <a:pt x="945" y="1004"/>
                    <a:pt x="945" y="1002"/>
                    <a:pt x="945" y="1000"/>
                  </a:cubicBezTo>
                  <a:cubicBezTo>
                    <a:pt x="939" y="1001"/>
                    <a:pt x="929" y="998"/>
                    <a:pt x="928" y="1005"/>
                  </a:cubicBezTo>
                  <a:close/>
                  <a:moveTo>
                    <a:pt x="905" y="1003"/>
                  </a:moveTo>
                  <a:cubicBezTo>
                    <a:pt x="911" y="1002"/>
                    <a:pt x="924" y="1008"/>
                    <a:pt x="926" y="1002"/>
                  </a:cubicBezTo>
                  <a:cubicBezTo>
                    <a:pt x="921" y="1001"/>
                    <a:pt x="911" y="1002"/>
                    <a:pt x="905" y="1003"/>
                  </a:cubicBezTo>
                  <a:close/>
                  <a:moveTo>
                    <a:pt x="510" y="1018"/>
                  </a:moveTo>
                  <a:cubicBezTo>
                    <a:pt x="512" y="1043"/>
                    <a:pt x="518" y="1061"/>
                    <a:pt x="525" y="1080"/>
                  </a:cubicBezTo>
                  <a:cubicBezTo>
                    <a:pt x="539" y="1124"/>
                    <a:pt x="556" y="1165"/>
                    <a:pt x="573" y="1204"/>
                  </a:cubicBezTo>
                  <a:cubicBezTo>
                    <a:pt x="605" y="1200"/>
                    <a:pt x="636" y="1195"/>
                    <a:pt x="671" y="1193"/>
                  </a:cubicBezTo>
                  <a:cubicBezTo>
                    <a:pt x="658" y="1137"/>
                    <a:pt x="651" y="1072"/>
                    <a:pt x="641" y="1014"/>
                  </a:cubicBezTo>
                  <a:cubicBezTo>
                    <a:pt x="641" y="1011"/>
                    <a:pt x="643" y="1004"/>
                    <a:pt x="637" y="1004"/>
                  </a:cubicBezTo>
                  <a:cubicBezTo>
                    <a:pt x="594" y="1007"/>
                    <a:pt x="552" y="1012"/>
                    <a:pt x="510" y="1018"/>
                  </a:cubicBezTo>
                  <a:close/>
                  <a:moveTo>
                    <a:pt x="675" y="1192"/>
                  </a:moveTo>
                  <a:cubicBezTo>
                    <a:pt x="693" y="1192"/>
                    <a:pt x="708" y="1189"/>
                    <a:pt x="726" y="1190"/>
                  </a:cubicBezTo>
                  <a:cubicBezTo>
                    <a:pt x="727" y="1128"/>
                    <a:pt x="725" y="1068"/>
                    <a:pt x="726" y="1006"/>
                  </a:cubicBezTo>
                  <a:cubicBezTo>
                    <a:pt x="697" y="1006"/>
                    <a:pt x="672" y="1004"/>
                    <a:pt x="645" y="1004"/>
                  </a:cubicBezTo>
                  <a:cubicBezTo>
                    <a:pt x="650" y="1067"/>
                    <a:pt x="663" y="1131"/>
                    <a:pt x="675" y="1192"/>
                  </a:cubicBezTo>
                  <a:close/>
                  <a:moveTo>
                    <a:pt x="786" y="1006"/>
                  </a:moveTo>
                  <a:cubicBezTo>
                    <a:pt x="784" y="1067"/>
                    <a:pt x="782" y="1128"/>
                    <a:pt x="780" y="1189"/>
                  </a:cubicBezTo>
                  <a:cubicBezTo>
                    <a:pt x="815" y="1190"/>
                    <a:pt x="851" y="1191"/>
                    <a:pt x="883" y="1196"/>
                  </a:cubicBezTo>
                  <a:cubicBezTo>
                    <a:pt x="899" y="1135"/>
                    <a:pt x="913" y="1072"/>
                    <a:pt x="925" y="1007"/>
                  </a:cubicBezTo>
                  <a:cubicBezTo>
                    <a:pt x="882" y="1000"/>
                    <a:pt x="834" y="1007"/>
                    <a:pt x="786" y="1006"/>
                  </a:cubicBezTo>
                  <a:close/>
                  <a:moveTo>
                    <a:pt x="1439" y="1083"/>
                  </a:moveTo>
                  <a:cubicBezTo>
                    <a:pt x="1437" y="1084"/>
                    <a:pt x="1439" y="1084"/>
                    <a:pt x="1439" y="1083"/>
                  </a:cubicBezTo>
                  <a:moveTo>
                    <a:pt x="1439" y="1083"/>
                  </a:moveTo>
                  <a:cubicBezTo>
                    <a:pt x="1439" y="1083"/>
                    <a:pt x="1440" y="1083"/>
                    <a:pt x="1440" y="1083"/>
                  </a:cubicBezTo>
                  <a:cubicBezTo>
                    <a:pt x="1458" y="1065"/>
                    <a:pt x="1478" y="1037"/>
                    <a:pt x="1474" y="1004"/>
                  </a:cubicBezTo>
                  <a:cubicBezTo>
                    <a:pt x="1465" y="1033"/>
                    <a:pt x="1451" y="1057"/>
                    <a:pt x="1439" y="1083"/>
                  </a:cubicBezTo>
                  <a:moveTo>
                    <a:pt x="729" y="1190"/>
                  </a:moveTo>
                  <a:cubicBezTo>
                    <a:pt x="744" y="1188"/>
                    <a:pt x="762" y="1189"/>
                    <a:pt x="777" y="1189"/>
                  </a:cubicBezTo>
                  <a:cubicBezTo>
                    <a:pt x="780" y="1129"/>
                    <a:pt x="782" y="1067"/>
                    <a:pt x="783" y="1006"/>
                  </a:cubicBezTo>
                  <a:cubicBezTo>
                    <a:pt x="765" y="1006"/>
                    <a:pt x="747" y="1006"/>
                    <a:pt x="729" y="1006"/>
                  </a:cubicBezTo>
                  <a:cubicBezTo>
                    <a:pt x="727" y="1066"/>
                    <a:pt x="729" y="1129"/>
                    <a:pt x="729" y="1190"/>
                  </a:cubicBezTo>
                  <a:close/>
                  <a:moveTo>
                    <a:pt x="928" y="1007"/>
                  </a:moveTo>
                  <a:cubicBezTo>
                    <a:pt x="915" y="1072"/>
                    <a:pt x="903" y="1136"/>
                    <a:pt x="885" y="1196"/>
                  </a:cubicBezTo>
                  <a:cubicBezTo>
                    <a:pt x="903" y="1197"/>
                    <a:pt x="920" y="1200"/>
                    <a:pt x="937" y="1202"/>
                  </a:cubicBezTo>
                  <a:cubicBezTo>
                    <a:pt x="941" y="1140"/>
                    <a:pt x="945" y="1077"/>
                    <a:pt x="945" y="1009"/>
                  </a:cubicBezTo>
                  <a:cubicBezTo>
                    <a:pt x="940" y="1009"/>
                    <a:pt x="934" y="1008"/>
                    <a:pt x="928" y="1007"/>
                  </a:cubicBezTo>
                  <a:close/>
                  <a:moveTo>
                    <a:pt x="951" y="1010"/>
                  </a:moveTo>
                  <a:cubicBezTo>
                    <a:pt x="947" y="1074"/>
                    <a:pt x="947" y="1142"/>
                    <a:pt x="941" y="1203"/>
                  </a:cubicBezTo>
                  <a:cubicBezTo>
                    <a:pt x="955" y="1205"/>
                    <a:pt x="968" y="1208"/>
                    <a:pt x="981" y="1211"/>
                  </a:cubicBezTo>
                  <a:cubicBezTo>
                    <a:pt x="1010" y="1153"/>
                    <a:pt x="1037" y="1093"/>
                    <a:pt x="1058" y="1026"/>
                  </a:cubicBezTo>
                  <a:cubicBezTo>
                    <a:pt x="1022" y="1020"/>
                    <a:pt x="989" y="1013"/>
                    <a:pt x="951" y="1010"/>
                  </a:cubicBezTo>
                  <a:close/>
                  <a:moveTo>
                    <a:pt x="507" y="1020"/>
                  </a:moveTo>
                  <a:cubicBezTo>
                    <a:pt x="508" y="1024"/>
                    <a:pt x="508" y="1016"/>
                    <a:pt x="507" y="1020"/>
                  </a:cubicBezTo>
                  <a:close/>
                  <a:moveTo>
                    <a:pt x="384" y="1045"/>
                  </a:moveTo>
                  <a:cubicBezTo>
                    <a:pt x="411" y="1107"/>
                    <a:pt x="441" y="1167"/>
                    <a:pt x="479" y="1218"/>
                  </a:cubicBezTo>
                  <a:cubicBezTo>
                    <a:pt x="493" y="1223"/>
                    <a:pt x="508" y="1219"/>
                    <a:pt x="522" y="1216"/>
                  </a:cubicBezTo>
                  <a:cubicBezTo>
                    <a:pt x="517" y="1173"/>
                    <a:pt x="513" y="1126"/>
                    <a:pt x="510" y="1081"/>
                  </a:cubicBezTo>
                  <a:cubicBezTo>
                    <a:pt x="509" y="1066"/>
                    <a:pt x="511" y="1049"/>
                    <a:pt x="509" y="1034"/>
                  </a:cubicBezTo>
                  <a:cubicBezTo>
                    <a:pt x="508" y="1030"/>
                    <a:pt x="506" y="1023"/>
                    <a:pt x="502" y="1020"/>
                  </a:cubicBezTo>
                  <a:cubicBezTo>
                    <a:pt x="460" y="1026"/>
                    <a:pt x="422" y="1036"/>
                    <a:pt x="384" y="1045"/>
                  </a:cubicBezTo>
                  <a:close/>
                  <a:moveTo>
                    <a:pt x="1274" y="1095"/>
                  </a:moveTo>
                  <a:cubicBezTo>
                    <a:pt x="1283" y="1099"/>
                    <a:pt x="1290" y="1105"/>
                    <a:pt x="1299" y="1109"/>
                  </a:cubicBezTo>
                  <a:cubicBezTo>
                    <a:pt x="1304" y="1081"/>
                    <a:pt x="1312" y="1050"/>
                    <a:pt x="1312" y="1021"/>
                  </a:cubicBezTo>
                  <a:cubicBezTo>
                    <a:pt x="1301" y="1047"/>
                    <a:pt x="1286" y="1070"/>
                    <a:pt x="1274" y="1095"/>
                  </a:cubicBezTo>
                  <a:close/>
                  <a:moveTo>
                    <a:pt x="508" y="1025"/>
                  </a:moveTo>
                  <a:cubicBezTo>
                    <a:pt x="507" y="1024"/>
                    <a:pt x="508" y="1025"/>
                    <a:pt x="508" y="1025"/>
                  </a:cubicBezTo>
                  <a:close/>
                  <a:moveTo>
                    <a:pt x="75" y="1026"/>
                  </a:moveTo>
                  <a:cubicBezTo>
                    <a:pt x="75" y="1026"/>
                    <a:pt x="74" y="1025"/>
                    <a:pt x="75" y="1026"/>
                  </a:cubicBezTo>
                  <a:close/>
                  <a:moveTo>
                    <a:pt x="1062" y="1027"/>
                  </a:moveTo>
                  <a:cubicBezTo>
                    <a:pt x="1038" y="1091"/>
                    <a:pt x="1014" y="1154"/>
                    <a:pt x="984" y="1211"/>
                  </a:cubicBezTo>
                  <a:cubicBezTo>
                    <a:pt x="1013" y="1223"/>
                    <a:pt x="1049" y="1219"/>
                    <a:pt x="1083" y="1213"/>
                  </a:cubicBezTo>
                  <a:cubicBezTo>
                    <a:pt x="1092" y="1199"/>
                    <a:pt x="1103" y="1185"/>
                    <a:pt x="1112" y="1170"/>
                  </a:cubicBezTo>
                  <a:cubicBezTo>
                    <a:pt x="1121" y="1156"/>
                    <a:pt x="1134" y="1140"/>
                    <a:pt x="1139" y="1124"/>
                  </a:cubicBezTo>
                  <a:cubicBezTo>
                    <a:pt x="1146" y="1101"/>
                    <a:pt x="1143" y="1075"/>
                    <a:pt x="1147" y="1047"/>
                  </a:cubicBezTo>
                  <a:cubicBezTo>
                    <a:pt x="1119" y="1040"/>
                    <a:pt x="1091" y="1033"/>
                    <a:pt x="1062" y="1027"/>
                  </a:cubicBezTo>
                  <a:close/>
                  <a:moveTo>
                    <a:pt x="526" y="1215"/>
                  </a:moveTo>
                  <a:cubicBezTo>
                    <a:pt x="539" y="1211"/>
                    <a:pt x="555" y="1208"/>
                    <a:pt x="570" y="1205"/>
                  </a:cubicBezTo>
                  <a:cubicBezTo>
                    <a:pt x="548" y="1154"/>
                    <a:pt x="529" y="1101"/>
                    <a:pt x="511" y="1046"/>
                  </a:cubicBezTo>
                  <a:cubicBezTo>
                    <a:pt x="514" y="1104"/>
                    <a:pt x="518" y="1162"/>
                    <a:pt x="526" y="1215"/>
                  </a:cubicBezTo>
                  <a:close/>
                  <a:moveTo>
                    <a:pt x="322" y="1065"/>
                  </a:moveTo>
                  <a:cubicBezTo>
                    <a:pt x="325" y="1103"/>
                    <a:pt x="332" y="1137"/>
                    <a:pt x="339" y="1171"/>
                  </a:cubicBezTo>
                  <a:cubicBezTo>
                    <a:pt x="345" y="1180"/>
                    <a:pt x="353" y="1188"/>
                    <a:pt x="359" y="1198"/>
                  </a:cubicBezTo>
                  <a:cubicBezTo>
                    <a:pt x="396" y="1205"/>
                    <a:pt x="436" y="1213"/>
                    <a:pt x="474" y="1217"/>
                  </a:cubicBezTo>
                  <a:cubicBezTo>
                    <a:pt x="441" y="1168"/>
                    <a:pt x="410" y="1113"/>
                    <a:pt x="386" y="1057"/>
                  </a:cubicBezTo>
                  <a:cubicBezTo>
                    <a:pt x="384" y="1054"/>
                    <a:pt x="384" y="1048"/>
                    <a:pt x="379" y="1047"/>
                  </a:cubicBezTo>
                  <a:cubicBezTo>
                    <a:pt x="359" y="1052"/>
                    <a:pt x="341" y="1059"/>
                    <a:pt x="322" y="1065"/>
                  </a:cubicBezTo>
                  <a:close/>
                  <a:moveTo>
                    <a:pt x="1144" y="1118"/>
                  </a:moveTo>
                  <a:cubicBezTo>
                    <a:pt x="1154" y="1097"/>
                    <a:pt x="1166" y="1078"/>
                    <a:pt x="1175" y="1055"/>
                  </a:cubicBezTo>
                  <a:cubicBezTo>
                    <a:pt x="1166" y="1054"/>
                    <a:pt x="1159" y="1050"/>
                    <a:pt x="1150" y="1049"/>
                  </a:cubicBezTo>
                  <a:cubicBezTo>
                    <a:pt x="1149" y="1072"/>
                    <a:pt x="1144" y="1097"/>
                    <a:pt x="1144" y="1118"/>
                  </a:cubicBezTo>
                  <a:close/>
                  <a:moveTo>
                    <a:pt x="87" y="1057"/>
                  </a:moveTo>
                  <a:cubicBezTo>
                    <a:pt x="94" y="1077"/>
                    <a:pt x="96" y="1100"/>
                    <a:pt x="115" y="1107"/>
                  </a:cubicBezTo>
                  <a:cubicBezTo>
                    <a:pt x="106" y="1091"/>
                    <a:pt x="96" y="1074"/>
                    <a:pt x="87" y="1057"/>
                  </a:cubicBezTo>
                  <a:moveTo>
                    <a:pt x="87" y="1057"/>
                  </a:moveTo>
                  <a:cubicBezTo>
                    <a:pt x="88" y="1053"/>
                    <a:pt x="84" y="1057"/>
                    <a:pt x="87" y="1057"/>
                  </a:cubicBezTo>
                  <a:moveTo>
                    <a:pt x="1177" y="1057"/>
                  </a:moveTo>
                  <a:cubicBezTo>
                    <a:pt x="1172" y="1069"/>
                    <a:pt x="1167" y="1081"/>
                    <a:pt x="1160" y="1093"/>
                  </a:cubicBezTo>
                  <a:cubicBezTo>
                    <a:pt x="1155" y="1103"/>
                    <a:pt x="1146" y="1113"/>
                    <a:pt x="1142" y="1125"/>
                  </a:cubicBezTo>
                  <a:cubicBezTo>
                    <a:pt x="1138" y="1137"/>
                    <a:pt x="1139" y="1152"/>
                    <a:pt x="1136" y="1165"/>
                  </a:cubicBezTo>
                  <a:cubicBezTo>
                    <a:pt x="1134" y="1178"/>
                    <a:pt x="1131" y="1190"/>
                    <a:pt x="1129" y="1204"/>
                  </a:cubicBezTo>
                  <a:cubicBezTo>
                    <a:pt x="1155" y="1201"/>
                    <a:pt x="1179" y="1194"/>
                    <a:pt x="1204" y="1189"/>
                  </a:cubicBezTo>
                  <a:cubicBezTo>
                    <a:pt x="1227" y="1159"/>
                    <a:pt x="1250" y="1129"/>
                    <a:pt x="1269" y="1095"/>
                  </a:cubicBezTo>
                  <a:cubicBezTo>
                    <a:pt x="1240" y="1080"/>
                    <a:pt x="1211" y="1066"/>
                    <a:pt x="1177" y="1057"/>
                  </a:cubicBezTo>
                  <a:close/>
                  <a:moveTo>
                    <a:pt x="64" y="1065"/>
                  </a:moveTo>
                  <a:cubicBezTo>
                    <a:pt x="88" y="1121"/>
                    <a:pt x="118" y="1171"/>
                    <a:pt x="154" y="1215"/>
                  </a:cubicBezTo>
                  <a:moveTo>
                    <a:pt x="154" y="1215"/>
                  </a:moveTo>
                  <a:cubicBezTo>
                    <a:pt x="154" y="1216"/>
                    <a:pt x="155" y="1216"/>
                    <a:pt x="155" y="1216"/>
                  </a:cubicBezTo>
                  <a:moveTo>
                    <a:pt x="155" y="1216"/>
                  </a:moveTo>
                  <a:cubicBezTo>
                    <a:pt x="155" y="1217"/>
                    <a:pt x="155" y="1218"/>
                    <a:pt x="156" y="1218"/>
                  </a:cubicBezTo>
                  <a:moveTo>
                    <a:pt x="156" y="1218"/>
                  </a:moveTo>
                  <a:cubicBezTo>
                    <a:pt x="156" y="1219"/>
                    <a:pt x="157" y="1219"/>
                    <a:pt x="157" y="1219"/>
                  </a:cubicBezTo>
                  <a:moveTo>
                    <a:pt x="157" y="1219"/>
                  </a:moveTo>
                  <a:cubicBezTo>
                    <a:pt x="158" y="1220"/>
                    <a:pt x="158" y="1219"/>
                    <a:pt x="157" y="1219"/>
                  </a:cubicBezTo>
                  <a:moveTo>
                    <a:pt x="157" y="1219"/>
                  </a:moveTo>
                  <a:cubicBezTo>
                    <a:pt x="157" y="1218"/>
                    <a:pt x="157" y="1218"/>
                    <a:pt x="156" y="1218"/>
                  </a:cubicBezTo>
                  <a:moveTo>
                    <a:pt x="156" y="1218"/>
                  </a:moveTo>
                  <a:cubicBezTo>
                    <a:pt x="156" y="1217"/>
                    <a:pt x="156" y="1216"/>
                    <a:pt x="155" y="1216"/>
                  </a:cubicBezTo>
                  <a:moveTo>
                    <a:pt x="155" y="1216"/>
                  </a:moveTo>
                  <a:cubicBezTo>
                    <a:pt x="155" y="1215"/>
                    <a:pt x="155" y="1215"/>
                    <a:pt x="154" y="1215"/>
                  </a:cubicBezTo>
                  <a:moveTo>
                    <a:pt x="154" y="1215"/>
                  </a:moveTo>
                  <a:cubicBezTo>
                    <a:pt x="134" y="1178"/>
                    <a:pt x="113" y="1142"/>
                    <a:pt x="99" y="1099"/>
                  </a:cubicBezTo>
                  <a:cubicBezTo>
                    <a:pt x="85" y="1089"/>
                    <a:pt x="75" y="1077"/>
                    <a:pt x="64" y="1065"/>
                  </a:cubicBezTo>
                  <a:moveTo>
                    <a:pt x="64" y="1065"/>
                  </a:moveTo>
                  <a:cubicBezTo>
                    <a:pt x="63" y="1064"/>
                    <a:pt x="63" y="1065"/>
                    <a:pt x="64" y="1065"/>
                  </a:cubicBezTo>
                  <a:moveTo>
                    <a:pt x="282" y="1081"/>
                  </a:moveTo>
                  <a:cubicBezTo>
                    <a:pt x="297" y="1111"/>
                    <a:pt x="315" y="1138"/>
                    <a:pt x="335" y="1164"/>
                  </a:cubicBezTo>
                  <a:cubicBezTo>
                    <a:pt x="327" y="1133"/>
                    <a:pt x="324" y="1098"/>
                    <a:pt x="318" y="1066"/>
                  </a:cubicBezTo>
                  <a:cubicBezTo>
                    <a:pt x="307" y="1072"/>
                    <a:pt x="294" y="1076"/>
                    <a:pt x="282" y="1081"/>
                  </a:cubicBezTo>
                  <a:close/>
                  <a:moveTo>
                    <a:pt x="1457" y="1068"/>
                  </a:moveTo>
                  <a:cubicBezTo>
                    <a:pt x="1458" y="1069"/>
                    <a:pt x="1457" y="1068"/>
                    <a:pt x="1457" y="1068"/>
                  </a:cubicBezTo>
                  <a:close/>
                  <a:moveTo>
                    <a:pt x="1361" y="1232"/>
                  </a:moveTo>
                  <a:cubicBezTo>
                    <a:pt x="1360" y="1233"/>
                    <a:pt x="1361" y="1233"/>
                    <a:pt x="1361" y="1232"/>
                  </a:cubicBezTo>
                  <a:moveTo>
                    <a:pt x="1361" y="1232"/>
                  </a:moveTo>
                  <a:cubicBezTo>
                    <a:pt x="1399" y="1185"/>
                    <a:pt x="1434" y="1129"/>
                    <a:pt x="1456" y="1069"/>
                  </a:cubicBezTo>
                  <a:cubicBezTo>
                    <a:pt x="1450" y="1078"/>
                    <a:pt x="1442" y="1085"/>
                    <a:pt x="1433" y="1092"/>
                  </a:cubicBezTo>
                  <a:cubicBezTo>
                    <a:pt x="1414" y="1130"/>
                    <a:pt x="1388" y="1162"/>
                    <a:pt x="1365" y="1196"/>
                  </a:cubicBezTo>
                  <a:cubicBezTo>
                    <a:pt x="1367" y="1209"/>
                    <a:pt x="1364" y="1221"/>
                    <a:pt x="1361" y="1232"/>
                  </a:cubicBezTo>
                  <a:moveTo>
                    <a:pt x="341" y="1193"/>
                  </a:moveTo>
                  <a:cubicBezTo>
                    <a:pt x="341" y="1194"/>
                    <a:pt x="342" y="1193"/>
                    <a:pt x="341" y="1193"/>
                  </a:cubicBezTo>
                  <a:moveTo>
                    <a:pt x="341" y="1193"/>
                  </a:moveTo>
                  <a:cubicBezTo>
                    <a:pt x="340" y="1185"/>
                    <a:pt x="337" y="1179"/>
                    <a:pt x="337" y="1172"/>
                  </a:cubicBezTo>
                  <a:cubicBezTo>
                    <a:pt x="315" y="1144"/>
                    <a:pt x="298" y="1113"/>
                    <a:pt x="278" y="1083"/>
                  </a:cubicBezTo>
                  <a:cubicBezTo>
                    <a:pt x="261" y="1092"/>
                    <a:pt x="240" y="1102"/>
                    <a:pt x="222" y="1114"/>
                  </a:cubicBezTo>
                  <a:cubicBezTo>
                    <a:pt x="220" y="1116"/>
                    <a:pt x="207" y="1125"/>
                    <a:pt x="207" y="1127"/>
                  </a:cubicBezTo>
                  <a:cubicBezTo>
                    <a:pt x="207" y="1129"/>
                    <a:pt x="219" y="1144"/>
                    <a:pt x="221" y="1146"/>
                  </a:cubicBezTo>
                  <a:cubicBezTo>
                    <a:pt x="226" y="1153"/>
                    <a:pt x="230" y="1157"/>
                    <a:pt x="234" y="1164"/>
                  </a:cubicBezTo>
                  <a:cubicBezTo>
                    <a:pt x="269" y="1174"/>
                    <a:pt x="303" y="1186"/>
                    <a:pt x="341" y="1193"/>
                  </a:cubicBezTo>
                  <a:moveTo>
                    <a:pt x="183" y="1096"/>
                  </a:moveTo>
                  <a:cubicBezTo>
                    <a:pt x="183" y="1095"/>
                    <a:pt x="184" y="1096"/>
                    <a:pt x="183" y="1096"/>
                  </a:cubicBezTo>
                  <a:close/>
                  <a:moveTo>
                    <a:pt x="195" y="1134"/>
                  </a:moveTo>
                  <a:cubicBezTo>
                    <a:pt x="197" y="1130"/>
                    <a:pt x="202" y="1130"/>
                    <a:pt x="203" y="1125"/>
                  </a:cubicBezTo>
                  <a:cubicBezTo>
                    <a:pt x="196" y="1116"/>
                    <a:pt x="191" y="1106"/>
                    <a:pt x="184" y="1097"/>
                  </a:cubicBezTo>
                  <a:cubicBezTo>
                    <a:pt x="187" y="1110"/>
                    <a:pt x="190" y="1123"/>
                    <a:pt x="195" y="1134"/>
                  </a:cubicBezTo>
                  <a:close/>
                  <a:moveTo>
                    <a:pt x="1271" y="1097"/>
                  </a:moveTo>
                  <a:cubicBezTo>
                    <a:pt x="1271" y="1098"/>
                    <a:pt x="1270" y="1099"/>
                    <a:pt x="1270" y="1100"/>
                  </a:cubicBezTo>
                  <a:cubicBezTo>
                    <a:pt x="1254" y="1126"/>
                    <a:pt x="1234" y="1154"/>
                    <a:pt x="1216" y="1177"/>
                  </a:cubicBezTo>
                  <a:cubicBezTo>
                    <a:pt x="1214" y="1180"/>
                    <a:pt x="1210" y="1183"/>
                    <a:pt x="1210" y="1187"/>
                  </a:cubicBezTo>
                  <a:cubicBezTo>
                    <a:pt x="1235" y="1180"/>
                    <a:pt x="1261" y="1174"/>
                    <a:pt x="1284" y="1165"/>
                  </a:cubicBezTo>
                  <a:cubicBezTo>
                    <a:pt x="1289" y="1147"/>
                    <a:pt x="1294" y="1131"/>
                    <a:pt x="1298" y="1112"/>
                  </a:cubicBezTo>
                  <a:cubicBezTo>
                    <a:pt x="1289" y="1107"/>
                    <a:pt x="1281" y="1100"/>
                    <a:pt x="1271" y="1097"/>
                  </a:cubicBezTo>
                  <a:close/>
                  <a:moveTo>
                    <a:pt x="1426" y="1099"/>
                  </a:moveTo>
                  <a:cubicBezTo>
                    <a:pt x="1417" y="1104"/>
                    <a:pt x="1408" y="1111"/>
                    <a:pt x="1399" y="1117"/>
                  </a:cubicBezTo>
                  <a:cubicBezTo>
                    <a:pt x="1394" y="1137"/>
                    <a:pt x="1385" y="1154"/>
                    <a:pt x="1377" y="1173"/>
                  </a:cubicBezTo>
                  <a:moveTo>
                    <a:pt x="1377" y="1173"/>
                  </a:moveTo>
                  <a:cubicBezTo>
                    <a:pt x="1376" y="1173"/>
                    <a:pt x="1377" y="1174"/>
                    <a:pt x="1376" y="1175"/>
                  </a:cubicBezTo>
                  <a:moveTo>
                    <a:pt x="1376" y="1175"/>
                  </a:moveTo>
                  <a:cubicBezTo>
                    <a:pt x="1375" y="1175"/>
                    <a:pt x="1377" y="1176"/>
                    <a:pt x="1376" y="1175"/>
                  </a:cubicBezTo>
                  <a:moveTo>
                    <a:pt x="1376" y="1175"/>
                  </a:moveTo>
                  <a:cubicBezTo>
                    <a:pt x="1377" y="1174"/>
                    <a:pt x="1377" y="1173"/>
                    <a:pt x="1377" y="1173"/>
                  </a:cubicBezTo>
                  <a:moveTo>
                    <a:pt x="1377" y="1173"/>
                  </a:moveTo>
                  <a:cubicBezTo>
                    <a:pt x="1396" y="1150"/>
                    <a:pt x="1412" y="1125"/>
                    <a:pt x="1426" y="1099"/>
                  </a:cubicBezTo>
                  <a:moveTo>
                    <a:pt x="1426" y="1099"/>
                  </a:moveTo>
                  <a:cubicBezTo>
                    <a:pt x="1428" y="1098"/>
                    <a:pt x="1426" y="1098"/>
                    <a:pt x="1426" y="1099"/>
                  </a:cubicBezTo>
                  <a:moveTo>
                    <a:pt x="159" y="1216"/>
                  </a:moveTo>
                  <a:cubicBezTo>
                    <a:pt x="156" y="1201"/>
                    <a:pt x="160" y="1188"/>
                    <a:pt x="164" y="1176"/>
                  </a:cubicBezTo>
                  <a:cubicBezTo>
                    <a:pt x="148" y="1157"/>
                    <a:pt x="133" y="1136"/>
                    <a:pt x="120" y="1113"/>
                  </a:cubicBezTo>
                  <a:cubicBezTo>
                    <a:pt x="113" y="1111"/>
                    <a:pt x="109" y="1105"/>
                    <a:pt x="102" y="1103"/>
                  </a:cubicBezTo>
                  <a:cubicBezTo>
                    <a:pt x="118" y="1144"/>
                    <a:pt x="137" y="1181"/>
                    <a:pt x="159" y="1216"/>
                  </a:cubicBezTo>
                  <a:close/>
                  <a:moveTo>
                    <a:pt x="1287" y="1164"/>
                  </a:moveTo>
                  <a:cubicBezTo>
                    <a:pt x="1303" y="1157"/>
                    <a:pt x="1323" y="1155"/>
                    <a:pt x="1333" y="1143"/>
                  </a:cubicBezTo>
                  <a:cubicBezTo>
                    <a:pt x="1325" y="1131"/>
                    <a:pt x="1312" y="1123"/>
                    <a:pt x="1301" y="1114"/>
                  </a:cubicBezTo>
                  <a:cubicBezTo>
                    <a:pt x="1296" y="1131"/>
                    <a:pt x="1292" y="1148"/>
                    <a:pt x="1287" y="1164"/>
                  </a:cubicBezTo>
                  <a:close/>
                  <a:moveTo>
                    <a:pt x="126" y="1118"/>
                  </a:moveTo>
                  <a:cubicBezTo>
                    <a:pt x="138" y="1138"/>
                    <a:pt x="150" y="1157"/>
                    <a:pt x="166" y="1174"/>
                  </a:cubicBezTo>
                  <a:cubicBezTo>
                    <a:pt x="169" y="1162"/>
                    <a:pt x="177" y="1155"/>
                    <a:pt x="182" y="1146"/>
                  </a:cubicBezTo>
                  <a:cubicBezTo>
                    <a:pt x="161" y="1138"/>
                    <a:pt x="144" y="1127"/>
                    <a:pt x="126" y="1118"/>
                  </a:cubicBezTo>
                  <a:moveTo>
                    <a:pt x="126" y="1118"/>
                  </a:moveTo>
                  <a:cubicBezTo>
                    <a:pt x="125" y="1116"/>
                    <a:pt x="124" y="1118"/>
                    <a:pt x="126" y="1118"/>
                  </a:cubicBezTo>
                  <a:moveTo>
                    <a:pt x="1342" y="1146"/>
                  </a:moveTo>
                  <a:cubicBezTo>
                    <a:pt x="1351" y="1159"/>
                    <a:pt x="1360" y="1173"/>
                    <a:pt x="1365" y="1190"/>
                  </a:cubicBezTo>
                  <a:cubicBezTo>
                    <a:pt x="1377" y="1168"/>
                    <a:pt x="1387" y="1145"/>
                    <a:pt x="1396" y="1120"/>
                  </a:cubicBezTo>
                  <a:cubicBezTo>
                    <a:pt x="1397" y="1120"/>
                    <a:pt x="1396" y="1119"/>
                    <a:pt x="1395" y="1119"/>
                  </a:cubicBezTo>
                  <a:cubicBezTo>
                    <a:pt x="1379" y="1129"/>
                    <a:pt x="1361" y="1138"/>
                    <a:pt x="1342" y="1146"/>
                  </a:cubicBezTo>
                  <a:close/>
                  <a:moveTo>
                    <a:pt x="204" y="1128"/>
                  </a:moveTo>
                  <a:cubicBezTo>
                    <a:pt x="202" y="1133"/>
                    <a:pt x="196" y="1134"/>
                    <a:pt x="195" y="1139"/>
                  </a:cubicBezTo>
                  <a:cubicBezTo>
                    <a:pt x="197" y="1142"/>
                    <a:pt x="198" y="1146"/>
                    <a:pt x="198" y="1151"/>
                  </a:cubicBezTo>
                  <a:cubicBezTo>
                    <a:pt x="209" y="1153"/>
                    <a:pt x="219" y="1160"/>
                    <a:pt x="229" y="1160"/>
                  </a:cubicBezTo>
                  <a:cubicBezTo>
                    <a:pt x="220" y="1151"/>
                    <a:pt x="214" y="1138"/>
                    <a:pt x="204" y="1128"/>
                  </a:cubicBezTo>
                  <a:close/>
                  <a:moveTo>
                    <a:pt x="1100" y="1194"/>
                  </a:moveTo>
                  <a:cubicBezTo>
                    <a:pt x="1095" y="1200"/>
                    <a:pt x="1088" y="1206"/>
                    <a:pt x="1088" y="1212"/>
                  </a:cubicBezTo>
                  <a:cubicBezTo>
                    <a:pt x="1101" y="1209"/>
                    <a:pt x="1114" y="1208"/>
                    <a:pt x="1126" y="1205"/>
                  </a:cubicBezTo>
                  <a:cubicBezTo>
                    <a:pt x="1129" y="1181"/>
                    <a:pt x="1137" y="1156"/>
                    <a:pt x="1137" y="1132"/>
                  </a:cubicBezTo>
                  <a:cubicBezTo>
                    <a:pt x="1126" y="1153"/>
                    <a:pt x="1113" y="1175"/>
                    <a:pt x="1100" y="1194"/>
                  </a:cubicBezTo>
                  <a:close/>
                  <a:moveTo>
                    <a:pt x="187" y="1146"/>
                  </a:moveTo>
                  <a:cubicBezTo>
                    <a:pt x="190" y="1145"/>
                    <a:pt x="194" y="1150"/>
                    <a:pt x="196" y="1148"/>
                  </a:cubicBezTo>
                  <a:cubicBezTo>
                    <a:pt x="193" y="1146"/>
                    <a:pt x="194" y="1141"/>
                    <a:pt x="192" y="1140"/>
                  </a:cubicBezTo>
                  <a:cubicBezTo>
                    <a:pt x="191" y="1142"/>
                    <a:pt x="188" y="1143"/>
                    <a:pt x="187" y="1146"/>
                  </a:cubicBezTo>
                  <a:close/>
                  <a:moveTo>
                    <a:pt x="1333" y="1147"/>
                  </a:moveTo>
                  <a:cubicBezTo>
                    <a:pt x="1335" y="1147"/>
                    <a:pt x="1336" y="1146"/>
                    <a:pt x="1337" y="1145"/>
                  </a:cubicBezTo>
                  <a:cubicBezTo>
                    <a:pt x="1335" y="1143"/>
                    <a:pt x="1334" y="1145"/>
                    <a:pt x="1333" y="1147"/>
                  </a:cubicBezTo>
                  <a:close/>
                  <a:moveTo>
                    <a:pt x="241" y="1257"/>
                  </a:moveTo>
                  <a:cubicBezTo>
                    <a:pt x="241" y="1258"/>
                    <a:pt x="242" y="1257"/>
                    <a:pt x="241" y="1257"/>
                  </a:cubicBezTo>
                  <a:moveTo>
                    <a:pt x="241" y="1257"/>
                  </a:moveTo>
                  <a:cubicBezTo>
                    <a:pt x="224" y="1224"/>
                    <a:pt x="209" y="1190"/>
                    <a:pt x="197" y="1152"/>
                  </a:cubicBezTo>
                  <a:cubicBezTo>
                    <a:pt x="194" y="1150"/>
                    <a:pt x="189" y="1150"/>
                    <a:pt x="187" y="1148"/>
                  </a:cubicBezTo>
                  <a:cubicBezTo>
                    <a:pt x="177" y="1154"/>
                    <a:pt x="173" y="1166"/>
                    <a:pt x="167" y="1175"/>
                  </a:cubicBezTo>
                  <a:cubicBezTo>
                    <a:pt x="189" y="1205"/>
                    <a:pt x="214" y="1232"/>
                    <a:pt x="241" y="1257"/>
                  </a:cubicBezTo>
                  <a:moveTo>
                    <a:pt x="1207" y="1335"/>
                  </a:moveTo>
                  <a:cubicBezTo>
                    <a:pt x="1206" y="1335"/>
                    <a:pt x="1208" y="1336"/>
                    <a:pt x="1207" y="1335"/>
                  </a:cubicBezTo>
                  <a:moveTo>
                    <a:pt x="1207" y="1335"/>
                  </a:moveTo>
                  <a:cubicBezTo>
                    <a:pt x="1267" y="1295"/>
                    <a:pt x="1319" y="1248"/>
                    <a:pt x="1362" y="1192"/>
                  </a:cubicBezTo>
                  <a:cubicBezTo>
                    <a:pt x="1357" y="1174"/>
                    <a:pt x="1350" y="1158"/>
                    <a:pt x="1337" y="1148"/>
                  </a:cubicBezTo>
                  <a:cubicBezTo>
                    <a:pt x="1322" y="1158"/>
                    <a:pt x="1312" y="1174"/>
                    <a:pt x="1300" y="1189"/>
                  </a:cubicBezTo>
                  <a:cubicBezTo>
                    <a:pt x="1294" y="1196"/>
                    <a:pt x="1288" y="1203"/>
                    <a:pt x="1281" y="1210"/>
                  </a:cubicBezTo>
                  <a:cubicBezTo>
                    <a:pt x="1275" y="1217"/>
                    <a:pt x="1267" y="1223"/>
                    <a:pt x="1263" y="1230"/>
                  </a:cubicBezTo>
                  <a:cubicBezTo>
                    <a:pt x="1258" y="1239"/>
                    <a:pt x="1255" y="1249"/>
                    <a:pt x="1251" y="1258"/>
                  </a:cubicBezTo>
                  <a:cubicBezTo>
                    <a:pt x="1237" y="1285"/>
                    <a:pt x="1225" y="1311"/>
                    <a:pt x="1207" y="1335"/>
                  </a:cubicBezTo>
                  <a:moveTo>
                    <a:pt x="1324" y="1154"/>
                  </a:moveTo>
                  <a:cubicBezTo>
                    <a:pt x="1310" y="1158"/>
                    <a:pt x="1300" y="1164"/>
                    <a:pt x="1286" y="1167"/>
                  </a:cubicBezTo>
                  <a:cubicBezTo>
                    <a:pt x="1282" y="1186"/>
                    <a:pt x="1272" y="1204"/>
                    <a:pt x="1269" y="1221"/>
                  </a:cubicBezTo>
                  <a:cubicBezTo>
                    <a:pt x="1287" y="1199"/>
                    <a:pt x="1307" y="1178"/>
                    <a:pt x="1324" y="1154"/>
                  </a:cubicBezTo>
                  <a:moveTo>
                    <a:pt x="1324" y="1154"/>
                  </a:moveTo>
                  <a:cubicBezTo>
                    <a:pt x="1325" y="1154"/>
                    <a:pt x="1324" y="1153"/>
                    <a:pt x="1324" y="1154"/>
                  </a:cubicBezTo>
                  <a:moveTo>
                    <a:pt x="222" y="1212"/>
                  </a:moveTo>
                  <a:cubicBezTo>
                    <a:pt x="231" y="1230"/>
                    <a:pt x="237" y="1251"/>
                    <a:pt x="247" y="1264"/>
                  </a:cubicBezTo>
                  <a:cubicBezTo>
                    <a:pt x="252" y="1270"/>
                    <a:pt x="260" y="1275"/>
                    <a:pt x="267" y="1280"/>
                  </a:cubicBezTo>
                  <a:cubicBezTo>
                    <a:pt x="287" y="1297"/>
                    <a:pt x="306" y="1314"/>
                    <a:pt x="328" y="1328"/>
                  </a:cubicBezTo>
                  <a:cubicBezTo>
                    <a:pt x="334" y="1313"/>
                    <a:pt x="344" y="1302"/>
                    <a:pt x="354" y="1291"/>
                  </a:cubicBezTo>
                  <a:cubicBezTo>
                    <a:pt x="308" y="1254"/>
                    <a:pt x="269" y="1211"/>
                    <a:pt x="232" y="1165"/>
                  </a:cubicBezTo>
                  <a:cubicBezTo>
                    <a:pt x="220" y="1162"/>
                    <a:pt x="212" y="1157"/>
                    <a:pt x="200" y="1154"/>
                  </a:cubicBezTo>
                  <a:cubicBezTo>
                    <a:pt x="206" y="1174"/>
                    <a:pt x="214" y="1193"/>
                    <a:pt x="222" y="1212"/>
                  </a:cubicBezTo>
                  <a:close/>
                  <a:moveTo>
                    <a:pt x="356" y="1290"/>
                  </a:moveTo>
                  <a:cubicBezTo>
                    <a:pt x="359" y="1285"/>
                    <a:pt x="365" y="1284"/>
                    <a:pt x="367" y="1278"/>
                  </a:cubicBezTo>
                  <a:cubicBezTo>
                    <a:pt x="358" y="1252"/>
                    <a:pt x="349" y="1226"/>
                    <a:pt x="342" y="1197"/>
                  </a:cubicBezTo>
                  <a:cubicBezTo>
                    <a:pt x="306" y="1189"/>
                    <a:pt x="270" y="1177"/>
                    <a:pt x="238" y="1169"/>
                  </a:cubicBezTo>
                  <a:cubicBezTo>
                    <a:pt x="274" y="1212"/>
                    <a:pt x="312" y="1254"/>
                    <a:pt x="356" y="1290"/>
                  </a:cubicBezTo>
                  <a:close/>
                  <a:moveTo>
                    <a:pt x="1223" y="1265"/>
                  </a:moveTo>
                  <a:cubicBezTo>
                    <a:pt x="1235" y="1254"/>
                    <a:pt x="1255" y="1239"/>
                    <a:pt x="1263" y="1225"/>
                  </a:cubicBezTo>
                  <a:cubicBezTo>
                    <a:pt x="1273" y="1209"/>
                    <a:pt x="1274" y="1190"/>
                    <a:pt x="1282" y="1170"/>
                  </a:cubicBezTo>
                  <a:cubicBezTo>
                    <a:pt x="1282" y="1169"/>
                    <a:pt x="1282" y="1169"/>
                    <a:pt x="1281" y="1169"/>
                  </a:cubicBezTo>
                  <a:cubicBezTo>
                    <a:pt x="1257" y="1177"/>
                    <a:pt x="1232" y="1184"/>
                    <a:pt x="1206" y="1191"/>
                  </a:cubicBezTo>
                  <a:cubicBezTo>
                    <a:pt x="1184" y="1218"/>
                    <a:pt x="1160" y="1242"/>
                    <a:pt x="1137" y="1268"/>
                  </a:cubicBezTo>
                  <a:cubicBezTo>
                    <a:pt x="1155" y="1276"/>
                    <a:pt x="1167" y="1289"/>
                    <a:pt x="1181" y="1301"/>
                  </a:cubicBezTo>
                  <a:cubicBezTo>
                    <a:pt x="1195" y="1290"/>
                    <a:pt x="1208" y="1278"/>
                    <a:pt x="1223" y="1265"/>
                  </a:cubicBezTo>
                  <a:close/>
                  <a:moveTo>
                    <a:pt x="344" y="1195"/>
                  </a:moveTo>
                  <a:cubicBezTo>
                    <a:pt x="349" y="1194"/>
                    <a:pt x="353" y="1198"/>
                    <a:pt x="355" y="1196"/>
                  </a:cubicBezTo>
                  <a:cubicBezTo>
                    <a:pt x="350" y="1190"/>
                    <a:pt x="346" y="1183"/>
                    <a:pt x="341" y="1178"/>
                  </a:cubicBezTo>
                  <a:cubicBezTo>
                    <a:pt x="342" y="1184"/>
                    <a:pt x="343" y="1189"/>
                    <a:pt x="344" y="1195"/>
                  </a:cubicBezTo>
                  <a:close/>
                  <a:moveTo>
                    <a:pt x="289" y="1331"/>
                  </a:moveTo>
                  <a:cubicBezTo>
                    <a:pt x="289" y="1332"/>
                    <a:pt x="290" y="1331"/>
                    <a:pt x="289" y="1331"/>
                  </a:cubicBezTo>
                  <a:moveTo>
                    <a:pt x="289" y="1331"/>
                  </a:moveTo>
                  <a:cubicBezTo>
                    <a:pt x="274" y="1310"/>
                    <a:pt x="258" y="1290"/>
                    <a:pt x="246" y="1266"/>
                  </a:cubicBezTo>
                  <a:cubicBezTo>
                    <a:pt x="216" y="1240"/>
                    <a:pt x="192" y="1209"/>
                    <a:pt x="165" y="1180"/>
                  </a:cubicBezTo>
                  <a:cubicBezTo>
                    <a:pt x="163" y="1194"/>
                    <a:pt x="158" y="1209"/>
                    <a:pt x="163" y="1223"/>
                  </a:cubicBezTo>
                  <a:cubicBezTo>
                    <a:pt x="169" y="1238"/>
                    <a:pt x="189" y="1257"/>
                    <a:pt x="203" y="1271"/>
                  </a:cubicBezTo>
                  <a:cubicBezTo>
                    <a:pt x="217" y="1284"/>
                    <a:pt x="236" y="1304"/>
                    <a:pt x="249" y="1313"/>
                  </a:cubicBezTo>
                  <a:cubicBezTo>
                    <a:pt x="261" y="1321"/>
                    <a:pt x="278" y="1326"/>
                    <a:pt x="289" y="1331"/>
                  </a:cubicBezTo>
                  <a:moveTo>
                    <a:pt x="676" y="1195"/>
                  </a:moveTo>
                  <a:cubicBezTo>
                    <a:pt x="677" y="1209"/>
                    <a:pt x="682" y="1221"/>
                    <a:pt x="683" y="1235"/>
                  </a:cubicBezTo>
                  <a:cubicBezTo>
                    <a:pt x="697" y="1236"/>
                    <a:pt x="712" y="1236"/>
                    <a:pt x="727" y="1236"/>
                  </a:cubicBezTo>
                  <a:cubicBezTo>
                    <a:pt x="726" y="1222"/>
                    <a:pt x="730" y="1202"/>
                    <a:pt x="725" y="1192"/>
                  </a:cubicBezTo>
                  <a:cubicBezTo>
                    <a:pt x="709" y="1193"/>
                    <a:pt x="691" y="1193"/>
                    <a:pt x="676" y="1195"/>
                  </a:cubicBezTo>
                  <a:close/>
                  <a:moveTo>
                    <a:pt x="729" y="1192"/>
                  </a:moveTo>
                  <a:cubicBezTo>
                    <a:pt x="729" y="1207"/>
                    <a:pt x="731" y="1220"/>
                    <a:pt x="730" y="1236"/>
                  </a:cubicBezTo>
                  <a:cubicBezTo>
                    <a:pt x="744" y="1238"/>
                    <a:pt x="761" y="1236"/>
                    <a:pt x="775" y="1237"/>
                  </a:cubicBezTo>
                  <a:cubicBezTo>
                    <a:pt x="777" y="1222"/>
                    <a:pt x="777" y="1207"/>
                    <a:pt x="777" y="1192"/>
                  </a:cubicBezTo>
                  <a:cubicBezTo>
                    <a:pt x="761" y="1192"/>
                    <a:pt x="745" y="1192"/>
                    <a:pt x="729" y="1192"/>
                  </a:cubicBezTo>
                  <a:close/>
                  <a:moveTo>
                    <a:pt x="780" y="1192"/>
                  </a:moveTo>
                  <a:cubicBezTo>
                    <a:pt x="779" y="1206"/>
                    <a:pt x="779" y="1222"/>
                    <a:pt x="778" y="1237"/>
                  </a:cubicBezTo>
                  <a:cubicBezTo>
                    <a:pt x="809" y="1235"/>
                    <a:pt x="841" y="1236"/>
                    <a:pt x="871" y="1234"/>
                  </a:cubicBezTo>
                  <a:cubicBezTo>
                    <a:pt x="875" y="1222"/>
                    <a:pt x="879" y="1210"/>
                    <a:pt x="882" y="1198"/>
                  </a:cubicBezTo>
                  <a:cubicBezTo>
                    <a:pt x="849" y="1195"/>
                    <a:pt x="816" y="1192"/>
                    <a:pt x="780" y="1192"/>
                  </a:cubicBezTo>
                  <a:close/>
                  <a:moveTo>
                    <a:pt x="1200" y="1193"/>
                  </a:moveTo>
                  <a:cubicBezTo>
                    <a:pt x="1176" y="1197"/>
                    <a:pt x="1153" y="1204"/>
                    <a:pt x="1128" y="1207"/>
                  </a:cubicBezTo>
                  <a:cubicBezTo>
                    <a:pt x="1124" y="1224"/>
                    <a:pt x="1120" y="1239"/>
                    <a:pt x="1116" y="1255"/>
                  </a:cubicBezTo>
                  <a:cubicBezTo>
                    <a:pt x="1122" y="1258"/>
                    <a:pt x="1128" y="1262"/>
                    <a:pt x="1134" y="1265"/>
                  </a:cubicBezTo>
                  <a:cubicBezTo>
                    <a:pt x="1158" y="1242"/>
                    <a:pt x="1180" y="1219"/>
                    <a:pt x="1200" y="1193"/>
                  </a:cubicBezTo>
                  <a:moveTo>
                    <a:pt x="1200" y="1193"/>
                  </a:moveTo>
                  <a:cubicBezTo>
                    <a:pt x="1201" y="1192"/>
                    <a:pt x="1200" y="1192"/>
                    <a:pt x="1200" y="1193"/>
                  </a:cubicBezTo>
                  <a:moveTo>
                    <a:pt x="671" y="1195"/>
                  </a:moveTo>
                  <a:cubicBezTo>
                    <a:pt x="638" y="1198"/>
                    <a:pt x="605" y="1201"/>
                    <a:pt x="575" y="1207"/>
                  </a:cubicBezTo>
                  <a:cubicBezTo>
                    <a:pt x="578" y="1215"/>
                    <a:pt x="580" y="1224"/>
                    <a:pt x="586" y="1229"/>
                  </a:cubicBezTo>
                  <a:cubicBezTo>
                    <a:pt x="616" y="1232"/>
                    <a:pt x="650" y="1235"/>
                    <a:pt x="680" y="1234"/>
                  </a:cubicBezTo>
                  <a:cubicBezTo>
                    <a:pt x="676" y="1222"/>
                    <a:pt x="675" y="1207"/>
                    <a:pt x="671" y="1195"/>
                  </a:cubicBezTo>
                  <a:close/>
                  <a:moveTo>
                    <a:pt x="369" y="1277"/>
                  </a:moveTo>
                  <a:cubicBezTo>
                    <a:pt x="382" y="1271"/>
                    <a:pt x="394" y="1263"/>
                    <a:pt x="406" y="1255"/>
                  </a:cubicBezTo>
                  <a:cubicBezTo>
                    <a:pt x="389" y="1237"/>
                    <a:pt x="373" y="1219"/>
                    <a:pt x="358" y="1199"/>
                  </a:cubicBezTo>
                  <a:cubicBezTo>
                    <a:pt x="353" y="1200"/>
                    <a:pt x="350" y="1197"/>
                    <a:pt x="345" y="1198"/>
                  </a:cubicBezTo>
                  <a:cubicBezTo>
                    <a:pt x="352" y="1226"/>
                    <a:pt x="361" y="1251"/>
                    <a:pt x="369" y="1277"/>
                  </a:cubicBezTo>
                  <a:close/>
                  <a:moveTo>
                    <a:pt x="884" y="1199"/>
                  </a:moveTo>
                  <a:cubicBezTo>
                    <a:pt x="882" y="1211"/>
                    <a:pt x="877" y="1221"/>
                    <a:pt x="874" y="1234"/>
                  </a:cubicBezTo>
                  <a:cubicBezTo>
                    <a:pt x="894" y="1233"/>
                    <a:pt x="914" y="1231"/>
                    <a:pt x="934" y="1230"/>
                  </a:cubicBezTo>
                  <a:cubicBezTo>
                    <a:pt x="934" y="1221"/>
                    <a:pt x="936" y="1215"/>
                    <a:pt x="936" y="1205"/>
                  </a:cubicBezTo>
                  <a:cubicBezTo>
                    <a:pt x="919" y="1202"/>
                    <a:pt x="903" y="1199"/>
                    <a:pt x="884" y="1199"/>
                  </a:cubicBezTo>
                  <a:close/>
                  <a:moveTo>
                    <a:pt x="1360" y="1199"/>
                  </a:moveTo>
                  <a:cubicBezTo>
                    <a:pt x="1360" y="1199"/>
                    <a:pt x="1361" y="1200"/>
                    <a:pt x="1360" y="1199"/>
                  </a:cubicBezTo>
                  <a:close/>
                  <a:moveTo>
                    <a:pt x="363" y="1201"/>
                  </a:moveTo>
                  <a:cubicBezTo>
                    <a:pt x="378" y="1220"/>
                    <a:pt x="392" y="1239"/>
                    <a:pt x="410" y="1254"/>
                  </a:cubicBezTo>
                  <a:cubicBezTo>
                    <a:pt x="432" y="1244"/>
                    <a:pt x="454" y="1234"/>
                    <a:pt x="480" y="1227"/>
                  </a:cubicBezTo>
                  <a:cubicBezTo>
                    <a:pt x="477" y="1217"/>
                    <a:pt x="463" y="1219"/>
                    <a:pt x="454" y="1218"/>
                  </a:cubicBezTo>
                  <a:cubicBezTo>
                    <a:pt x="424" y="1213"/>
                    <a:pt x="391" y="1206"/>
                    <a:pt x="363" y="1201"/>
                  </a:cubicBezTo>
                  <a:moveTo>
                    <a:pt x="363" y="1201"/>
                  </a:moveTo>
                  <a:cubicBezTo>
                    <a:pt x="362" y="1200"/>
                    <a:pt x="361" y="1201"/>
                    <a:pt x="363" y="1201"/>
                  </a:cubicBezTo>
                  <a:moveTo>
                    <a:pt x="1359" y="1201"/>
                  </a:moveTo>
                  <a:cubicBezTo>
                    <a:pt x="1318" y="1253"/>
                    <a:pt x="1263" y="1298"/>
                    <a:pt x="1208" y="1338"/>
                  </a:cubicBezTo>
                  <a:cubicBezTo>
                    <a:pt x="1206" y="1339"/>
                    <a:pt x="1201" y="1341"/>
                    <a:pt x="1202" y="1345"/>
                  </a:cubicBezTo>
                  <a:cubicBezTo>
                    <a:pt x="1217" y="1339"/>
                    <a:pt x="1232" y="1333"/>
                    <a:pt x="1247" y="1326"/>
                  </a:cubicBezTo>
                  <a:cubicBezTo>
                    <a:pt x="1261" y="1320"/>
                    <a:pt x="1277" y="1313"/>
                    <a:pt x="1289" y="1304"/>
                  </a:cubicBezTo>
                  <a:cubicBezTo>
                    <a:pt x="1303" y="1293"/>
                    <a:pt x="1316" y="1270"/>
                    <a:pt x="1326" y="1255"/>
                  </a:cubicBezTo>
                  <a:cubicBezTo>
                    <a:pt x="1338" y="1238"/>
                    <a:pt x="1350" y="1220"/>
                    <a:pt x="1359" y="1201"/>
                  </a:cubicBezTo>
                  <a:moveTo>
                    <a:pt x="1359" y="1201"/>
                  </a:moveTo>
                  <a:cubicBezTo>
                    <a:pt x="1361" y="1201"/>
                    <a:pt x="1359" y="1200"/>
                    <a:pt x="1359" y="1201"/>
                  </a:cubicBezTo>
                  <a:moveTo>
                    <a:pt x="1301" y="1295"/>
                  </a:moveTo>
                  <a:cubicBezTo>
                    <a:pt x="1299" y="1296"/>
                    <a:pt x="1301" y="1297"/>
                    <a:pt x="1301" y="1295"/>
                  </a:cubicBezTo>
                  <a:moveTo>
                    <a:pt x="1301" y="1295"/>
                  </a:moveTo>
                  <a:cubicBezTo>
                    <a:pt x="1315" y="1282"/>
                    <a:pt x="1343" y="1260"/>
                    <a:pt x="1354" y="1241"/>
                  </a:cubicBezTo>
                  <a:cubicBezTo>
                    <a:pt x="1360" y="1231"/>
                    <a:pt x="1364" y="1215"/>
                    <a:pt x="1362" y="1201"/>
                  </a:cubicBezTo>
                  <a:cubicBezTo>
                    <a:pt x="1345" y="1236"/>
                    <a:pt x="1323" y="1266"/>
                    <a:pt x="1301" y="1295"/>
                  </a:cubicBezTo>
                  <a:moveTo>
                    <a:pt x="938" y="1229"/>
                  </a:moveTo>
                  <a:cubicBezTo>
                    <a:pt x="950" y="1230"/>
                    <a:pt x="958" y="1227"/>
                    <a:pt x="970" y="1227"/>
                  </a:cubicBezTo>
                  <a:cubicBezTo>
                    <a:pt x="975" y="1224"/>
                    <a:pt x="977" y="1218"/>
                    <a:pt x="979" y="1213"/>
                  </a:cubicBezTo>
                  <a:cubicBezTo>
                    <a:pt x="967" y="1210"/>
                    <a:pt x="953" y="1208"/>
                    <a:pt x="941" y="1205"/>
                  </a:cubicBezTo>
                  <a:cubicBezTo>
                    <a:pt x="939" y="1212"/>
                    <a:pt x="940" y="1222"/>
                    <a:pt x="938" y="1229"/>
                  </a:cubicBezTo>
                  <a:close/>
                  <a:moveTo>
                    <a:pt x="526" y="1219"/>
                  </a:moveTo>
                  <a:cubicBezTo>
                    <a:pt x="526" y="1221"/>
                    <a:pt x="526" y="1222"/>
                    <a:pt x="527" y="1223"/>
                  </a:cubicBezTo>
                  <a:cubicBezTo>
                    <a:pt x="544" y="1226"/>
                    <a:pt x="565" y="1229"/>
                    <a:pt x="582" y="1228"/>
                  </a:cubicBezTo>
                  <a:cubicBezTo>
                    <a:pt x="577" y="1222"/>
                    <a:pt x="575" y="1213"/>
                    <a:pt x="571" y="1207"/>
                  </a:cubicBezTo>
                  <a:cubicBezTo>
                    <a:pt x="557" y="1212"/>
                    <a:pt x="538" y="1212"/>
                    <a:pt x="526" y="1219"/>
                  </a:cubicBezTo>
                  <a:close/>
                  <a:moveTo>
                    <a:pt x="1084" y="1215"/>
                  </a:moveTo>
                  <a:cubicBezTo>
                    <a:pt x="1080" y="1223"/>
                    <a:pt x="1071" y="1229"/>
                    <a:pt x="1070" y="1236"/>
                  </a:cubicBezTo>
                  <a:cubicBezTo>
                    <a:pt x="1086" y="1240"/>
                    <a:pt x="1099" y="1248"/>
                    <a:pt x="1113" y="1253"/>
                  </a:cubicBezTo>
                  <a:cubicBezTo>
                    <a:pt x="1118" y="1240"/>
                    <a:pt x="1120" y="1224"/>
                    <a:pt x="1125" y="1210"/>
                  </a:cubicBezTo>
                  <a:cubicBezTo>
                    <a:pt x="1125" y="1209"/>
                    <a:pt x="1125" y="1208"/>
                    <a:pt x="1123" y="1208"/>
                  </a:cubicBezTo>
                  <a:cubicBezTo>
                    <a:pt x="1111" y="1211"/>
                    <a:pt x="1097" y="1213"/>
                    <a:pt x="1084" y="1215"/>
                  </a:cubicBezTo>
                  <a:close/>
                  <a:moveTo>
                    <a:pt x="982" y="1214"/>
                  </a:moveTo>
                  <a:cubicBezTo>
                    <a:pt x="980" y="1218"/>
                    <a:pt x="977" y="1222"/>
                    <a:pt x="975" y="1226"/>
                  </a:cubicBezTo>
                  <a:cubicBezTo>
                    <a:pt x="988" y="1225"/>
                    <a:pt x="1003" y="1224"/>
                    <a:pt x="1015" y="1222"/>
                  </a:cubicBezTo>
                  <a:cubicBezTo>
                    <a:pt x="1005" y="1219"/>
                    <a:pt x="994" y="1216"/>
                    <a:pt x="982" y="1214"/>
                  </a:cubicBezTo>
                  <a:close/>
                  <a:moveTo>
                    <a:pt x="1031" y="1223"/>
                  </a:moveTo>
                  <a:cubicBezTo>
                    <a:pt x="1044" y="1226"/>
                    <a:pt x="1054" y="1231"/>
                    <a:pt x="1066" y="1234"/>
                  </a:cubicBezTo>
                  <a:cubicBezTo>
                    <a:pt x="1070" y="1229"/>
                    <a:pt x="1080" y="1220"/>
                    <a:pt x="1078" y="1216"/>
                  </a:cubicBezTo>
                  <a:cubicBezTo>
                    <a:pt x="1063" y="1219"/>
                    <a:pt x="1045" y="1220"/>
                    <a:pt x="1031" y="1223"/>
                  </a:cubicBezTo>
                  <a:close/>
                  <a:moveTo>
                    <a:pt x="509" y="1223"/>
                  </a:moveTo>
                  <a:cubicBezTo>
                    <a:pt x="515" y="1222"/>
                    <a:pt x="518" y="1224"/>
                    <a:pt x="524" y="1223"/>
                  </a:cubicBezTo>
                  <a:cubicBezTo>
                    <a:pt x="523" y="1222"/>
                    <a:pt x="524" y="1217"/>
                    <a:pt x="521" y="1218"/>
                  </a:cubicBezTo>
                  <a:cubicBezTo>
                    <a:pt x="518" y="1220"/>
                    <a:pt x="511" y="1219"/>
                    <a:pt x="509" y="1223"/>
                  </a:cubicBezTo>
                  <a:close/>
                  <a:moveTo>
                    <a:pt x="482" y="1225"/>
                  </a:moveTo>
                  <a:cubicBezTo>
                    <a:pt x="487" y="1226"/>
                    <a:pt x="490" y="1224"/>
                    <a:pt x="493" y="1223"/>
                  </a:cubicBezTo>
                  <a:cubicBezTo>
                    <a:pt x="488" y="1223"/>
                    <a:pt x="483" y="1220"/>
                    <a:pt x="480" y="1223"/>
                  </a:cubicBezTo>
                  <a:cubicBezTo>
                    <a:pt x="481" y="1223"/>
                    <a:pt x="482" y="1224"/>
                    <a:pt x="482" y="1225"/>
                  </a:cubicBezTo>
                  <a:close/>
                  <a:moveTo>
                    <a:pt x="535" y="1295"/>
                  </a:moveTo>
                  <a:cubicBezTo>
                    <a:pt x="536" y="1296"/>
                    <a:pt x="537" y="1294"/>
                    <a:pt x="535" y="1295"/>
                  </a:cubicBezTo>
                  <a:moveTo>
                    <a:pt x="535" y="1295"/>
                  </a:moveTo>
                  <a:cubicBezTo>
                    <a:pt x="532" y="1272"/>
                    <a:pt x="527" y="1251"/>
                    <a:pt x="525" y="1227"/>
                  </a:cubicBezTo>
                  <a:cubicBezTo>
                    <a:pt x="512" y="1224"/>
                    <a:pt x="497" y="1223"/>
                    <a:pt x="486" y="1227"/>
                  </a:cubicBezTo>
                  <a:cubicBezTo>
                    <a:pt x="498" y="1250"/>
                    <a:pt x="518" y="1273"/>
                    <a:pt x="535" y="1295"/>
                  </a:cubicBezTo>
                  <a:moveTo>
                    <a:pt x="1022" y="1223"/>
                  </a:moveTo>
                  <a:cubicBezTo>
                    <a:pt x="1007" y="1223"/>
                    <a:pt x="991" y="1230"/>
                    <a:pt x="973" y="1229"/>
                  </a:cubicBezTo>
                  <a:cubicBezTo>
                    <a:pt x="960" y="1255"/>
                    <a:pt x="945" y="1280"/>
                    <a:pt x="928" y="1303"/>
                  </a:cubicBezTo>
                  <a:cubicBezTo>
                    <a:pt x="927" y="1316"/>
                    <a:pt x="925" y="1329"/>
                    <a:pt x="922" y="1342"/>
                  </a:cubicBezTo>
                  <a:cubicBezTo>
                    <a:pt x="920" y="1353"/>
                    <a:pt x="915" y="1367"/>
                    <a:pt x="917" y="1376"/>
                  </a:cubicBezTo>
                  <a:cubicBezTo>
                    <a:pt x="925" y="1381"/>
                    <a:pt x="933" y="1372"/>
                    <a:pt x="939" y="1367"/>
                  </a:cubicBezTo>
                  <a:cubicBezTo>
                    <a:pt x="986" y="1330"/>
                    <a:pt x="1029" y="1283"/>
                    <a:pt x="1064" y="1236"/>
                  </a:cubicBezTo>
                  <a:cubicBezTo>
                    <a:pt x="1050" y="1234"/>
                    <a:pt x="1038" y="1224"/>
                    <a:pt x="1022" y="1223"/>
                  </a:cubicBezTo>
                  <a:close/>
                  <a:moveTo>
                    <a:pt x="539" y="1299"/>
                  </a:moveTo>
                  <a:cubicBezTo>
                    <a:pt x="563" y="1325"/>
                    <a:pt x="587" y="1352"/>
                    <a:pt x="615" y="1374"/>
                  </a:cubicBezTo>
                  <a:cubicBezTo>
                    <a:pt x="628" y="1368"/>
                    <a:pt x="645" y="1367"/>
                    <a:pt x="658" y="1362"/>
                  </a:cubicBezTo>
                  <a:cubicBezTo>
                    <a:pt x="630" y="1322"/>
                    <a:pt x="605" y="1279"/>
                    <a:pt x="583" y="1232"/>
                  </a:cubicBezTo>
                  <a:cubicBezTo>
                    <a:pt x="564" y="1230"/>
                    <a:pt x="545" y="1229"/>
                    <a:pt x="527" y="1226"/>
                  </a:cubicBezTo>
                  <a:cubicBezTo>
                    <a:pt x="530" y="1251"/>
                    <a:pt x="535" y="1275"/>
                    <a:pt x="539" y="1299"/>
                  </a:cubicBezTo>
                  <a:close/>
                  <a:moveTo>
                    <a:pt x="537" y="1300"/>
                  </a:moveTo>
                  <a:cubicBezTo>
                    <a:pt x="517" y="1278"/>
                    <a:pt x="500" y="1252"/>
                    <a:pt x="481" y="1229"/>
                  </a:cubicBezTo>
                  <a:cubicBezTo>
                    <a:pt x="456" y="1237"/>
                    <a:pt x="433" y="1246"/>
                    <a:pt x="412" y="1256"/>
                  </a:cubicBezTo>
                  <a:cubicBezTo>
                    <a:pt x="452" y="1302"/>
                    <a:pt x="504" y="1344"/>
                    <a:pt x="558" y="1379"/>
                  </a:cubicBezTo>
                  <a:cubicBezTo>
                    <a:pt x="550" y="1354"/>
                    <a:pt x="543" y="1328"/>
                    <a:pt x="537" y="1300"/>
                  </a:cubicBezTo>
                  <a:close/>
                  <a:moveTo>
                    <a:pt x="938" y="1232"/>
                  </a:moveTo>
                  <a:cubicBezTo>
                    <a:pt x="936" y="1253"/>
                    <a:pt x="931" y="1276"/>
                    <a:pt x="931" y="1295"/>
                  </a:cubicBezTo>
                  <a:cubicBezTo>
                    <a:pt x="945" y="1275"/>
                    <a:pt x="957" y="1253"/>
                    <a:pt x="970" y="1231"/>
                  </a:cubicBezTo>
                  <a:cubicBezTo>
                    <a:pt x="970" y="1230"/>
                    <a:pt x="970" y="1229"/>
                    <a:pt x="968" y="1229"/>
                  </a:cubicBezTo>
                  <a:cubicBezTo>
                    <a:pt x="959" y="1231"/>
                    <a:pt x="948" y="1232"/>
                    <a:pt x="938" y="1232"/>
                  </a:cubicBezTo>
                  <a:close/>
                  <a:moveTo>
                    <a:pt x="663" y="1362"/>
                  </a:moveTo>
                  <a:cubicBezTo>
                    <a:pt x="679" y="1359"/>
                    <a:pt x="696" y="1357"/>
                    <a:pt x="712" y="1355"/>
                  </a:cubicBezTo>
                  <a:cubicBezTo>
                    <a:pt x="700" y="1317"/>
                    <a:pt x="690" y="1278"/>
                    <a:pt x="680" y="1238"/>
                  </a:cubicBezTo>
                  <a:cubicBezTo>
                    <a:pt x="649" y="1236"/>
                    <a:pt x="616" y="1235"/>
                    <a:pt x="586" y="1232"/>
                  </a:cubicBezTo>
                  <a:cubicBezTo>
                    <a:pt x="608" y="1279"/>
                    <a:pt x="632" y="1324"/>
                    <a:pt x="663" y="1362"/>
                  </a:cubicBezTo>
                  <a:close/>
                  <a:moveTo>
                    <a:pt x="872" y="1237"/>
                  </a:moveTo>
                  <a:cubicBezTo>
                    <a:pt x="861" y="1280"/>
                    <a:pt x="845" y="1318"/>
                    <a:pt x="829" y="1357"/>
                  </a:cubicBezTo>
                  <a:cubicBezTo>
                    <a:pt x="845" y="1360"/>
                    <a:pt x="862" y="1361"/>
                    <a:pt x="876" y="1366"/>
                  </a:cubicBezTo>
                  <a:cubicBezTo>
                    <a:pt x="895" y="1349"/>
                    <a:pt x="908" y="1326"/>
                    <a:pt x="924" y="1306"/>
                  </a:cubicBezTo>
                  <a:cubicBezTo>
                    <a:pt x="927" y="1282"/>
                    <a:pt x="932" y="1259"/>
                    <a:pt x="933" y="1233"/>
                  </a:cubicBezTo>
                  <a:cubicBezTo>
                    <a:pt x="912" y="1234"/>
                    <a:pt x="892" y="1235"/>
                    <a:pt x="872" y="1237"/>
                  </a:cubicBezTo>
                  <a:close/>
                  <a:moveTo>
                    <a:pt x="1182" y="1304"/>
                  </a:moveTo>
                  <a:cubicBezTo>
                    <a:pt x="1190" y="1314"/>
                    <a:pt x="1196" y="1326"/>
                    <a:pt x="1200" y="1341"/>
                  </a:cubicBezTo>
                  <a:cubicBezTo>
                    <a:pt x="1222" y="1309"/>
                    <a:pt x="1244" y="1273"/>
                    <a:pt x="1257" y="1235"/>
                  </a:cubicBezTo>
                  <a:cubicBezTo>
                    <a:pt x="1234" y="1260"/>
                    <a:pt x="1208" y="1282"/>
                    <a:pt x="1182" y="1304"/>
                  </a:cubicBezTo>
                  <a:close/>
                  <a:moveTo>
                    <a:pt x="778" y="1239"/>
                  </a:moveTo>
                  <a:cubicBezTo>
                    <a:pt x="776" y="1277"/>
                    <a:pt x="774" y="1315"/>
                    <a:pt x="773" y="1353"/>
                  </a:cubicBezTo>
                  <a:cubicBezTo>
                    <a:pt x="791" y="1354"/>
                    <a:pt x="810" y="1355"/>
                    <a:pt x="826" y="1357"/>
                  </a:cubicBezTo>
                  <a:cubicBezTo>
                    <a:pt x="843" y="1319"/>
                    <a:pt x="857" y="1279"/>
                    <a:pt x="870" y="1237"/>
                  </a:cubicBezTo>
                  <a:cubicBezTo>
                    <a:pt x="840" y="1238"/>
                    <a:pt x="810" y="1239"/>
                    <a:pt x="778" y="1239"/>
                  </a:cubicBezTo>
                  <a:close/>
                  <a:moveTo>
                    <a:pt x="170" y="1239"/>
                  </a:moveTo>
                  <a:cubicBezTo>
                    <a:pt x="177" y="1254"/>
                    <a:pt x="187" y="1266"/>
                    <a:pt x="198" y="1276"/>
                  </a:cubicBezTo>
                  <a:moveTo>
                    <a:pt x="198" y="1276"/>
                  </a:moveTo>
                  <a:cubicBezTo>
                    <a:pt x="199" y="1278"/>
                    <a:pt x="200" y="1276"/>
                    <a:pt x="198" y="1276"/>
                  </a:cubicBezTo>
                  <a:moveTo>
                    <a:pt x="198" y="1276"/>
                  </a:moveTo>
                  <a:cubicBezTo>
                    <a:pt x="189" y="1264"/>
                    <a:pt x="180" y="1250"/>
                    <a:pt x="170" y="1239"/>
                  </a:cubicBezTo>
                  <a:moveTo>
                    <a:pt x="170" y="1239"/>
                  </a:moveTo>
                  <a:cubicBezTo>
                    <a:pt x="169" y="1237"/>
                    <a:pt x="169" y="1239"/>
                    <a:pt x="170" y="1239"/>
                  </a:cubicBezTo>
                  <a:moveTo>
                    <a:pt x="716" y="1355"/>
                  </a:moveTo>
                  <a:cubicBezTo>
                    <a:pt x="722" y="1356"/>
                    <a:pt x="725" y="1353"/>
                    <a:pt x="731" y="1354"/>
                  </a:cubicBezTo>
                  <a:cubicBezTo>
                    <a:pt x="729" y="1317"/>
                    <a:pt x="729" y="1277"/>
                    <a:pt x="727" y="1239"/>
                  </a:cubicBezTo>
                  <a:cubicBezTo>
                    <a:pt x="713" y="1240"/>
                    <a:pt x="696" y="1237"/>
                    <a:pt x="684" y="1239"/>
                  </a:cubicBezTo>
                  <a:cubicBezTo>
                    <a:pt x="694" y="1278"/>
                    <a:pt x="704" y="1318"/>
                    <a:pt x="716" y="1355"/>
                  </a:cubicBezTo>
                  <a:close/>
                  <a:moveTo>
                    <a:pt x="1067" y="1238"/>
                  </a:moveTo>
                  <a:cubicBezTo>
                    <a:pt x="1026" y="1291"/>
                    <a:pt x="978" y="1338"/>
                    <a:pt x="927" y="1381"/>
                  </a:cubicBezTo>
                  <a:cubicBezTo>
                    <a:pt x="939" y="1385"/>
                    <a:pt x="948" y="1391"/>
                    <a:pt x="959" y="1396"/>
                  </a:cubicBezTo>
                  <a:cubicBezTo>
                    <a:pt x="1011" y="1367"/>
                    <a:pt x="1058" y="1334"/>
                    <a:pt x="1101" y="1296"/>
                  </a:cubicBezTo>
                  <a:cubicBezTo>
                    <a:pt x="1104" y="1282"/>
                    <a:pt x="1110" y="1271"/>
                    <a:pt x="1112" y="1256"/>
                  </a:cubicBezTo>
                  <a:cubicBezTo>
                    <a:pt x="1098" y="1249"/>
                    <a:pt x="1084" y="1242"/>
                    <a:pt x="1067" y="1238"/>
                  </a:cubicBezTo>
                  <a:close/>
                  <a:moveTo>
                    <a:pt x="731" y="1239"/>
                  </a:moveTo>
                  <a:cubicBezTo>
                    <a:pt x="730" y="1276"/>
                    <a:pt x="733" y="1316"/>
                    <a:pt x="733" y="1354"/>
                  </a:cubicBezTo>
                  <a:cubicBezTo>
                    <a:pt x="745" y="1354"/>
                    <a:pt x="757" y="1353"/>
                    <a:pt x="770" y="1353"/>
                  </a:cubicBezTo>
                  <a:cubicBezTo>
                    <a:pt x="772" y="1316"/>
                    <a:pt x="774" y="1278"/>
                    <a:pt x="775" y="1240"/>
                  </a:cubicBezTo>
                  <a:cubicBezTo>
                    <a:pt x="761" y="1239"/>
                    <a:pt x="747" y="1238"/>
                    <a:pt x="731" y="1239"/>
                  </a:cubicBezTo>
                  <a:close/>
                  <a:moveTo>
                    <a:pt x="559" y="1383"/>
                  </a:moveTo>
                  <a:cubicBezTo>
                    <a:pt x="502" y="1348"/>
                    <a:pt x="454" y="1304"/>
                    <a:pt x="408" y="1258"/>
                  </a:cubicBezTo>
                  <a:cubicBezTo>
                    <a:pt x="395" y="1265"/>
                    <a:pt x="383" y="1272"/>
                    <a:pt x="371" y="1280"/>
                  </a:cubicBezTo>
                  <a:cubicBezTo>
                    <a:pt x="377" y="1308"/>
                    <a:pt x="393" y="1320"/>
                    <a:pt x="414" y="1334"/>
                  </a:cubicBezTo>
                  <a:cubicBezTo>
                    <a:pt x="445" y="1356"/>
                    <a:pt x="480" y="1376"/>
                    <a:pt x="511" y="1392"/>
                  </a:cubicBezTo>
                  <a:cubicBezTo>
                    <a:pt x="529" y="1393"/>
                    <a:pt x="548" y="1399"/>
                    <a:pt x="564" y="1398"/>
                  </a:cubicBezTo>
                  <a:cubicBezTo>
                    <a:pt x="563" y="1393"/>
                    <a:pt x="560" y="1389"/>
                    <a:pt x="559" y="1383"/>
                  </a:cubicBezTo>
                  <a:close/>
                  <a:moveTo>
                    <a:pt x="1106" y="1293"/>
                  </a:moveTo>
                  <a:cubicBezTo>
                    <a:pt x="1114" y="1284"/>
                    <a:pt x="1124" y="1276"/>
                    <a:pt x="1133" y="1267"/>
                  </a:cubicBezTo>
                  <a:cubicBezTo>
                    <a:pt x="1126" y="1264"/>
                    <a:pt x="1122" y="1260"/>
                    <a:pt x="1115" y="1258"/>
                  </a:cubicBezTo>
                  <a:cubicBezTo>
                    <a:pt x="1112" y="1269"/>
                    <a:pt x="1106" y="1282"/>
                    <a:pt x="1106" y="1293"/>
                  </a:cubicBezTo>
                  <a:close/>
                  <a:moveTo>
                    <a:pt x="193" y="1264"/>
                  </a:moveTo>
                  <a:cubicBezTo>
                    <a:pt x="193" y="1265"/>
                    <a:pt x="193" y="1265"/>
                    <a:pt x="194" y="1265"/>
                  </a:cubicBezTo>
                  <a:moveTo>
                    <a:pt x="194" y="1265"/>
                  </a:moveTo>
                  <a:cubicBezTo>
                    <a:pt x="194" y="1266"/>
                    <a:pt x="194" y="1266"/>
                    <a:pt x="195" y="1266"/>
                  </a:cubicBezTo>
                  <a:moveTo>
                    <a:pt x="195" y="1266"/>
                  </a:moveTo>
                  <a:cubicBezTo>
                    <a:pt x="205" y="1280"/>
                    <a:pt x="216" y="1293"/>
                    <a:pt x="232" y="1301"/>
                  </a:cubicBezTo>
                  <a:moveTo>
                    <a:pt x="232" y="1301"/>
                  </a:moveTo>
                  <a:cubicBezTo>
                    <a:pt x="232" y="1302"/>
                    <a:pt x="232" y="1302"/>
                    <a:pt x="233" y="1302"/>
                  </a:cubicBezTo>
                  <a:moveTo>
                    <a:pt x="233" y="1302"/>
                  </a:moveTo>
                  <a:cubicBezTo>
                    <a:pt x="234" y="1304"/>
                    <a:pt x="234" y="1302"/>
                    <a:pt x="233" y="1302"/>
                  </a:cubicBezTo>
                  <a:moveTo>
                    <a:pt x="233" y="1302"/>
                  </a:moveTo>
                  <a:cubicBezTo>
                    <a:pt x="233" y="1301"/>
                    <a:pt x="233" y="1301"/>
                    <a:pt x="232" y="1301"/>
                  </a:cubicBezTo>
                  <a:moveTo>
                    <a:pt x="195" y="1266"/>
                  </a:moveTo>
                  <a:cubicBezTo>
                    <a:pt x="207" y="1278"/>
                    <a:pt x="219" y="1290"/>
                    <a:pt x="232" y="1301"/>
                  </a:cubicBezTo>
                  <a:moveTo>
                    <a:pt x="195" y="1266"/>
                  </a:moveTo>
                  <a:cubicBezTo>
                    <a:pt x="195" y="1265"/>
                    <a:pt x="194" y="1265"/>
                    <a:pt x="194" y="1265"/>
                  </a:cubicBezTo>
                  <a:moveTo>
                    <a:pt x="194" y="1265"/>
                  </a:moveTo>
                  <a:cubicBezTo>
                    <a:pt x="194" y="1264"/>
                    <a:pt x="193" y="1264"/>
                    <a:pt x="193" y="1264"/>
                  </a:cubicBezTo>
                  <a:moveTo>
                    <a:pt x="193" y="1264"/>
                  </a:moveTo>
                  <a:cubicBezTo>
                    <a:pt x="192" y="1262"/>
                    <a:pt x="192" y="1264"/>
                    <a:pt x="193" y="1264"/>
                  </a:cubicBezTo>
                  <a:moveTo>
                    <a:pt x="1071" y="1373"/>
                  </a:moveTo>
                  <a:cubicBezTo>
                    <a:pt x="1070" y="1374"/>
                    <a:pt x="1071" y="1374"/>
                    <a:pt x="1071" y="1373"/>
                  </a:cubicBezTo>
                  <a:moveTo>
                    <a:pt x="1071" y="1373"/>
                  </a:moveTo>
                  <a:cubicBezTo>
                    <a:pt x="1096" y="1361"/>
                    <a:pt x="1127" y="1341"/>
                    <a:pt x="1154" y="1321"/>
                  </a:cubicBezTo>
                  <a:cubicBezTo>
                    <a:pt x="1159" y="1318"/>
                    <a:pt x="1178" y="1306"/>
                    <a:pt x="1178" y="1302"/>
                  </a:cubicBezTo>
                  <a:cubicBezTo>
                    <a:pt x="1178" y="1299"/>
                    <a:pt x="1160" y="1286"/>
                    <a:pt x="1158" y="1284"/>
                  </a:cubicBezTo>
                  <a:cubicBezTo>
                    <a:pt x="1149" y="1277"/>
                    <a:pt x="1143" y="1273"/>
                    <a:pt x="1134" y="1269"/>
                  </a:cubicBezTo>
                  <a:cubicBezTo>
                    <a:pt x="1124" y="1279"/>
                    <a:pt x="1114" y="1289"/>
                    <a:pt x="1102" y="1298"/>
                  </a:cubicBezTo>
                  <a:cubicBezTo>
                    <a:pt x="1094" y="1326"/>
                    <a:pt x="1082" y="1349"/>
                    <a:pt x="1071" y="1373"/>
                  </a:cubicBezTo>
                  <a:moveTo>
                    <a:pt x="253" y="1272"/>
                  </a:moveTo>
                  <a:cubicBezTo>
                    <a:pt x="253" y="1273"/>
                    <a:pt x="254" y="1273"/>
                    <a:pt x="254" y="1273"/>
                  </a:cubicBezTo>
                  <a:moveTo>
                    <a:pt x="254" y="1273"/>
                  </a:moveTo>
                  <a:cubicBezTo>
                    <a:pt x="266" y="1296"/>
                    <a:pt x="280" y="1316"/>
                    <a:pt x="295" y="1335"/>
                  </a:cubicBezTo>
                  <a:cubicBezTo>
                    <a:pt x="305" y="1338"/>
                    <a:pt x="314" y="1343"/>
                    <a:pt x="324" y="1345"/>
                  </a:cubicBezTo>
                  <a:cubicBezTo>
                    <a:pt x="324" y="1340"/>
                    <a:pt x="326" y="1335"/>
                    <a:pt x="327" y="1331"/>
                  </a:cubicBezTo>
                  <a:cubicBezTo>
                    <a:pt x="302" y="1313"/>
                    <a:pt x="277" y="1294"/>
                    <a:pt x="254" y="1273"/>
                  </a:cubicBezTo>
                  <a:moveTo>
                    <a:pt x="254" y="1273"/>
                  </a:moveTo>
                  <a:cubicBezTo>
                    <a:pt x="254" y="1273"/>
                    <a:pt x="254" y="1272"/>
                    <a:pt x="253" y="1272"/>
                  </a:cubicBezTo>
                  <a:moveTo>
                    <a:pt x="253" y="1272"/>
                  </a:moveTo>
                  <a:cubicBezTo>
                    <a:pt x="253" y="1271"/>
                    <a:pt x="252" y="1273"/>
                    <a:pt x="253" y="1272"/>
                  </a:cubicBezTo>
                  <a:moveTo>
                    <a:pt x="379" y="1308"/>
                  </a:moveTo>
                  <a:cubicBezTo>
                    <a:pt x="380" y="1309"/>
                    <a:pt x="380" y="1308"/>
                    <a:pt x="379" y="1308"/>
                  </a:cubicBezTo>
                  <a:moveTo>
                    <a:pt x="379" y="1308"/>
                  </a:moveTo>
                  <a:cubicBezTo>
                    <a:pt x="376" y="1299"/>
                    <a:pt x="372" y="1290"/>
                    <a:pt x="368" y="1282"/>
                  </a:cubicBezTo>
                  <a:cubicBezTo>
                    <a:pt x="365" y="1285"/>
                    <a:pt x="361" y="1288"/>
                    <a:pt x="358" y="1292"/>
                  </a:cubicBezTo>
                  <a:cubicBezTo>
                    <a:pt x="365" y="1297"/>
                    <a:pt x="371" y="1303"/>
                    <a:pt x="379" y="1308"/>
                  </a:cubicBezTo>
                  <a:moveTo>
                    <a:pt x="383" y="1315"/>
                  </a:moveTo>
                  <a:cubicBezTo>
                    <a:pt x="373" y="1308"/>
                    <a:pt x="366" y="1299"/>
                    <a:pt x="355" y="1294"/>
                  </a:cubicBezTo>
                  <a:cubicBezTo>
                    <a:pt x="345" y="1304"/>
                    <a:pt x="335" y="1315"/>
                    <a:pt x="330" y="1330"/>
                  </a:cubicBezTo>
                  <a:cubicBezTo>
                    <a:pt x="356" y="1345"/>
                    <a:pt x="378" y="1368"/>
                    <a:pt x="413" y="1371"/>
                  </a:cubicBezTo>
                  <a:cubicBezTo>
                    <a:pt x="401" y="1354"/>
                    <a:pt x="391" y="1335"/>
                    <a:pt x="383" y="1315"/>
                  </a:cubicBezTo>
                  <a:close/>
                  <a:moveTo>
                    <a:pt x="929" y="1297"/>
                  </a:moveTo>
                  <a:cubicBezTo>
                    <a:pt x="929" y="1297"/>
                    <a:pt x="930" y="1298"/>
                    <a:pt x="929" y="1297"/>
                  </a:cubicBezTo>
                  <a:close/>
                  <a:moveTo>
                    <a:pt x="224" y="1300"/>
                  </a:moveTo>
                  <a:cubicBezTo>
                    <a:pt x="224" y="1301"/>
                    <a:pt x="225" y="1301"/>
                    <a:pt x="225" y="1301"/>
                  </a:cubicBezTo>
                  <a:moveTo>
                    <a:pt x="225" y="1301"/>
                  </a:moveTo>
                  <a:cubicBezTo>
                    <a:pt x="259" y="1340"/>
                    <a:pt x="299" y="1371"/>
                    <a:pt x="343" y="1399"/>
                  </a:cubicBezTo>
                  <a:cubicBezTo>
                    <a:pt x="340" y="1392"/>
                    <a:pt x="333" y="1387"/>
                    <a:pt x="331" y="1378"/>
                  </a:cubicBezTo>
                  <a:cubicBezTo>
                    <a:pt x="326" y="1374"/>
                    <a:pt x="321" y="1369"/>
                    <a:pt x="317" y="1364"/>
                  </a:cubicBezTo>
                  <a:cubicBezTo>
                    <a:pt x="283" y="1346"/>
                    <a:pt x="259" y="1319"/>
                    <a:pt x="225" y="1301"/>
                  </a:cubicBezTo>
                  <a:moveTo>
                    <a:pt x="225" y="1301"/>
                  </a:moveTo>
                  <a:cubicBezTo>
                    <a:pt x="226" y="1300"/>
                    <a:pt x="225" y="1300"/>
                    <a:pt x="224" y="1300"/>
                  </a:cubicBezTo>
                  <a:moveTo>
                    <a:pt x="224" y="1300"/>
                  </a:moveTo>
                  <a:cubicBezTo>
                    <a:pt x="224" y="1299"/>
                    <a:pt x="223" y="1300"/>
                    <a:pt x="224" y="1300"/>
                  </a:cubicBezTo>
                  <a:moveTo>
                    <a:pt x="961" y="1398"/>
                  </a:moveTo>
                  <a:cubicBezTo>
                    <a:pt x="996" y="1395"/>
                    <a:pt x="1039" y="1392"/>
                    <a:pt x="1066" y="1377"/>
                  </a:cubicBezTo>
                  <a:cubicBezTo>
                    <a:pt x="1077" y="1353"/>
                    <a:pt x="1091" y="1328"/>
                    <a:pt x="1097" y="1302"/>
                  </a:cubicBezTo>
                  <a:cubicBezTo>
                    <a:pt x="1057" y="1339"/>
                    <a:pt x="1010" y="1370"/>
                    <a:pt x="961" y="1398"/>
                  </a:cubicBezTo>
                  <a:close/>
                  <a:moveTo>
                    <a:pt x="1294" y="1304"/>
                  </a:moveTo>
                  <a:cubicBezTo>
                    <a:pt x="1293" y="1304"/>
                    <a:pt x="1294" y="1305"/>
                    <a:pt x="1294" y="1304"/>
                  </a:cubicBezTo>
                  <a:close/>
                  <a:moveTo>
                    <a:pt x="1292" y="1305"/>
                  </a:moveTo>
                  <a:cubicBezTo>
                    <a:pt x="1292" y="1305"/>
                    <a:pt x="1293" y="1306"/>
                    <a:pt x="1292" y="1305"/>
                  </a:cubicBezTo>
                  <a:close/>
                  <a:moveTo>
                    <a:pt x="561" y="1382"/>
                  </a:moveTo>
                  <a:cubicBezTo>
                    <a:pt x="567" y="1384"/>
                    <a:pt x="571" y="1388"/>
                    <a:pt x="577" y="1391"/>
                  </a:cubicBezTo>
                  <a:cubicBezTo>
                    <a:pt x="587" y="1385"/>
                    <a:pt x="597" y="1379"/>
                    <a:pt x="610" y="1376"/>
                  </a:cubicBezTo>
                  <a:cubicBezTo>
                    <a:pt x="587" y="1352"/>
                    <a:pt x="562" y="1331"/>
                    <a:pt x="541" y="1305"/>
                  </a:cubicBezTo>
                  <a:cubicBezTo>
                    <a:pt x="546" y="1332"/>
                    <a:pt x="554" y="1357"/>
                    <a:pt x="561" y="1382"/>
                  </a:cubicBezTo>
                  <a:close/>
                  <a:moveTo>
                    <a:pt x="1179" y="1305"/>
                  </a:moveTo>
                  <a:cubicBezTo>
                    <a:pt x="1162" y="1320"/>
                    <a:pt x="1142" y="1333"/>
                    <a:pt x="1122" y="1345"/>
                  </a:cubicBezTo>
                  <a:cubicBezTo>
                    <a:pt x="1103" y="1357"/>
                    <a:pt x="1083" y="1369"/>
                    <a:pt x="1066" y="1382"/>
                  </a:cubicBezTo>
                  <a:cubicBezTo>
                    <a:pt x="1112" y="1371"/>
                    <a:pt x="1168" y="1364"/>
                    <a:pt x="1197" y="1341"/>
                  </a:cubicBezTo>
                  <a:cubicBezTo>
                    <a:pt x="1194" y="1326"/>
                    <a:pt x="1188" y="1314"/>
                    <a:pt x="1179" y="1305"/>
                  </a:cubicBezTo>
                  <a:close/>
                  <a:moveTo>
                    <a:pt x="1283" y="1311"/>
                  </a:moveTo>
                  <a:cubicBezTo>
                    <a:pt x="1257" y="1325"/>
                    <a:pt x="1230" y="1338"/>
                    <a:pt x="1200" y="1348"/>
                  </a:cubicBezTo>
                  <a:cubicBezTo>
                    <a:pt x="1201" y="1361"/>
                    <a:pt x="1197" y="1369"/>
                    <a:pt x="1194" y="1378"/>
                  </a:cubicBezTo>
                  <a:moveTo>
                    <a:pt x="1194" y="1378"/>
                  </a:moveTo>
                  <a:cubicBezTo>
                    <a:pt x="1193" y="1379"/>
                    <a:pt x="1194" y="1379"/>
                    <a:pt x="1194" y="1378"/>
                  </a:cubicBezTo>
                  <a:moveTo>
                    <a:pt x="1194" y="1378"/>
                  </a:moveTo>
                  <a:cubicBezTo>
                    <a:pt x="1227" y="1358"/>
                    <a:pt x="1258" y="1338"/>
                    <a:pt x="1283" y="1311"/>
                  </a:cubicBezTo>
                  <a:moveTo>
                    <a:pt x="1283" y="1311"/>
                  </a:moveTo>
                  <a:cubicBezTo>
                    <a:pt x="1285" y="1310"/>
                    <a:pt x="1283" y="1310"/>
                    <a:pt x="1283" y="1311"/>
                  </a:cubicBezTo>
                  <a:moveTo>
                    <a:pt x="881" y="1367"/>
                  </a:moveTo>
                  <a:cubicBezTo>
                    <a:pt x="892" y="1368"/>
                    <a:pt x="901" y="1372"/>
                    <a:pt x="911" y="1374"/>
                  </a:cubicBezTo>
                  <a:cubicBezTo>
                    <a:pt x="916" y="1355"/>
                    <a:pt x="921" y="1331"/>
                    <a:pt x="922" y="1312"/>
                  </a:cubicBezTo>
                  <a:cubicBezTo>
                    <a:pt x="910" y="1331"/>
                    <a:pt x="895" y="1349"/>
                    <a:pt x="881" y="1367"/>
                  </a:cubicBezTo>
                  <a:close/>
                  <a:moveTo>
                    <a:pt x="388" y="1319"/>
                  </a:moveTo>
                  <a:cubicBezTo>
                    <a:pt x="395" y="1338"/>
                    <a:pt x="406" y="1356"/>
                    <a:pt x="416" y="1373"/>
                  </a:cubicBezTo>
                  <a:cubicBezTo>
                    <a:pt x="444" y="1379"/>
                    <a:pt x="470" y="1386"/>
                    <a:pt x="500" y="1390"/>
                  </a:cubicBezTo>
                  <a:moveTo>
                    <a:pt x="500" y="1390"/>
                  </a:moveTo>
                  <a:cubicBezTo>
                    <a:pt x="500" y="1392"/>
                    <a:pt x="504" y="1389"/>
                    <a:pt x="500" y="1390"/>
                  </a:cubicBezTo>
                  <a:moveTo>
                    <a:pt x="388" y="1319"/>
                  </a:moveTo>
                  <a:cubicBezTo>
                    <a:pt x="423" y="1344"/>
                    <a:pt x="460" y="1368"/>
                    <a:pt x="500" y="1390"/>
                  </a:cubicBezTo>
                  <a:moveTo>
                    <a:pt x="388" y="1319"/>
                  </a:moveTo>
                  <a:cubicBezTo>
                    <a:pt x="387" y="1317"/>
                    <a:pt x="386" y="1319"/>
                    <a:pt x="388" y="1319"/>
                  </a:cubicBezTo>
                  <a:moveTo>
                    <a:pt x="261" y="1322"/>
                  </a:moveTo>
                  <a:cubicBezTo>
                    <a:pt x="260" y="1322"/>
                    <a:pt x="262" y="1323"/>
                    <a:pt x="261" y="1322"/>
                  </a:cubicBezTo>
                  <a:close/>
                  <a:moveTo>
                    <a:pt x="264" y="1323"/>
                  </a:moveTo>
                  <a:cubicBezTo>
                    <a:pt x="264" y="1324"/>
                    <a:pt x="264" y="1324"/>
                    <a:pt x="264" y="1324"/>
                  </a:cubicBezTo>
                  <a:cubicBezTo>
                    <a:pt x="279" y="1334"/>
                    <a:pt x="292" y="1346"/>
                    <a:pt x="308" y="1355"/>
                  </a:cubicBezTo>
                  <a:moveTo>
                    <a:pt x="308" y="1355"/>
                  </a:moveTo>
                  <a:cubicBezTo>
                    <a:pt x="308" y="1356"/>
                    <a:pt x="308" y="1356"/>
                    <a:pt x="309" y="1356"/>
                  </a:cubicBezTo>
                  <a:moveTo>
                    <a:pt x="309" y="1356"/>
                  </a:moveTo>
                  <a:cubicBezTo>
                    <a:pt x="309" y="1357"/>
                    <a:pt x="310" y="1356"/>
                    <a:pt x="309" y="1356"/>
                  </a:cubicBezTo>
                  <a:moveTo>
                    <a:pt x="309" y="1356"/>
                  </a:moveTo>
                  <a:cubicBezTo>
                    <a:pt x="309" y="1355"/>
                    <a:pt x="309" y="1355"/>
                    <a:pt x="308" y="1355"/>
                  </a:cubicBezTo>
                  <a:moveTo>
                    <a:pt x="308" y="1355"/>
                  </a:moveTo>
                  <a:cubicBezTo>
                    <a:pt x="299" y="1338"/>
                    <a:pt x="282" y="1330"/>
                    <a:pt x="264" y="1323"/>
                  </a:cubicBezTo>
                  <a:moveTo>
                    <a:pt x="264" y="1323"/>
                  </a:moveTo>
                  <a:cubicBezTo>
                    <a:pt x="263" y="1322"/>
                    <a:pt x="263" y="1323"/>
                    <a:pt x="264" y="1323"/>
                  </a:cubicBezTo>
                  <a:moveTo>
                    <a:pt x="327" y="1347"/>
                  </a:moveTo>
                  <a:cubicBezTo>
                    <a:pt x="343" y="1351"/>
                    <a:pt x="359" y="1360"/>
                    <a:pt x="374" y="1361"/>
                  </a:cubicBezTo>
                  <a:cubicBezTo>
                    <a:pt x="358" y="1353"/>
                    <a:pt x="345" y="1342"/>
                    <a:pt x="329" y="1333"/>
                  </a:cubicBezTo>
                  <a:cubicBezTo>
                    <a:pt x="328" y="1337"/>
                    <a:pt x="327" y="1341"/>
                    <a:pt x="327" y="1347"/>
                  </a:cubicBezTo>
                  <a:close/>
                  <a:moveTo>
                    <a:pt x="299" y="1340"/>
                  </a:moveTo>
                  <a:cubicBezTo>
                    <a:pt x="308" y="1349"/>
                    <a:pt x="314" y="1361"/>
                    <a:pt x="326" y="1367"/>
                  </a:cubicBezTo>
                  <a:cubicBezTo>
                    <a:pt x="325" y="1362"/>
                    <a:pt x="324" y="1356"/>
                    <a:pt x="324" y="1348"/>
                  </a:cubicBezTo>
                  <a:cubicBezTo>
                    <a:pt x="315" y="1346"/>
                    <a:pt x="309" y="1342"/>
                    <a:pt x="299" y="1340"/>
                  </a:cubicBezTo>
                  <a:moveTo>
                    <a:pt x="299" y="1340"/>
                  </a:moveTo>
                  <a:cubicBezTo>
                    <a:pt x="299" y="1338"/>
                    <a:pt x="298" y="1340"/>
                    <a:pt x="299" y="1340"/>
                  </a:cubicBezTo>
                  <a:moveTo>
                    <a:pt x="1254" y="1341"/>
                  </a:moveTo>
                  <a:cubicBezTo>
                    <a:pt x="1254" y="1340"/>
                    <a:pt x="1254" y="1341"/>
                    <a:pt x="1254" y="1342"/>
                  </a:cubicBezTo>
                  <a:moveTo>
                    <a:pt x="1254" y="1342"/>
                  </a:moveTo>
                  <a:cubicBezTo>
                    <a:pt x="1253" y="1341"/>
                    <a:pt x="1253" y="1342"/>
                    <a:pt x="1253" y="1343"/>
                  </a:cubicBezTo>
                  <a:moveTo>
                    <a:pt x="1253" y="1343"/>
                  </a:moveTo>
                  <a:cubicBezTo>
                    <a:pt x="1252" y="1342"/>
                    <a:pt x="1252" y="1343"/>
                    <a:pt x="1252" y="1343"/>
                  </a:cubicBezTo>
                  <a:moveTo>
                    <a:pt x="1252" y="1343"/>
                  </a:moveTo>
                  <a:cubicBezTo>
                    <a:pt x="1231" y="1356"/>
                    <a:pt x="1213" y="1372"/>
                    <a:pt x="1191" y="1383"/>
                  </a:cubicBezTo>
                  <a:cubicBezTo>
                    <a:pt x="1188" y="1390"/>
                    <a:pt x="1182" y="1395"/>
                    <a:pt x="1178" y="1402"/>
                  </a:cubicBezTo>
                  <a:moveTo>
                    <a:pt x="1178" y="1402"/>
                  </a:moveTo>
                  <a:cubicBezTo>
                    <a:pt x="1177" y="1402"/>
                    <a:pt x="1177" y="1402"/>
                    <a:pt x="1177" y="1403"/>
                  </a:cubicBezTo>
                  <a:moveTo>
                    <a:pt x="1177" y="1403"/>
                  </a:moveTo>
                  <a:cubicBezTo>
                    <a:pt x="1175" y="1404"/>
                    <a:pt x="1177" y="1404"/>
                    <a:pt x="1177" y="1403"/>
                  </a:cubicBezTo>
                  <a:moveTo>
                    <a:pt x="1177" y="1403"/>
                  </a:moveTo>
                  <a:cubicBezTo>
                    <a:pt x="1178" y="1403"/>
                    <a:pt x="1178" y="1403"/>
                    <a:pt x="1178" y="1402"/>
                  </a:cubicBezTo>
                  <a:moveTo>
                    <a:pt x="1178" y="1402"/>
                  </a:moveTo>
                  <a:cubicBezTo>
                    <a:pt x="1205" y="1385"/>
                    <a:pt x="1229" y="1365"/>
                    <a:pt x="1252" y="1343"/>
                  </a:cubicBezTo>
                  <a:moveTo>
                    <a:pt x="1252" y="1343"/>
                  </a:moveTo>
                  <a:cubicBezTo>
                    <a:pt x="1252" y="1344"/>
                    <a:pt x="1253" y="1343"/>
                    <a:pt x="1253" y="1343"/>
                  </a:cubicBezTo>
                  <a:moveTo>
                    <a:pt x="1253" y="1343"/>
                  </a:moveTo>
                  <a:cubicBezTo>
                    <a:pt x="1253" y="1343"/>
                    <a:pt x="1253" y="1342"/>
                    <a:pt x="1254" y="1342"/>
                  </a:cubicBezTo>
                  <a:moveTo>
                    <a:pt x="1254" y="1342"/>
                  </a:moveTo>
                  <a:cubicBezTo>
                    <a:pt x="1254" y="1342"/>
                    <a:pt x="1254" y="1341"/>
                    <a:pt x="1254" y="1341"/>
                  </a:cubicBezTo>
                  <a:moveTo>
                    <a:pt x="1254" y="1341"/>
                  </a:moveTo>
                  <a:cubicBezTo>
                    <a:pt x="1256" y="1340"/>
                    <a:pt x="1254" y="1339"/>
                    <a:pt x="1254" y="1341"/>
                  </a:cubicBezTo>
                  <a:moveTo>
                    <a:pt x="1193" y="1348"/>
                  </a:moveTo>
                  <a:cubicBezTo>
                    <a:pt x="1193" y="1348"/>
                    <a:pt x="1194" y="1349"/>
                    <a:pt x="1193" y="1348"/>
                  </a:cubicBezTo>
                  <a:close/>
                  <a:moveTo>
                    <a:pt x="330" y="1369"/>
                  </a:moveTo>
                  <a:cubicBezTo>
                    <a:pt x="368" y="1393"/>
                    <a:pt x="409" y="1413"/>
                    <a:pt x="454" y="1429"/>
                  </a:cubicBezTo>
                  <a:cubicBezTo>
                    <a:pt x="444" y="1415"/>
                    <a:pt x="432" y="1403"/>
                    <a:pt x="423" y="1388"/>
                  </a:cubicBezTo>
                  <a:cubicBezTo>
                    <a:pt x="395" y="1370"/>
                    <a:pt x="360" y="1360"/>
                    <a:pt x="326" y="1349"/>
                  </a:cubicBezTo>
                  <a:cubicBezTo>
                    <a:pt x="327" y="1357"/>
                    <a:pt x="327" y="1364"/>
                    <a:pt x="330" y="1369"/>
                  </a:cubicBezTo>
                  <a:close/>
                  <a:moveTo>
                    <a:pt x="1151" y="1402"/>
                  </a:moveTo>
                  <a:cubicBezTo>
                    <a:pt x="1149" y="1403"/>
                    <a:pt x="1151" y="1403"/>
                    <a:pt x="1151" y="1402"/>
                  </a:cubicBezTo>
                  <a:moveTo>
                    <a:pt x="1151" y="1402"/>
                  </a:moveTo>
                  <a:cubicBezTo>
                    <a:pt x="1165" y="1397"/>
                    <a:pt x="1176" y="1388"/>
                    <a:pt x="1189" y="1382"/>
                  </a:cubicBezTo>
                  <a:cubicBezTo>
                    <a:pt x="1193" y="1373"/>
                    <a:pt x="1197" y="1363"/>
                    <a:pt x="1198" y="1350"/>
                  </a:cubicBezTo>
                  <a:cubicBezTo>
                    <a:pt x="1183" y="1365"/>
                    <a:pt x="1168" y="1386"/>
                    <a:pt x="1151" y="1402"/>
                  </a:cubicBezTo>
                  <a:moveTo>
                    <a:pt x="1191" y="1352"/>
                  </a:moveTo>
                  <a:cubicBezTo>
                    <a:pt x="1142" y="1377"/>
                    <a:pt x="1096" y="1406"/>
                    <a:pt x="1039" y="1424"/>
                  </a:cubicBezTo>
                  <a:cubicBezTo>
                    <a:pt x="1033" y="1434"/>
                    <a:pt x="1025" y="1443"/>
                    <a:pt x="1017" y="1452"/>
                  </a:cubicBezTo>
                  <a:moveTo>
                    <a:pt x="1017" y="1452"/>
                  </a:moveTo>
                  <a:cubicBezTo>
                    <a:pt x="1016" y="1453"/>
                    <a:pt x="1017" y="1453"/>
                    <a:pt x="1017" y="1452"/>
                  </a:cubicBezTo>
                  <a:moveTo>
                    <a:pt x="1017" y="1452"/>
                  </a:moveTo>
                  <a:cubicBezTo>
                    <a:pt x="1063" y="1442"/>
                    <a:pt x="1102" y="1425"/>
                    <a:pt x="1141" y="1408"/>
                  </a:cubicBezTo>
                  <a:cubicBezTo>
                    <a:pt x="1159" y="1390"/>
                    <a:pt x="1176" y="1372"/>
                    <a:pt x="1191" y="1352"/>
                  </a:cubicBezTo>
                  <a:moveTo>
                    <a:pt x="1191" y="1352"/>
                  </a:moveTo>
                  <a:cubicBezTo>
                    <a:pt x="1193" y="1352"/>
                    <a:pt x="1191" y="1351"/>
                    <a:pt x="1191" y="1352"/>
                  </a:cubicBezTo>
                  <a:moveTo>
                    <a:pt x="735" y="1356"/>
                  </a:moveTo>
                  <a:cubicBezTo>
                    <a:pt x="733" y="1373"/>
                    <a:pt x="736" y="1393"/>
                    <a:pt x="736" y="1411"/>
                  </a:cubicBezTo>
                  <a:cubicBezTo>
                    <a:pt x="746" y="1411"/>
                    <a:pt x="756" y="1411"/>
                    <a:pt x="766" y="1411"/>
                  </a:cubicBezTo>
                  <a:cubicBezTo>
                    <a:pt x="768" y="1393"/>
                    <a:pt x="768" y="1374"/>
                    <a:pt x="770" y="1356"/>
                  </a:cubicBezTo>
                  <a:cubicBezTo>
                    <a:pt x="758" y="1356"/>
                    <a:pt x="747" y="1356"/>
                    <a:pt x="735" y="1356"/>
                  </a:cubicBezTo>
                  <a:close/>
                  <a:moveTo>
                    <a:pt x="773" y="1356"/>
                  </a:moveTo>
                  <a:cubicBezTo>
                    <a:pt x="771" y="1374"/>
                    <a:pt x="770" y="1392"/>
                    <a:pt x="769" y="1411"/>
                  </a:cubicBezTo>
                  <a:cubicBezTo>
                    <a:pt x="779" y="1411"/>
                    <a:pt x="789" y="1411"/>
                    <a:pt x="799" y="1411"/>
                  </a:cubicBezTo>
                  <a:cubicBezTo>
                    <a:pt x="809" y="1394"/>
                    <a:pt x="817" y="1376"/>
                    <a:pt x="825" y="1359"/>
                  </a:cubicBezTo>
                  <a:cubicBezTo>
                    <a:pt x="807" y="1358"/>
                    <a:pt x="791" y="1356"/>
                    <a:pt x="773" y="1356"/>
                  </a:cubicBezTo>
                  <a:close/>
                  <a:moveTo>
                    <a:pt x="718" y="1358"/>
                  </a:moveTo>
                  <a:cubicBezTo>
                    <a:pt x="721" y="1371"/>
                    <a:pt x="728" y="1389"/>
                    <a:pt x="733" y="1403"/>
                  </a:cubicBezTo>
                  <a:cubicBezTo>
                    <a:pt x="732" y="1388"/>
                    <a:pt x="731" y="1373"/>
                    <a:pt x="731" y="1357"/>
                  </a:cubicBezTo>
                  <a:cubicBezTo>
                    <a:pt x="727" y="1357"/>
                    <a:pt x="721" y="1356"/>
                    <a:pt x="718" y="1358"/>
                  </a:cubicBezTo>
                  <a:close/>
                  <a:moveTo>
                    <a:pt x="664" y="1365"/>
                  </a:moveTo>
                  <a:cubicBezTo>
                    <a:pt x="673" y="1379"/>
                    <a:pt x="687" y="1397"/>
                    <a:pt x="701" y="1410"/>
                  </a:cubicBezTo>
                  <a:cubicBezTo>
                    <a:pt x="712" y="1408"/>
                    <a:pt x="723" y="1413"/>
                    <a:pt x="732" y="1410"/>
                  </a:cubicBezTo>
                  <a:cubicBezTo>
                    <a:pt x="724" y="1394"/>
                    <a:pt x="719" y="1376"/>
                    <a:pt x="713" y="1358"/>
                  </a:cubicBezTo>
                  <a:cubicBezTo>
                    <a:pt x="696" y="1359"/>
                    <a:pt x="679" y="1361"/>
                    <a:pt x="664" y="1365"/>
                  </a:cubicBezTo>
                  <a:close/>
                  <a:moveTo>
                    <a:pt x="1171" y="1359"/>
                  </a:moveTo>
                  <a:cubicBezTo>
                    <a:pt x="1137" y="1369"/>
                    <a:pt x="1101" y="1378"/>
                    <a:pt x="1064" y="1386"/>
                  </a:cubicBezTo>
                  <a:cubicBezTo>
                    <a:pt x="1058" y="1397"/>
                    <a:pt x="1050" y="1409"/>
                    <a:pt x="1043" y="1420"/>
                  </a:cubicBezTo>
                  <a:cubicBezTo>
                    <a:pt x="1090" y="1404"/>
                    <a:pt x="1132" y="1383"/>
                    <a:pt x="1171" y="1359"/>
                  </a:cubicBezTo>
                  <a:moveTo>
                    <a:pt x="1171" y="1359"/>
                  </a:moveTo>
                  <a:cubicBezTo>
                    <a:pt x="1172" y="1358"/>
                    <a:pt x="1171" y="1358"/>
                    <a:pt x="1171" y="1359"/>
                  </a:cubicBezTo>
                  <a:moveTo>
                    <a:pt x="827" y="1360"/>
                  </a:moveTo>
                  <a:cubicBezTo>
                    <a:pt x="820" y="1378"/>
                    <a:pt x="811" y="1394"/>
                    <a:pt x="802" y="1411"/>
                  </a:cubicBezTo>
                  <a:cubicBezTo>
                    <a:pt x="813" y="1409"/>
                    <a:pt x="828" y="1411"/>
                    <a:pt x="838" y="1409"/>
                  </a:cubicBezTo>
                  <a:cubicBezTo>
                    <a:pt x="847" y="1399"/>
                    <a:pt x="859" y="1388"/>
                    <a:pt x="868" y="1378"/>
                  </a:cubicBezTo>
                  <a:cubicBezTo>
                    <a:pt x="871" y="1375"/>
                    <a:pt x="876" y="1371"/>
                    <a:pt x="874" y="1367"/>
                  </a:cubicBezTo>
                  <a:cubicBezTo>
                    <a:pt x="860" y="1364"/>
                    <a:pt x="844" y="1361"/>
                    <a:pt x="827" y="1360"/>
                  </a:cubicBezTo>
                  <a:close/>
                  <a:moveTo>
                    <a:pt x="375" y="1363"/>
                  </a:moveTo>
                  <a:cubicBezTo>
                    <a:pt x="375" y="1362"/>
                    <a:pt x="376" y="1363"/>
                    <a:pt x="375" y="1363"/>
                  </a:cubicBezTo>
                  <a:close/>
                  <a:moveTo>
                    <a:pt x="618" y="1375"/>
                  </a:moveTo>
                  <a:cubicBezTo>
                    <a:pt x="621" y="1381"/>
                    <a:pt x="628" y="1387"/>
                    <a:pt x="635" y="1392"/>
                  </a:cubicBezTo>
                  <a:cubicBezTo>
                    <a:pt x="641" y="1397"/>
                    <a:pt x="650" y="1406"/>
                    <a:pt x="657" y="1408"/>
                  </a:cubicBezTo>
                  <a:cubicBezTo>
                    <a:pt x="669" y="1411"/>
                    <a:pt x="681" y="1407"/>
                    <a:pt x="695" y="1410"/>
                  </a:cubicBezTo>
                  <a:cubicBezTo>
                    <a:pt x="685" y="1397"/>
                    <a:pt x="672" y="1379"/>
                    <a:pt x="659" y="1366"/>
                  </a:cubicBezTo>
                  <a:cubicBezTo>
                    <a:pt x="644" y="1368"/>
                    <a:pt x="632" y="1372"/>
                    <a:pt x="618" y="1375"/>
                  </a:cubicBezTo>
                  <a:close/>
                  <a:moveTo>
                    <a:pt x="879" y="1368"/>
                  </a:moveTo>
                  <a:cubicBezTo>
                    <a:pt x="870" y="1379"/>
                    <a:pt x="860" y="1391"/>
                    <a:pt x="850" y="1400"/>
                  </a:cubicBezTo>
                  <a:cubicBezTo>
                    <a:pt x="848" y="1403"/>
                    <a:pt x="842" y="1405"/>
                    <a:pt x="844" y="1409"/>
                  </a:cubicBezTo>
                  <a:cubicBezTo>
                    <a:pt x="857" y="1409"/>
                    <a:pt x="870" y="1407"/>
                    <a:pt x="884" y="1407"/>
                  </a:cubicBezTo>
                  <a:cubicBezTo>
                    <a:pt x="892" y="1402"/>
                    <a:pt x="900" y="1396"/>
                    <a:pt x="908" y="1391"/>
                  </a:cubicBezTo>
                  <a:cubicBezTo>
                    <a:pt x="908" y="1385"/>
                    <a:pt x="910" y="1381"/>
                    <a:pt x="911" y="1377"/>
                  </a:cubicBezTo>
                  <a:cubicBezTo>
                    <a:pt x="900" y="1374"/>
                    <a:pt x="890" y="1371"/>
                    <a:pt x="879" y="1368"/>
                  </a:cubicBezTo>
                  <a:close/>
                  <a:moveTo>
                    <a:pt x="419" y="1382"/>
                  </a:moveTo>
                  <a:cubicBezTo>
                    <a:pt x="416" y="1375"/>
                    <a:pt x="405" y="1372"/>
                    <a:pt x="398" y="1372"/>
                  </a:cubicBezTo>
                  <a:cubicBezTo>
                    <a:pt x="405" y="1375"/>
                    <a:pt x="413" y="1382"/>
                    <a:pt x="419" y="1382"/>
                  </a:cubicBezTo>
                  <a:close/>
                  <a:moveTo>
                    <a:pt x="332" y="1374"/>
                  </a:moveTo>
                  <a:cubicBezTo>
                    <a:pt x="368" y="1419"/>
                    <a:pt x="423" y="1445"/>
                    <a:pt x="487" y="1461"/>
                  </a:cubicBezTo>
                  <a:moveTo>
                    <a:pt x="487" y="1461"/>
                  </a:moveTo>
                  <a:cubicBezTo>
                    <a:pt x="488" y="1462"/>
                    <a:pt x="489" y="1461"/>
                    <a:pt x="487" y="1461"/>
                  </a:cubicBezTo>
                  <a:moveTo>
                    <a:pt x="487" y="1461"/>
                  </a:moveTo>
                  <a:cubicBezTo>
                    <a:pt x="476" y="1454"/>
                    <a:pt x="470" y="1441"/>
                    <a:pt x="458" y="1434"/>
                  </a:cubicBezTo>
                  <a:cubicBezTo>
                    <a:pt x="438" y="1423"/>
                    <a:pt x="414" y="1417"/>
                    <a:pt x="392" y="1407"/>
                  </a:cubicBezTo>
                  <a:cubicBezTo>
                    <a:pt x="371" y="1397"/>
                    <a:pt x="351" y="1384"/>
                    <a:pt x="332" y="1374"/>
                  </a:cubicBezTo>
                  <a:moveTo>
                    <a:pt x="332" y="1374"/>
                  </a:moveTo>
                  <a:cubicBezTo>
                    <a:pt x="331" y="1373"/>
                    <a:pt x="331" y="1374"/>
                    <a:pt x="332" y="1374"/>
                  </a:cubicBezTo>
                  <a:moveTo>
                    <a:pt x="419" y="1377"/>
                  </a:moveTo>
                  <a:cubicBezTo>
                    <a:pt x="420" y="1381"/>
                    <a:pt x="424" y="1383"/>
                    <a:pt x="425" y="1387"/>
                  </a:cubicBezTo>
                  <a:cubicBezTo>
                    <a:pt x="461" y="1403"/>
                    <a:pt x="496" y="1420"/>
                    <a:pt x="536" y="1431"/>
                  </a:cubicBezTo>
                  <a:cubicBezTo>
                    <a:pt x="537" y="1422"/>
                    <a:pt x="546" y="1417"/>
                    <a:pt x="546" y="1411"/>
                  </a:cubicBezTo>
                  <a:cubicBezTo>
                    <a:pt x="533" y="1406"/>
                    <a:pt x="522" y="1401"/>
                    <a:pt x="511" y="1394"/>
                  </a:cubicBezTo>
                  <a:cubicBezTo>
                    <a:pt x="479" y="1390"/>
                    <a:pt x="450" y="1383"/>
                    <a:pt x="419" y="1377"/>
                  </a:cubicBezTo>
                  <a:moveTo>
                    <a:pt x="419" y="1377"/>
                  </a:moveTo>
                  <a:cubicBezTo>
                    <a:pt x="419" y="1376"/>
                    <a:pt x="418" y="1377"/>
                    <a:pt x="419" y="1377"/>
                  </a:cubicBezTo>
                  <a:moveTo>
                    <a:pt x="612" y="1377"/>
                  </a:moveTo>
                  <a:cubicBezTo>
                    <a:pt x="601" y="1382"/>
                    <a:pt x="588" y="1386"/>
                    <a:pt x="579" y="1392"/>
                  </a:cubicBezTo>
                  <a:cubicBezTo>
                    <a:pt x="593" y="1405"/>
                    <a:pt x="625" y="1407"/>
                    <a:pt x="650" y="1406"/>
                  </a:cubicBezTo>
                  <a:cubicBezTo>
                    <a:pt x="636" y="1397"/>
                    <a:pt x="626" y="1386"/>
                    <a:pt x="612" y="1377"/>
                  </a:cubicBezTo>
                  <a:close/>
                  <a:moveTo>
                    <a:pt x="914" y="1387"/>
                  </a:moveTo>
                  <a:cubicBezTo>
                    <a:pt x="915" y="1384"/>
                    <a:pt x="920" y="1384"/>
                    <a:pt x="920" y="1380"/>
                  </a:cubicBezTo>
                  <a:cubicBezTo>
                    <a:pt x="917" y="1380"/>
                    <a:pt x="917" y="1378"/>
                    <a:pt x="914" y="1379"/>
                  </a:cubicBezTo>
                  <a:cubicBezTo>
                    <a:pt x="915" y="1382"/>
                    <a:pt x="911" y="1385"/>
                    <a:pt x="914" y="1387"/>
                  </a:cubicBezTo>
                  <a:close/>
                  <a:moveTo>
                    <a:pt x="1062" y="1382"/>
                  </a:moveTo>
                  <a:cubicBezTo>
                    <a:pt x="1061" y="1382"/>
                    <a:pt x="1059" y="1383"/>
                    <a:pt x="1059" y="1384"/>
                  </a:cubicBezTo>
                  <a:cubicBezTo>
                    <a:pt x="1061" y="1384"/>
                    <a:pt x="1062" y="1384"/>
                    <a:pt x="1062" y="1382"/>
                  </a:cubicBezTo>
                  <a:moveTo>
                    <a:pt x="1062" y="1382"/>
                  </a:moveTo>
                  <a:cubicBezTo>
                    <a:pt x="1064" y="1381"/>
                    <a:pt x="1062" y="1381"/>
                    <a:pt x="1062" y="1382"/>
                  </a:cubicBezTo>
                  <a:moveTo>
                    <a:pt x="911" y="1391"/>
                  </a:moveTo>
                  <a:cubicBezTo>
                    <a:pt x="911" y="1397"/>
                    <a:pt x="908" y="1400"/>
                    <a:pt x="908" y="1405"/>
                  </a:cubicBezTo>
                  <a:cubicBezTo>
                    <a:pt x="923" y="1401"/>
                    <a:pt x="944" y="1404"/>
                    <a:pt x="956" y="1397"/>
                  </a:cubicBezTo>
                  <a:cubicBezTo>
                    <a:pt x="941" y="1391"/>
                    <a:pt x="923" y="1374"/>
                    <a:pt x="911" y="1391"/>
                  </a:cubicBezTo>
                  <a:close/>
                  <a:moveTo>
                    <a:pt x="339" y="1387"/>
                  </a:moveTo>
                  <a:cubicBezTo>
                    <a:pt x="338" y="1387"/>
                    <a:pt x="339" y="1388"/>
                    <a:pt x="340" y="1388"/>
                  </a:cubicBezTo>
                  <a:moveTo>
                    <a:pt x="340" y="1388"/>
                  </a:moveTo>
                  <a:cubicBezTo>
                    <a:pt x="346" y="1400"/>
                    <a:pt x="356" y="1408"/>
                    <a:pt x="369" y="1414"/>
                  </a:cubicBezTo>
                  <a:moveTo>
                    <a:pt x="369" y="1414"/>
                  </a:moveTo>
                  <a:cubicBezTo>
                    <a:pt x="369" y="1414"/>
                    <a:pt x="371" y="1414"/>
                    <a:pt x="371" y="1415"/>
                  </a:cubicBezTo>
                  <a:moveTo>
                    <a:pt x="371" y="1415"/>
                  </a:moveTo>
                  <a:cubicBezTo>
                    <a:pt x="372" y="1416"/>
                    <a:pt x="372" y="1414"/>
                    <a:pt x="371" y="1415"/>
                  </a:cubicBezTo>
                  <a:moveTo>
                    <a:pt x="371" y="1415"/>
                  </a:moveTo>
                  <a:cubicBezTo>
                    <a:pt x="371" y="1414"/>
                    <a:pt x="370" y="1414"/>
                    <a:pt x="369" y="1414"/>
                  </a:cubicBezTo>
                  <a:moveTo>
                    <a:pt x="369" y="1414"/>
                  </a:moveTo>
                  <a:cubicBezTo>
                    <a:pt x="360" y="1405"/>
                    <a:pt x="349" y="1396"/>
                    <a:pt x="340" y="1388"/>
                  </a:cubicBezTo>
                  <a:moveTo>
                    <a:pt x="340" y="1388"/>
                  </a:moveTo>
                  <a:cubicBezTo>
                    <a:pt x="340" y="1387"/>
                    <a:pt x="339" y="1387"/>
                    <a:pt x="339" y="1387"/>
                  </a:cubicBezTo>
                  <a:moveTo>
                    <a:pt x="339" y="1387"/>
                  </a:moveTo>
                  <a:cubicBezTo>
                    <a:pt x="338" y="1385"/>
                    <a:pt x="337" y="1387"/>
                    <a:pt x="339" y="1387"/>
                  </a:cubicBezTo>
                  <a:moveTo>
                    <a:pt x="567" y="1396"/>
                  </a:moveTo>
                  <a:cubicBezTo>
                    <a:pt x="568" y="1393"/>
                    <a:pt x="572" y="1394"/>
                    <a:pt x="573" y="1391"/>
                  </a:cubicBezTo>
                  <a:cubicBezTo>
                    <a:pt x="570" y="1390"/>
                    <a:pt x="566" y="1388"/>
                    <a:pt x="563" y="1386"/>
                  </a:cubicBezTo>
                  <a:cubicBezTo>
                    <a:pt x="564" y="1390"/>
                    <a:pt x="565" y="1394"/>
                    <a:pt x="567" y="1396"/>
                  </a:cubicBezTo>
                  <a:close/>
                  <a:moveTo>
                    <a:pt x="982" y="1419"/>
                  </a:moveTo>
                  <a:cubicBezTo>
                    <a:pt x="986" y="1424"/>
                    <a:pt x="989" y="1430"/>
                    <a:pt x="989" y="1439"/>
                  </a:cubicBezTo>
                  <a:cubicBezTo>
                    <a:pt x="1006" y="1434"/>
                    <a:pt x="1021" y="1428"/>
                    <a:pt x="1038" y="1423"/>
                  </a:cubicBezTo>
                  <a:cubicBezTo>
                    <a:pt x="1040" y="1417"/>
                    <a:pt x="1046" y="1411"/>
                    <a:pt x="1050" y="1405"/>
                  </a:cubicBezTo>
                  <a:cubicBezTo>
                    <a:pt x="1054" y="1399"/>
                    <a:pt x="1059" y="1390"/>
                    <a:pt x="1059" y="1387"/>
                  </a:cubicBezTo>
                  <a:cubicBezTo>
                    <a:pt x="1030" y="1395"/>
                    <a:pt x="1008" y="1409"/>
                    <a:pt x="982" y="1419"/>
                  </a:cubicBezTo>
                  <a:close/>
                  <a:moveTo>
                    <a:pt x="1184" y="1388"/>
                  </a:moveTo>
                  <a:cubicBezTo>
                    <a:pt x="1153" y="1402"/>
                    <a:pt x="1127" y="1421"/>
                    <a:pt x="1103" y="1442"/>
                  </a:cubicBezTo>
                  <a:moveTo>
                    <a:pt x="1103" y="1442"/>
                  </a:moveTo>
                  <a:cubicBezTo>
                    <a:pt x="1102" y="1442"/>
                    <a:pt x="1101" y="1443"/>
                    <a:pt x="1101" y="1443"/>
                  </a:cubicBezTo>
                  <a:moveTo>
                    <a:pt x="1101" y="1443"/>
                  </a:moveTo>
                  <a:cubicBezTo>
                    <a:pt x="1099" y="1444"/>
                    <a:pt x="1101" y="1444"/>
                    <a:pt x="1101" y="1443"/>
                  </a:cubicBezTo>
                  <a:moveTo>
                    <a:pt x="1101" y="1443"/>
                  </a:moveTo>
                  <a:cubicBezTo>
                    <a:pt x="1102" y="1443"/>
                    <a:pt x="1103" y="1443"/>
                    <a:pt x="1103" y="1442"/>
                  </a:cubicBezTo>
                  <a:moveTo>
                    <a:pt x="1103" y="1442"/>
                  </a:moveTo>
                  <a:cubicBezTo>
                    <a:pt x="1134" y="1428"/>
                    <a:pt x="1167" y="1416"/>
                    <a:pt x="1184" y="1388"/>
                  </a:cubicBezTo>
                  <a:moveTo>
                    <a:pt x="1184" y="1388"/>
                  </a:moveTo>
                  <a:cubicBezTo>
                    <a:pt x="1186" y="1387"/>
                    <a:pt x="1184" y="1386"/>
                    <a:pt x="1184" y="1388"/>
                  </a:cubicBezTo>
                  <a:moveTo>
                    <a:pt x="429" y="1391"/>
                  </a:moveTo>
                  <a:cubicBezTo>
                    <a:pt x="438" y="1406"/>
                    <a:pt x="450" y="1419"/>
                    <a:pt x="461" y="1432"/>
                  </a:cubicBezTo>
                  <a:cubicBezTo>
                    <a:pt x="485" y="1439"/>
                    <a:pt x="511" y="1450"/>
                    <a:pt x="537" y="1452"/>
                  </a:cubicBezTo>
                  <a:cubicBezTo>
                    <a:pt x="534" y="1448"/>
                    <a:pt x="536" y="1440"/>
                    <a:pt x="535" y="1434"/>
                  </a:cubicBezTo>
                  <a:cubicBezTo>
                    <a:pt x="497" y="1422"/>
                    <a:pt x="463" y="1407"/>
                    <a:pt x="429" y="1391"/>
                  </a:cubicBezTo>
                  <a:moveTo>
                    <a:pt x="429" y="1391"/>
                  </a:moveTo>
                  <a:cubicBezTo>
                    <a:pt x="428" y="1390"/>
                    <a:pt x="428" y="1392"/>
                    <a:pt x="429" y="1391"/>
                  </a:cubicBezTo>
                  <a:moveTo>
                    <a:pt x="966" y="1402"/>
                  </a:moveTo>
                  <a:cubicBezTo>
                    <a:pt x="971" y="1406"/>
                    <a:pt x="976" y="1410"/>
                    <a:pt x="980" y="1416"/>
                  </a:cubicBezTo>
                  <a:cubicBezTo>
                    <a:pt x="1001" y="1409"/>
                    <a:pt x="1020" y="1400"/>
                    <a:pt x="1038" y="1391"/>
                  </a:cubicBezTo>
                  <a:cubicBezTo>
                    <a:pt x="1015" y="1395"/>
                    <a:pt x="989" y="1397"/>
                    <a:pt x="966" y="1402"/>
                  </a:cubicBezTo>
                  <a:close/>
                  <a:moveTo>
                    <a:pt x="567" y="1399"/>
                  </a:moveTo>
                  <a:cubicBezTo>
                    <a:pt x="573" y="1400"/>
                    <a:pt x="584" y="1403"/>
                    <a:pt x="589" y="1401"/>
                  </a:cubicBezTo>
                  <a:cubicBezTo>
                    <a:pt x="581" y="1397"/>
                    <a:pt x="574" y="1390"/>
                    <a:pt x="567" y="1399"/>
                  </a:cubicBezTo>
                  <a:close/>
                  <a:moveTo>
                    <a:pt x="891" y="1406"/>
                  </a:moveTo>
                  <a:cubicBezTo>
                    <a:pt x="896" y="1407"/>
                    <a:pt x="899" y="1404"/>
                    <a:pt x="904" y="1405"/>
                  </a:cubicBezTo>
                  <a:cubicBezTo>
                    <a:pt x="903" y="1401"/>
                    <a:pt x="907" y="1397"/>
                    <a:pt x="905" y="1395"/>
                  </a:cubicBezTo>
                  <a:cubicBezTo>
                    <a:pt x="901" y="1399"/>
                    <a:pt x="895" y="1402"/>
                    <a:pt x="891" y="1406"/>
                  </a:cubicBezTo>
                  <a:close/>
                  <a:moveTo>
                    <a:pt x="548" y="1410"/>
                  </a:moveTo>
                  <a:cubicBezTo>
                    <a:pt x="552" y="1408"/>
                    <a:pt x="555" y="1404"/>
                    <a:pt x="558" y="1401"/>
                  </a:cubicBezTo>
                  <a:cubicBezTo>
                    <a:pt x="546" y="1401"/>
                    <a:pt x="532" y="1396"/>
                    <a:pt x="521" y="1397"/>
                  </a:cubicBezTo>
                  <a:cubicBezTo>
                    <a:pt x="530" y="1401"/>
                    <a:pt x="539" y="1405"/>
                    <a:pt x="548" y="1410"/>
                  </a:cubicBezTo>
                  <a:close/>
                  <a:moveTo>
                    <a:pt x="552" y="1412"/>
                  </a:moveTo>
                  <a:cubicBezTo>
                    <a:pt x="559" y="1414"/>
                    <a:pt x="565" y="1417"/>
                    <a:pt x="572" y="1419"/>
                  </a:cubicBezTo>
                  <a:cubicBezTo>
                    <a:pt x="571" y="1413"/>
                    <a:pt x="567" y="1409"/>
                    <a:pt x="566" y="1402"/>
                  </a:cubicBezTo>
                  <a:cubicBezTo>
                    <a:pt x="558" y="1402"/>
                    <a:pt x="556" y="1408"/>
                    <a:pt x="552" y="1412"/>
                  </a:cubicBezTo>
                  <a:close/>
                  <a:moveTo>
                    <a:pt x="950" y="1403"/>
                  </a:moveTo>
                  <a:cubicBezTo>
                    <a:pt x="936" y="1407"/>
                    <a:pt x="915" y="1424"/>
                    <a:pt x="901" y="1427"/>
                  </a:cubicBezTo>
                  <a:cubicBezTo>
                    <a:pt x="899" y="1433"/>
                    <a:pt x="898" y="1439"/>
                    <a:pt x="895" y="1444"/>
                  </a:cubicBezTo>
                  <a:cubicBezTo>
                    <a:pt x="925" y="1438"/>
                    <a:pt x="950" y="1427"/>
                    <a:pt x="977" y="1418"/>
                  </a:cubicBezTo>
                  <a:cubicBezTo>
                    <a:pt x="971" y="1409"/>
                    <a:pt x="964" y="1399"/>
                    <a:pt x="950" y="1403"/>
                  </a:cubicBezTo>
                  <a:close/>
                  <a:moveTo>
                    <a:pt x="576" y="1421"/>
                  </a:moveTo>
                  <a:cubicBezTo>
                    <a:pt x="625" y="1439"/>
                    <a:pt x="678" y="1457"/>
                    <a:pt x="736" y="1463"/>
                  </a:cubicBezTo>
                  <a:cubicBezTo>
                    <a:pt x="684" y="1449"/>
                    <a:pt x="638" y="1429"/>
                    <a:pt x="596" y="1405"/>
                  </a:cubicBezTo>
                  <a:cubicBezTo>
                    <a:pt x="586" y="1405"/>
                    <a:pt x="579" y="1403"/>
                    <a:pt x="569" y="1403"/>
                  </a:cubicBezTo>
                  <a:cubicBezTo>
                    <a:pt x="571" y="1409"/>
                    <a:pt x="574" y="1415"/>
                    <a:pt x="576" y="1421"/>
                  </a:cubicBezTo>
                  <a:close/>
                  <a:moveTo>
                    <a:pt x="908" y="1407"/>
                  </a:moveTo>
                  <a:cubicBezTo>
                    <a:pt x="905" y="1412"/>
                    <a:pt x="905" y="1418"/>
                    <a:pt x="902" y="1423"/>
                  </a:cubicBezTo>
                  <a:cubicBezTo>
                    <a:pt x="917" y="1418"/>
                    <a:pt x="930" y="1411"/>
                    <a:pt x="942" y="1404"/>
                  </a:cubicBezTo>
                  <a:cubicBezTo>
                    <a:pt x="931" y="1405"/>
                    <a:pt x="920" y="1407"/>
                    <a:pt x="908" y="1407"/>
                  </a:cubicBezTo>
                  <a:close/>
                  <a:moveTo>
                    <a:pt x="606" y="1407"/>
                  </a:moveTo>
                  <a:cubicBezTo>
                    <a:pt x="645" y="1429"/>
                    <a:pt x="691" y="1449"/>
                    <a:pt x="737" y="1461"/>
                  </a:cubicBezTo>
                  <a:cubicBezTo>
                    <a:pt x="716" y="1449"/>
                    <a:pt x="695" y="1437"/>
                    <a:pt x="674" y="1423"/>
                  </a:cubicBezTo>
                  <a:cubicBezTo>
                    <a:pt x="667" y="1419"/>
                    <a:pt x="660" y="1411"/>
                    <a:pt x="654" y="1410"/>
                  </a:cubicBezTo>
                  <a:cubicBezTo>
                    <a:pt x="638" y="1406"/>
                    <a:pt x="624" y="1410"/>
                    <a:pt x="606" y="1407"/>
                  </a:cubicBezTo>
                  <a:moveTo>
                    <a:pt x="606" y="1407"/>
                  </a:moveTo>
                  <a:cubicBezTo>
                    <a:pt x="605" y="1404"/>
                    <a:pt x="602" y="1408"/>
                    <a:pt x="606" y="1407"/>
                  </a:cubicBezTo>
                  <a:moveTo>
                    <a:pt x="886" y="1409"/>
                  </a:moveTo>
                  <a:cubicBezTo>
                    <a:pt x="854" y="1430"/>
                    <a:pt x="820" y="1448"/>
                    <a:pt x="783" y="1463"/>
                  </a:cubicBezTo>
                  <a:cubicBezTo>
                    <a:pt x="824" y="1454"/>
                    <a:pt x="862" y="1441"/>
                    <a:pt x="897" y="1426"/>
                  </a:cubicBezTo>
                  <a:cubicBezTo>
                    <a:pt x="899" y="1420"/>
                    <a:pt x="901" y="1413"/>
                    <a:pt x="903" y="1408"/>
                  </a:cubicBezTo>
                  <a:cubicBezTo>
                    <a:pt x="897" y="1407"/>
                    <a:pt x="893" y="1410"/>
                    <a:pt x="886" y="1409"/>
                  </a:cubicBezTo>
                  <a:close/>
                  <a:moveTo>
                    <a:pt x="839" y="1412"/>
                  </a:moveTo>
                  <a:cubicBezTo>
                    <a:pt x="819" y="1430"/>
                    <a:pt x="798" y="1447"/>
                    <a:pt x="776" y="1463"/>
                  </a:cubicBezTo>
                  <a:cubicBezTo>
                    <a:pt x="814" y="1448"/>
                    <a:pt x="848" y="1430"/>
                    <a:pt x="879" y="1410"/>
                  </a:cubicBezTo>
                  <a:cubicBezTo>
                    <a:pt x="865" y="1410"/>
                    <a:pt x="853" y="1412"/>
                    <a:pt x="839" y="1412"/>
                  </a:cubicBezTo>
                  <a:close/>
                  <a:moveTo>
                    <a:pt x="736" y="1456"/>
                  </a:moveTo>
                  <a:cubicBezTo>
                    <a:pt x="735" y="1447"/>
                    <a:pt x="725" y="1440"/>
                    <a:pt x="718" y="1433"/>
                  </a:cubicBezTo>
                  <a:cubicBezTo>
                    <a:pt x="712" y="1427"/>
                    <a:pt x="704" y="1415"/>
                    <a:pt x="697" y="1413"/>
                  </a:cubicBezTo>
                  <a:cubicBezTo>
                    <a:pt x="687" y="1409"/>
                    <a:pt x="674" y="1412"/>
                    <a:pt x="661" y="1412"/>
                  </a:cubicBezTo>
                  <a:cubicBezTo>
                    <a:pt x="685" y="1428"/>
                    <a:pt x="708" y="1444"/>
                    <a:pt x="736" y="1456"/>
                  </a:cubicBezTo>
                  <a:close/>
                  <a:moveTo>
                    <a:pt x="770" y="1463"/>
                  </a:moveTo>
                  <a:cubicBezTo>
                    <a:pt x="769" y="1462"/>
                    <a:pt x="769" y="1463"/>
                    <a:pt x="769" y="1463"/>
                  </a:cubicBezTo>
                  <a:moveTo>
                    <a:pt x="769" y="1463"/>
                  </a:moveTo>
                  <a:cubicBezTo>
                    <a:pt x="767" y="1464"/>
                    <a:pt x="769" y="1465"/>
                    <a:pt x="769" y="1463"/>
                  </a:cubicBezTo>
                  <a:moveTo>
                    <a:pt x="769" y="1463"/>
                  </a:moveTo>
                  <a:cubicBezTo>
                    <a:pt x="770" y="1464"/>
                    <a:pt x="770" y="1463"/>
                    <a:pt x="770" y="1463"/>
                  </a:cubicBezTo>
                  <a:moveTo>
                    <a:pt x="770" y="1463"/>
                  </a:moveTo>
                  <a:cubicBezTo>
                    <a:pt x="789" y="1450"/>
                    <a:pt x="811" y="1435"/>
                    <a:pt x="828" y="1418"/>
                  </a:cubicBezTo>
                  <a:cubicBezTo>
                    <a:pt x="830" y="1417"/>
                    <a:pt x="834" y="1414"/>
                    <a:pt x="832" y="1412"/>
                  </a:cubicBezTo>
                  <a:cubicBezTo>
                    <a:pt x="824" y="1414"/>
                    <a:pt x="811" y="1412"/>
                    <a:pt x="801" y="1413"/>
                  </a:cubicBezTo>
                  <a:cubicBezTo>
                    <a:pt x="792" y="1430"/>
                    <a:pt x="781" y="1446"/>
                    <a:pt x="770" y="1463"/>
                  </a:cubicBezTo>
                  <a:moveTo>
                    <a:pt x="735" y="1445"/>
                  </a:moveTo>
                  <a:cubicBezTo>
                    <a:pt x="735" y="1434"/>
                    <a:pt x="734" y="1424"/>
                    <a:pt x="733" y="1414"/>
                  </a:cubicBezTo>
                  <a:cubicBezTo>
                    <a:pt x="724" y="1414"/>
                    <a:pt x="712" y="1411"/>
                    <a:pt x="702" y="1414"/>
                  </a:cubicBezTo>
                  <a:cubicBezTo>
                    <a:pt x="713" y="1424"/>
                    <a:pt x="723" y="1436"/>
                    <a:pt x="735" y="1445"/>
                  </a:cubicBezTo>
                  <a:close/>
                  <a:moveTo>
                    <a:pt x="574" y="1423"/>
                  </a:moveTo>
                  <a:cubicBezTo>
                    <a:pt x="566" y="1420"/>
                    <a:pt x="558" y="1416"/>
                    <a:pt x="549" y="1414"/>
                  </a:cubicBezTo>
                  <a:cubicBezTo>
                    <a:pt x="545" y="1420"/>
                    <a:pt x="540" y="1423"/>
                    <a:pt x="539" y="1433"/>
                  </a:cubicBezTo>
                  <a:cubicBezTo>
                    <a:pt x="554" y="1436"/>
                    <a:pt x="571" y="1443"/>
                    <a:pt x="584" y="1444"/>
                  </a:cubicBezTo>
                  <a:cubicBezTo>
                    <a:pt x="580" y="1438"/>
                    <a:pt x="578" y="1430"/>
                    <a:pt x="574" y="1423"/>
                  </a:cubicBezTo>
                  <a:close/>
                  <a:moveTo>
                    <a:pt x="761" y="1463"/>
                  </a:moveTo>
                  <a:cubicBezTo>
                    <a:pt x="763" y="1448"/>
                    <a:pt x="764" y="1430"/>
                    <a:pt x="766" y="1414"/>
                  </a:cubicBezTo>
                  <a:cubicBezTo>
                    <a:pt x="757" y="1414"/>
                    <a:pt x="745" y="1412"/>
                    <a:pt x="737" y="1415"/>
                  </a:cubicBezTo>
                  <a:cubicBezTo>
                    <a:pt x="745" y="1431"/>
                    <a:pt x="752" y="1449"/>
                    <a:pt x="761" y="1463"/>
                  </a:cubicBezTo>
                  <a:close/>
                  <a:moveTo>
                    <a:pt x="765" y="1464"/>
                  </a:moveTo>
                  <a:cubicBezTo>
                    <a:pt x="776" y="1448"/>
                    <a:pt x="788" y="1432"/>
                    <a:pt x="798" y="1414"/>
                  </a:cubicBezTo>
                  <a:cubicBezTo>
                    <a:pt x="788" y="1414"/>
                    <a:pt x="778" y="1414"/>
                    <a:pt x="768" y="1414"/>
                  </a:cubicBezTo>
                  <a:cubicBezTo>
                    <a:pt x="768" y="1431"/>
                    <a:pt x="764" y="1449"/>
                    <a:pt x="765" y="1464"/>
                  </a:cubicBezTo>
                  <a:close/>
                  <a:moveTo>
                    <a:pt x="366" y="1415"/>
                  </a:moveTo>
                  <a:cubicBezTo>
                    <a:pt x="366" y="1416"/>
                    <a:pt x="367" y="1416"/>
                    <a:pt x="367" y="1416"/>
                  </a:cubicBezTo>
                  <a:moveTo>
                    <a:pt x="367" y="1416"/>
                  </a:moveTo>
                  <a:cubicBezTo>
                    <a:pt x="382" y="1430"/>
                    <a:pt x="403" y="1442"/>
                    <a:pt x="422" y="1448"/>
                  </a:cubicBezTo>
                  <a:cubicBezTo>
                    <a:pt x="403" y="1438"/>
                    <a:pt x="388" y="1425"/>
                    <a:pt x="367" y="1416"/>
                  </a:cubicBezTo>
                  <a:moveTo>
                    <a:pt x="367" y="1416"/>
                  </a:moveTo>
                  <a:cubicBezTo>
                    <a:pt x="367" y="1416"/>
                    <a:pt x="366" y="1416"/>
                    <a:pt x="366" y="1415"/>
                  </a:cubicBezTo>
                  <a:moveTo>
                    <a:pt x="366" y="1415"/>
                  </a:moveTo>
                  <a:cubicBezTo>
                    <a:pt x="365" y="1414"/>
                    <a:pt x="364" y="1416"/>
                    <a:pt x="366" y="1415"/>
                  </a:cubicBezTo>
                  <a:moveTo>
                    <a:pt x="1132" y="1415"/>
                  </a:moveTo>
                  <a:cubicBezTo>
                    <a:pt x="1094" y="1431"/>
                    <a:pt x="1057" y="1446"/>
                    <a:pt x="1014" y="1456"/>
                  </a:cubicBezTo>
                  <a:cubicBezTo>
                    <a:pt x="1007" y="1463"/>
                    <a:pt x="999" y="1470"/>
                    <a:pt x="991" y="1477"/>
                  </a:cubicBezTo>
                  <a:cubicBezTo>
                    <a:pt x="1048" y="1467"/>
                    <a:pt x="1099" y="1450"/>
                    <a:pt x="1132" y="1415"/>
                  </a:cubicBezTo>
                  <a:moveTo>
                    <a:pt x="1132" y="1415"/>
                  </a:moveTo>
                  <a:cubicBezTo>
                    <a:pt x="1133" y="1415"/>
                    <a:pt x="1132" y="1414"/>
                    <a:pt x="1132" y="1415"/>
                  </a:cubicBezTo>
                  <a:moveTo>
                    <a:pt x="979" y="1419"/>
                  </a:moveTo>
                  <a:cubicBezTo>
                    <a:pt x="953" y="1430"/>
                    <a:pt x="925" y="1440"/>
                    <a:pt x="894" y="1447"/>
                  </a:cubicBezTo>
                  <a:cubicBezTo>
                    <a:pt x="893" y="1451"/>
                    <a:pt x="891" y="1455"/>
                    <a:pt x="890" y="1460"/>
                  </a:cubicBezTo>
                  <a:cubicBezTo>
                    <a:pt x="924" y="1455"/>
                    <a:pt x="955" y="1447"/>
                    <a:pt x="987" y="1439"/>
                  </a:cubicBezTo>
                  <a:cubicBezTo>
                    <a:pt x="986" y="1431"/>
                    <a:pt x="983" y="1424"/>
                    <a:pt x="979" y="1419"/>
                  </a:cubicBezTo>
                  <a:close/>
                  <a:moveTo>
                    <a:pt x="755" y="1463"/>
                  </a:moveTo>
                  <a:cubicBezTo>
                    <a:pt x="756" y="1464"/>
                    <a:pt x="756" y="1462"/>
                    <a:pt x="755" y="1463"/>
                  </a:cubicBezTo>
                  <a:moveTo>
                    <a:pt x="755" y="1463"/>
                  </a:moveTo>
                  <a:cubicBezTo>
                    <a:pt x="749" y="1449"/>
                    <a:pt x="743" y="1437"/>
                    <a:pt x="737" y="1424"/>
                  </a:cubicBezTo>
                  <a:cubicBezTo>
                    <a:pt x="736" y="1433"/>
                    <a:pt x="739" y="1439"/>
                    <a:pt x="738" y="1448"/>
                  </a:cubicBezTo>
                  <a:cubicBezTo>
                    <a:pt x="743" y="1453"/>
                    <a:pt x="749" y="1458"/>
                    <a:pt x="755" y="1463"/>
                  </a:cubicBezTo>
                  <a:moveTo>
                    <a:pt x="587" y="1446"/>
                  </a:moveTo>
                  <a:cubicBezTo>
                    <a:pt x="632" y="1456"/>
                    <a:pt x="682" y="1466"/>
                    <a:pt x="733" y="1466"/>
                  </a:cubicBezTo>
                  <a:cubicBezTo>
                    <a:pt x="676" y="1459"/>
                    <a:pt x="625" y="1440"/>
                    <a:pt x="578" y="1426"/>
                  </a:cubicBezTo>
                  <a:cubicBezTo>
                    <a:pt x="582" y="1432"/>
                    <a:pt x="584" y="1439"/>
                    <a:pt x="587" y="1446"/>
                  </a:cubicBezTo>
                  <a:close/>
                  <a:moveTo>
                    <a:pt x="1034" y="1427"/>
                  </a:moveTo>
                  <a:cubicBezTo>
                    <a:pt x="1019" y="1432"/>
                    <a:pt x="1004" y="1437"/>
                    <a:pt x="989" y="1441"/>
                  </a:cubicBezTo>
                  <a:cubicBezTo>
                    <a:pt x="989" y="1450"/>
                    <a:pt x="986" y="1454"/>
                    <a:pt x="984" y="1460"/>
                  </a:cubicBezTo>
                  <a:moveTo>
                    <a:pt x="984" y="1460"/>
                  </a:moveTo>
                  <a:cubicBezTo>
                    <a:pt x="982" y="1460"/>
                    <a:pt x="984" y="1461"/>
                    <a:pt x="984" y="1460"/>
                  </a:cubicBezTo>
                  <a:moveTo>
                    <a:pt x="984" y="1460"/>
                  </a:moveTo>
                  <a:cubicBezTo>
                    <a:pt x="994" y="1459"/>
                    <a:pt x="1001" y="1456"/>
                    <a:pt x="1011" y="1455"/>
                  </a:cubicBezTo>
                  <a:cubicBezTo>
                    <a:pt x="1019" y="1446"/>
                    <a:pt x="1027" y="1437"/>
                    <a:pt x="1034" y="1427"/>
                  </a:cubicBezTo>
                  <a:moveTo>
                    <a:pt x="1034" y="1427"/>
                  </a:moveTo>
                  <a:cubicBezTo>
                    <a:pt x="1035" y="1426"/>
                    <a:pt x="1034" y="1426"/>
                    <a:pt x="1034" y="1427"/>
                  </a:cubicBezTo>
                  <a:moveTo>
                    <a:pt x="1141" y="1428"/>
                  </a:moveTo>
                  <a:cubicBezTo>
                    <a:pt x="1141" y="1428"/>
                    <a:pt x="1142" y="1429"/>
                    <a:pt x="1141" y="1428"/>
                  </a:cubicBezTo>
                  <a:close/>
                  <a:moveTo>
                    <a:pt x="1139" y="1429"/>
                  </a:moveTo>
                  <a:cubicBezTo>
                    <a:pt x="1138" y="1429"/>
                    <a:pt x="1138" y="1429"/>
                    <a:pt x="1137" y="1430"/>
                  </a:cubicBezTo>
                  <a:moveTo>
                    <a:pt x="1137" y="1430"/>
                  </a:moveTo>
                  <a:cubicBezTo>
                    <a:pt x="1136" y="1430"/>
                    <a:pt x="1136" y="1430"/>
                    <a:pt x="1135" y="1431"/>
                  </a:cubicBezTo>
                  <a:moveTo>
                    <a:pt x="1135" y="1431"/>
                  </a:moveTo>
                  <a:cubicBezTo>
                    <a:pt x="1116" y="1441"/>
                    <a:pt x="1092" y="1448"/>
                    <a:pt x="1074" y="1461"/>
                  </a:cubicBezTo>
                  <a:cubicBezTo>
                    <a:pt x="1096" y="1452"/>
                    <a:pt x="1118" y="1443"/>
                    <a:pt x="1135" y="1431"/>
                  </a:cubicBezTo>
                  <a:moveTo>
                    <a:pt x="1135" y="1431"/>
                  </a:moveTo>
                  <a:cubicBezTo>
                    <a:pt x="1137" y="1431"/>
                    <a:pt x="1137" y="1431"/>
                    <a:pt x="1137" y="1430"/>
                  </a:cubicBezTo>
                  <a:moveTo>
                    <a:pt x="1137" y="1430"/>
                  </a:moveTo>
                  <a:cubicBezTo>
                    <a:pt x="1138" y="1430"/>
                    <a:pt x="1139" y="1430"/>
                    <a:pt x="1139" y="1429"/>
                  </a:cubicBezTo>
                  <a:moveTo>
                    <a:pt x="1139" y="1429"/>
                  </a:moveTo>
                  <a:cubicBezTo>
                    <a:pt x="1141" y="1428"/>
                    <a:pt x="1139" y="1428"/>
                    <a:pt x="1139" y="1429"/>
                  </a:cubicBezTo>
                  <a:moveTo>
                    <a:pt x="789" y="1465"/>
                  </a:moveTo>
                  <a:cubicBezTo>
                    <a:pt x="825" y="1461"/>
                    <a:pt x="858" y="1454"/>
                    <a:pt x="891" y="1446"/>
                  </a:cubicBezTo>
                  <a:cubicBezTo>
                    <a:pt x="892" y="1440"/>
                    <a:pt x="897" y="1434"/>
                    <a:pt x="895" y="1429"/>
                  </a:cubicBezTo>
                  <a:cubicBezTo>
                    <a:pt x="863" y="1444"/>
                    <a:pt x="826" y="1455"/>
                    <a:pt x="789" y="1465"/>
                  </a:cubicBezTo>
                  <a:close/>
                  <a:moveTo>
                    <a:pt x="404" y="1435"/>
                  </a:moveTo>
                  <a:cubicBezTo>
                    <a:pt x="404" y="1434"/>
                    <a:pt x="405" y="1435"/>
                    <a:pt x="404" y="1435"/>
                  </a:cubicBezTo>
                  <a:close/>
                  <a:moveTo>
                    <a:pt x="407" y="1436"/>
                  </a:moveTo>
                  <a:cubicBezTo>
                    <a:pt x="407" y="1437"/>
                    <a:pt x="408" y="1436"/>
                    <a:pt x="409" y="1437"/>
                  </a:cubicBezTo>
                  <a:moveTo>
                    <a:pt x="409" y="1437"/>
                  </a:moveTo>
                  <a:cubicBezTo>
                    <a:pt x="409" y="1437"/>
                    <a:pt x="409" y="1437"/>
                    <a:pt x="409" y="1438"/>
                  </a:cubicBezTo>
                  <a:cubicBezTo>
                    <a:pt x="439" y="1456"/>
                    <a:pt x="472" y="1472"/>
                    <a:pt x="513" y="1480"/>
                  </a:cubicBezTo>
                  <a:moveTo>
                    <a:pt x="513" y="1480"/>
                  </a:moveTo>
                  <a:cubicBezTo>
                    <a:pt x="514" y="1483"/>
                    <a:pt x="517" y="1479"/>
                    <a:pt x="513" y="1480"/>
                  </a:cubicBezTo>
                  <a:moveTo>
                    <a:pt x="513" y="1480"/>
                  </a:moveTo>
                  <a:cubicBezTo>
                    <a:pt x="487" y="1457"/>
                    <a:pt x="441" y="1454"/>
                    <a:pt x="409" y="1437"/>
                  </a:cubicBezTo>
                  <a:moveTo>
                    <a:pt x="409" y="1437"/>
                  </a:moveTo>
                  <a:cubicBezTo>
                    <a:pt x="409" y="1436"/>
                    <a:pt x="408" y="1436"/>
                    <a:pt x="407" y="1436"/>
                  </a:cubicBezTo>
                  <a:moveTo>
                    <a:pt x="407" y="1436"/>
                  </a:moveTo>
                  <a:cubicBezTo>
                    <a:pt x="406" y="1434"/>
                    <a:pt x="406" y="1436"/>
                    <a:pt x="407" y="1436"/>
                  </a:cubicBezTo>
                  <a:moveTo>
                    <a:pt x="541" y="1455"/>
                  </a:moveTo>
                  <a:cubicBezTo>
                    <a:pt x="559" y="1457"/>
                    <a:pt x="575" y="1462"/>
                    <a:pt x="594" y="1463"/>
                  </a:cubicBezTo>
                  <a:cubicBezTo>
                    <a:pt x="592" y="1458"/>
                    <a:pt x="588" y="1454"/>
                    <a:pt x="586" y="1448"/>
                  </a:cubicBezTo>
                  <a:cubicBezTo>
                    <a:pt x="570" y="1444"/>
                    <a:pt x="554" y="1440"/>
                    <a:pt x="538" y="1435"/>
                  </a:cubicBezTo>
                  <a:cubicBezTo>
                    <a:pt x="536" y="1441"/>
                    <a:pt x="539" y="1450"/>
                    <a:pt x="541" y="1455"/>
                  </a:cubicBezTo>
                  <a:close/>
                  <a:moveTo>
                    <a:pt x="466" y="1437"/>
                  </a:moveTo>
                  <a:cubicBezTo>
                    <a:pt x="466" y="1437"/>
                    <a:pt x="466" y="1437"/>
                    <a:pt x="466" y="1438"/>
                  </a:cubicBezTo>
                  <a:cubicBezTo>
                    <a:pt x="476" y="1446"/>
                    <a:pt x="485" y="1455"/>
                    <a:pt x="495" y="1463"/>
                  </a:cubicBezTo>
                  <a:cubicBezTo>
                    <a:pt x="514" y="1467"/>
                    <a:pt x="531" y="1473"/>
                    <a:pt x="552" y="1474"/>
                  </a:cubicBezTo>
                  <a:moveTo>
                    <a:pt x="552" y="1474"/>
                  </a:moveTo>
                  <a:cubicBezTo>
                    <a:pt x="552" y="1475"/>
                    <a:pt x="553" y="1474"/>
                    <a:pt x="552" y="1474"/>
                  </a:cubicBezTo>
                  <a:moveTo>
                    <a:pt x="552" y="1474"/>
                  </a:moveTo>
                  <a:cubicBezTo>
                    <a:pt x="547" y="1468"/>
                    <a:pt x="542" y="1463"/>
                    <a:pt x="538" y="1456"/>
                  </a:cubicBezTo>
                  <a:cubicBezTo>
                    <a:pt x="512" y="1451"/>
                    <a:pt x="490" y="1443"/>
                    <a:pt x="466" y="1437"/>
                  </a:cubicBezTo>
                  <a:moveTo>
                    <a:pt x="466" y="1437"/>
                  </a:moveTo>
                  <a:cubicBezTo>
                    <a:pt x="466" y="1435"/>
                    <a:pt x="465" y="1437"/>
                    <a:pt x="466" y="1437"/>
                  </a:cubicBezTo>
                  <a:moveTo>
                    <a:pt x="888" y="1463"/>
                  </a:moveTo>
                  <a:cubicBezTo>
                    <a:pt x="888" y="1467"/>
                    <a:pt x="885" y="1469"/>
                    <a:pt x="884" y="1472"/>
                  </a:cubicBezTo>
                  <a:cubicBezTo>
                    <a:pt x="919" y="1472"/>
                    <a:pt x="949" y="1466"/>
                    <a:pt x="980" y="1462"/>
                  </a:cubicBezTo>
                  <a:cubicBezTo>
                    <a:pt x="982" y="1456"/>
                    <a:pt x="988" y="1448"/>
                    <a:pt x="986" y="1441"/>
                  </a:cubicBezTo>
                  <a:cubicBezTo>
                    <a:pt x="956" y="1451"/>
                    <a:pt x="922" y="1458"/>
                    <a:pt x="888" y="1463"/>
                  </a:cubicBezTo>
                  <a:close/>
                  <a:moveTo>
                    <a:pt x="1098" y="1445"/>
                  </a:moveTo>
                  <a:cubicBezTo>
                    <a:pt x="1098" y="1445"/>
                    <a:pt x="1099" y="1446"/>
                    <a:pt x="1098" y="1445"/>
                  </a:cubicBezTo>
                  <a:close/>
                  <a:moveTo>
                    <a:pt x="423" y="1450"/>
                  </a:moveTo>
                  <a:cubicBezTo>
                    <a:pt x="423" y="1450"/>
                    <a:pt x="424" y="1451"/>
                    <a:pt x="423" y="1450"/>
                  </a:cubicBezTo>
                  <a:close/>
                  <a:moveTo>
                    <a:pt x="600" y="1464"/>
                  </a:moveTo>
                  <a:cubicBezTo>
                    <a:pt x="639" y="1469"/>
                    <a:pt x="688" y="1474"/>
                    <a:pt x="730" y="1469"/>
                  </a:cubicBezTo>
                  <a:cubicBezTo>
                    <a:pt x="679" y="1467"/>
                    <a:pt x="633" y="1459"/>
                    <a:pt x="590" y="1449"/>
                  </a:cubicBezTo>
                  <a:cubicBezTo>
                    <a:pt x="593" y="1455"/>
                    <a:pt x="595" y="1461"/>
                    <a:pt x="600" y="1464"/>
                  </a:cubicBezTo>
                  <a:close/>
                  <a:moveTo>
                    <a:pt x="888" y="1449"/>
                  </a:moveTo>
                  <a:cubicBezTo>
                    <a:pt x="859" y="1457"/>
                    <a:pt x="828" y="1462"/>
                    <a:pt x="797" y="1467"/>
                  </a:cubicBezTo>
                  <a:cubicBezTo>
                    <a:pt x="795" y="1467"/>
                    <a:pt x="793" y="1467"/>
                    <a:pt x="792" y="1467"/>
                  </a:cubicBezTo>
                  <a:cubicBezTo>
                    <a:pt x="790" y="1468"/>
                    <a:pt x="792" y="1469"/>
                    <a:pt x="794" y="1468"/>
                  </a:cubicBezTo>
                  <a:cubicBezTo>
                    <a:pt x="826" y="1467"/>
                    <a:pt x="856" y="1465"/>
                    <a:pt x="885" y="1461"/>
                  </a:cubicBezTo>
                  <a:cubicBezTo>
                    <a:pt x="887" y="1457"/>
                    <a:pt x="888" y="1453"/>
                    <a:pt x="890" y="1449"/>
                  </a:cubicBezTo>
                  <a:cubicBezTo>
                    <a:pt x="889" y="1449"/>
                    <a:pt x="888" y="1449"/>
                    <a:pt x="888" y="1449"/>
                  </a:cubicBezTo>
                  <a:close/>
                  <a:moveTo>
                    <a:pt x="425" y="1451"/>
                  </a:moveTo>
                  <a:cubicBezTo>
                    <a:pt x="425" y="1451"/>
                    <a:pt x="426" y="1452"/>
                    <a:pt x="425" y="1451"/>
                  </a:cubicBezTo>
                  <a:close/>
                  <a:moveTo>
                    <a:pt x="427" y="1452"/>
                  </a:moveTo>
                  <a:cubicBezTo>
                    <a:pt x="427" y="1452"/>
                    <a:pt x="428" y="1453"/>
                    <a:pt x="427" y="1452"/>
                  </a:cubicBezTo>
                  <a:close/>
                  <a:moveTo>
                    <a:pt x="429" y="1453"/>
                  </a:moveTo>
                  <a:cubicBezTo>
                    <a:pt x="428" y="1453"/>
                    <a:pt x="430" y="1454"/>
                    <a:pt x="429" y="1453"/>
                  </a:cubicBezTo>
                  <a:close/>
                  <a:moveTo>
                    <a:pt x="749" y="1462"/>
                  </a:moveTo>
                  <a:cubicBezTo>
                    <a:pt x="749" y="1462"/>
                    <a:pt x="750" y="1462"/>
                    <a:pt x="750" y="1463"/>
                  </a:cubicBezTo>
                  <a:moveTo>
                    <a:pt x="750" y="1463"/>
                  </a:moveTo>
                  <a:cubicBezTo>
                    <a:pt x="751" y="1464"/>
                    <a:pt x="752" y="1462"/>
                    <a:pt x="750" y="1463"/>
                  </a:cubicBezTo>
                  <a:moveTo>
                    <a:pt x="750" y="1463"/>
                  </a:moveTo>
                  <a:cubicBezTo>
                    <a:pt x="750" y="1462"/>
                    <a:pt x="749" y="1462"/>
                    <a:pt x="749" y="1462"/>
                  </a:cubicBezTo>
                  <a:moveTo>
                    <a:pt x="749" y="1462"/>
                  </a:moveTo>
                  <a:cubicBezTo>
                    <a:pt x="746" y="1458"/>
                    <a:pt x="742" y="1456"/>
                    <a:pt x="739" y="1453"/>
                  </a:cubicBezTo>
                  <a:cubicBezTo>
                    <a:pt x="738" y="1460"/>
                    <a:pt x="744" y="1460"/>
                    <a:pt x="749" y="1462"/>
                  </a:cubicBezTo>
                  <a:moveTo>
                    <a:pt x="559" y="1476"/>
                  </a:moveTo>
                  <a:cubicBezTo>
                    <a:pt x="572" y="1480"/>
                    <a:pt x="590" y="1477"/>
                    <a:pt x="605" y="1480"/>
                  </a:cubicBezTo>
                  <a:cubicBezTo>
                    <a:pt x="605" y="1476"/>
                    <a:pt x="598" y="1472"/>
                    <a:pt x="597" y="1466"/>
                  </a:cubicBezTo>
                  <a:cubicBezTo>
                    <a:pt x="577" y="1465"/>
                    <a:pt x="561" y="1460"/>
                    <a:pt x="543" y="1458"/>
                  </a:cubicBezTo>
                  <a:cubicBezTo>
                    <a:pt x="547" y="1464"/>
                    <a:pt x="551" y="1473"/>
                    <a:pt x="559" y="1476"/>
                  </a:cubicBezTo>
                  <a:close/>
                  <a:moveTo>
                    <a:pt x="981" y="1463"/>
                  </a:moveTo>
                  <a:cubicBezTo>
                    <a:pt x="976" y="1471"/>
                    <a:pt x="970" y="1476"/>
                    <a:pt x="964" y="1481"/>
                  </a:cubicBezTo>
                  <a:cubicBezTo>
                    <a:pt x="972" y="1480"/>
                    <a:pt x="978" y="1479"/>
                    <a:pt x="986" y="1478"/>
                  </a:cubicBezTo>
                  <a:cubicBezTo>
                    <a:pt x="993" y="1472"/>
                    <a:pt x="1000" y="1466"/>
                    <a:pt x="1007" y="1460"/>
                  </a:cubicBezTo>
                  <a:cubicBezTo>
                    <a:pt x="1007" y="1458"/>
                    <a:pt x="1008" y="1458"/>
                    <a:pt x="1006" y="1458"/>
                  </a:cubicBezTo>
                  <a:cubicBezTo>
                    <a:pt x="998" y="1460"/>
                    <a:pt x="989" y="1461"/>
                    <a:pt x="981" y="1463"/>
                  </a:cubicBezTo>
                  <a:close/>
                  <a:moveTo>
                    <a:pt x="1069" y="1460"/>
                  </a:moveTo>
                  <a:cubicBezTo>
                    <a:pt x="1069" y="1459"/>
                    <a:pt x="1070" y="1460"/>
                    <a:pt x="1069" y="1460"/>
                  </a:cubicBezTo>
                  <a:close/>
                  <a:moveTo>
                    <a:pt x="1066" y="1461"/>
                  </a:moveTo>
                  <a:cubicBezTo>
                    <a:pt x="1041" y="1468"/>
                    <a:pt x="1016" y="1476"/>
                    <a:pt x="987" y="1480"/>
                  </a:cubicBezTo>
                  <a:cubicBezTo>
                    <a:pt x="984" y="1484"/>
                    <a:pt x="979" y="1485"/>
                    <a:pt x="976" y="1488"/>
                  </a:cubicBezTo>
                  <a:cubicBezTo>
                    <a:pt x="1008" y="1481"/>
                    <a:pt x="1042" y="1475"/>
                    <a:pt x="1066" y="1461"/>
                  </a:cubicBezTo>
                  <a:moveTo>
                    <a:pt x="1066" y="1461"/>
                  </a:moveTo>
                  <a:cubicBezTo>
                    <a:pt x="1070" y="1462"/>
                    <a:pt x="1067" y="1458"/>
                    <a:pt x="1066" y="1461"/>
                  </a:cubicBezTo>
                  <a:moveTo>
                    <a:pt x="742" y="1463"/>
                  </a:moveTo>
                  <a:cubicBezTo>
                    <a:pt x="742" y="1465"/>
                    <a:pt x="746" y="1462"/>
                    <a:pt x="742" y="1463"/>
                  </a:cubicBezTo>
                  <a:moveTo>
                    <a:pt x="742" y="1463"/>
                  </a:moveTo>
                  <a:cubicBezTo>
                    <a:pt x="741" y="1462"/>
                    <a:pt x="740" y="1461"/>
                    <a:pt x="739" y="1461"/>
                  </a:cubicBezTo>
                  <a:cubicBezTo>
                    <a:pt x="739" y="1463"/>
                    <a:pt x="740" y="1462"/>
                    <a:pt x="742" y="1463"/>
                  </a:cubicBezTo>
                  <a:moveTo>
                    <a:pt x="1072" y="1462"/>
                  </a:moveTo>
                  <a:cubicBezTo>
                    <a:pt x="1072" y="1461"/>
                    <a:pt x="1073" y="1462"/>
                    <a:pt x="1072" y="1462"/>
                  </a:cubicBezTo>
                  <a:close/>
                  <a:moveTo>
                    <a:pt x="774" y="1463"/>
                  </a:moveTo>
                  <a:cubicBezTo>
                    <a:pt x="774" y="1463"/>
                    <a:pt x="775" y="1464"/>
                    <a:pt x="774" y="1463"/>
                  </a:cubicBezTo>
                  <a:close/>
                  <a:moveTo>
                    <a:pt x="746" y="1464"/>
                  </a:moveTo>
                  <a:cubicBezTo>
                    <a:pt x="745" y="1464"/>
                    <a:pt x="746" y="1465"/>
                    <a:pt x="746" y="1464"/>
                  </a:cubicBezTo>
                  <a:close/>
                  <a:moveTo>
                    <a:pt x="780" y="1464"/>
                  </a:moveTo>
                  <a:cubicBezTo>
                    <a:pt x="780" y="1464"/>
                    <a:pt x="781" y="1465"/>
                    <a:pt x="780" y="1464"/>
                  </a:cubicBezTo>
                  <a:close/>
                  <a:moveTo>
                    <a:pt x="796" y="1472"/>
                  </a:moveTo>
                  <a:cubicBezTo>
                    <a:pt x="823" y="1473"/>
                    <a:pt x="851" y="1473"/>
                    <a:pt x="879" y="1473"/>
                  </a:cubicBezTo>
                  <a:cubicBezTo>
                    <a:pt x="879" y="1470"/>
                    <a:pt x="886" y="1464"/>
                    <a:pt x="882" y="1463"/>
                  </a:cubicBezTo>
                  <a:cubicBezTo>
                    <a:pt x="855" y="1469"/>
                    <a:pt x="823" y="1468"/>
                    <a:pt x="796" y="1472"/>
                  </a:cubicBezTo>
                  <a:close/>
                  <a:moveTo>
                    <a:pt x="882" y="1475"/>
                  </a:moveTo>
                  <a:cubicBezTo>
                    <a:pt x="882" y="1479"/>
                    <a:pt x="879" y="1481"/>
                    <a:pt x="878" y="1485"/>
                  </a:cubicBezTo>
                  <a:cubicBezTo>
                    <a:pt x="901" y="1482"/>
                    <a:pt x="937" y="1489"/>
                    <a:pt x="958" y="1482"/>
                  </a:cubicBezTo>
                  <a:cubicBezTo>
                    <a:pt x="961" y="1480"/>
                    <a:pt x="965" y="1476"/>
                    <a:pt x="968" y="1473"/>
                  </a:cubicBezTo>
                  <a:cubicBezTo>
                    <a:pt x="971" y="1470"/>
                    <a:pt x="977" y="1467"/>
                    <a:pt x="975" y="1464"/>
                  </a:cubicBezTo>
                  <a:cubicBezTo>
                    <a:pt x="946" y="1470"/>
                    <a:pt x="916" y="1474"/>
                    <a:pt x="882" y="1475"/>
                  </a:cubicBezTo>
                  <a:close/>
                  <a:moveTo>
                    <a:pt x="784" y="1466"/>
                  </a:moveTo>
                  <a:cubicBezTo>
                    <a:pt x="784" y="1466"/>
                    <a:pt x="785" y="1467"/>
                    <a:pt x="784" y="1466"/>
                  </a:cubicBezTo>
                  <a:close/>
                  <a:moveTo>
                    <a:pt x="503" y="1468"/>
                  </a:moveTo>
                  <a:cubicBezTo>
                    <a:pt x="520" y="1486"/>
                    <a:pt x="554" y="1491"/>
                    <a:pt x="582" y="1493"/>
                  </a:cubicBezTo>
                  <a:cubicBezTo>
                    <a:pt x="572" y="1490"/>
                    <a:pt x="565" y="1483"/>
                    <a:pt x="556" y="1478"/>
                  </a:cubicBezTo>
                  <a:cubicBezTo>
                    <a:pt x="537" y="1475"/>
                    <a:pt x="521" y="1471"/>
                    <a:pt x="503" y="1468"/>
                  </a:cubicBezTo>
                  <a:moveTo>
                    <a:pt x="503" y="1468"/>
                  </a:moveTo>
                  <a:cubicBezTo>
                    <a:pt x="502" y="1467"/>
                    <a:pt x="502" y="1468"/>
                    <a:pt x="503" y="1468"/>
                  </a:cubicBezTo>
                  <a:moveTo>
                    <a:pt x="611" y="1480"/>
                  </a:moveTo>
                  <a:cubicBezTo>
                    <a:pt x="653" y="1483"/>
                    <a:pt x="697" y="1480"/>
                    <a:pt x="732" y="1473"/>
                  </a:cubicBezTo>
                  <a:cubicBezTo>
                    <a:pt x="687" y="1475"/>
                    <a:pt x="642" y="1473"/>
                    <a:pt x="601" y="1467"/>
                  </a:cubicBezTo>
                  <a:cubicBezTo>
                    <a:pt x="604" y="1472"/>
                    <a:pt x="605" y="1478"/>
                    <a:pt x="611" y="1480"/>
                  </a:cubicBezTo>
                  <a:close/>
                  <a:moveTo>
                    <a:pt x="738" y="1472"/>
                  </a:moveTo>
                  <a:cubicBezTo>
                    <a:pt x="737" y="1472"/>
                    <a:pt x="736" y="1472"/>
                    <a:pt x="736" y="1473"/>
                  </a:cubicBezTo>
                  <a:cubicBezTo>
                    <a:pt x="737" y="1473"/>
                    <a:pt x="738" y="1473"/>
                    <a:pt x="738" y="1472"/>
                  </a:cubicBezTo>
                  <a:close/>
                  <a:moveTo>
                    <a:pt x="789" y="1473"/>
                  </a:moveTo>
                  <a:cubicBezTo>
                    <a:pt x="788" y="1473"/>
                    <a:pt x="786" y="1473"/>
                    <a:pt x="786" y="1474"/>
                  </a:cubicBezTo>
                  <a:cubicBezTo>
                    <a:pt x="787" y="1474"/>
                    <a:pt x="789" y="1474"/>
                    <a:pt x="789" y="1473"/>
                  </a:cubicBezTo>
                  <a:close/>
                  <a:moveTo>
                    <a:pt x="742" y="1475"/>
                  </a:moveTo>
                  <a:cubicBezTo>
                    <a:pt x="741" y="1475"/>
                    <a:pt x="742" y="1476"/>
                    <a:pt x="742" y="1475"/>
                  </a:cubicBezTo>
                  <a:close/>
                  <a:moveTo>
                    <a:pt x="745" y="1509"/>
                  </a:moveTo>
                  <a:cubicBezTo>
                    <a:pt x="748" y="1509"/>
                    <a:pt x="752" y="1509"/>
                    <a:pt x="755" y="1509"/>
                  </a:cubicBezTo>
                  <a:cubicBezTo>
                    <a:pt x="757" y="1498"/>
                    <a:pt x="761" y="1484"/>
                    <a:pt x="759" y="1474"/>
                  </a:cubicBezTo>
                  <a:cubicBezTo>
                    <a:pt x="754" y="1485"/>
                    <a:pt x="737" y="1490"/>
                    <a:pt x="745" y="1509"/>
                  </a:cubicBezTo>
                  <a:close/>
                  <a:moveTo>
                    <a:pt x="877" y="1476"/>
                  </a:moveTo>
                  <a:cubicBezTo>
                    <a:pt x="879" y="1475"/>
                    <a:pt x="877" y="1475"/>
                    <a:pt x="877" y="1476"/>
                  </a:cubicBezTo>
                  <a:moveTo>
                    <a:pt x="877" y="1476"/>
                  </a:moveTo>
                  <a:cubicBezTo>
                    <a:pt x="848" y="1477"/>
                    <a:pt x="817" y="1475"/>
                    <a:pt x="791" y="1475"/>
                  </a:cubicBezTo>
                  <a:cubicBezTo>
                    <a:pt x="817" y="1479"/>
                    <a:pt x="844" y="1483"/>
                    <a:pt x="873" y="1485"/>
                  </a:cubicBezTo>
                  <a:cubicBezTo>
                    <a:pt x="875" y="1482"/>
                    <a:pt x="877" y="1480"/>
                    <a:pt x="877" y="1476"/>
                  </a:cubicBezTo>
                  <a:moveTo>
                    <a:pt x="655" y="1493"/>
                  </a:moveTo>
                  <a:cubicBezTo>
                    <a:pt x="685" y="1490"/>
                    <a:pt x="715" y="1482"/>
                    <a:pt x="737" y="1477"/>
                  </a:cubicBezTo>
                  <a:cubicBezTo>
                    <a:pt x="737" y="1476"/>
                    <a:pt x="739" y="1475"/>
                    <a:pt x="736" y="1475"/>
                  </a:cubicBezTo>
                  <a:cubicBezTo>
                    <a:pt x="700" y="1482"/>
                    <a:pt x="655" y="1485"/>
                    <a:pt x="612" y="1483"/>
                  </a:cubicBezTo>
                  <a:cubicBezTo>
                    <a:pt x="615" y="1498"/>
                    <a:pt x="635" y="1496"/>
                    <a:pt x="655" y="1493"/>
                  </a:cubicBezTo>
                  <a:close/>
                  <a:moveTo>
                    <a:pt x="749" y="1476"/>
                  </a:moveTo>
                  <a:cubicBezTo>
                    <a:pt x="748" y="1476"/>
                    <a:pt x="749" y="1477"/>
                    <a:pt x="749" y="1476"/>
                  </a:cubicBezTo>
                  <a:close/>
                  <a:moveTo>
                    <a:pt x="754" y="1476"/>
                  </a:moveTo>
                  <a:cubicBezTo>
                    <a:pt x="749" y="1477"/>
                    <a:pt x="746" y="1481"/>
                    <a:pt x="741" y="1483"/>
                  </a:cubicBezTo>
                  <a:cubicBezTo>
                    <a:pt x="742" y="1484"/>
                    <a:pt x="741" y="1488"/>
                    <a:pt x="743" y="1489"/>
                  </a:cubicBezTo>
                  <a:cubicBezTo>
                    <a:pt x="746" y="1485"/>
                    <a:pt x="752" y="1481"/>
                    <a:pt x="754" y="1476"/>
                  </a:cubicBezTo>
                  <a:moveTo>
                    <a:pt x="754" y="1476"/>
                  </a:moveTo>
                  <a:cubicBezTo>
                    <a:pt x="756" y="1475"/>
                    <a:pt x="754" y="1475"/>
                    <a:pt x="754" y="1476"/>
                  </a:cubicBezTo>
                  <a:moveTo>
                    <a:pt x="773" y="1476"/>
                  </a:moveTo>
                  <a:cubicBezTo>
                    <a:pt x="772" y="1476"/>
                    <a:pt x="773" y="1477"/>
                    <a:pt x="773" y="1476"/>
                  </a:cubicBezTo>
                  <a:close/>
                  <a:moveTo>
                    <a:pt x="782" y="1475"/>
                  </a:moveTo>
                  <a:cubicBezTo>
                    <a:pt x="781" y="1475"/>
                    <a:pt x="780" y="1475"/>
                    <a:pt x="780" y="1476"/>
                  </a:cubicBezTo>
                  <a:cubicBezTo>
                    <a:pt x="781" y="1476"/>
                    <a:pt x="782" y="1476"/>
                    <a:pt x="782" y="1475"/>
                  </a:cubicBezTo>
                  <a:close/>
                  <a:moveTo>
                    <a:pt x="746" y="1477"/>
                  </a:moveTo>
                  <a:cubicBezTo>
                    <a:pt x="743" y="1476"/>
                    <a:pt x="739" y="1478"/>
                    <a:pt x="742" y="1480"/>
                  </a:cubicBezTo>
                  <a:cubicBezTo>
                    <a:pt x="742" y="1478"/>
                    <a:pt x="745" y="1479"/>
                    <a:pt x="746" y="1477"/>
                  </a:cubicBezTo>
                  <a:moveTo>
                    <a:pt x="746" y="1477"/>
                  </a:moveTo>
                  <a:cubicBezTo>
                    <a:pt x="750" y="1478"/>
                    <a:pt x="746" y="1474"/>
                    <a:pt x="746" y="1477"/>
                  </a:cubicBezTo>
                  <a:moveTo>
                    <a:pt x="758" y="1509"/>
                  </a:moveTo>
                  <a:cubicBezTo>
                    <a:pt x="768" y="1509"/>
                    <a:pt x="777" y="1509"/>
                    <a:pt x="787" y="1509"/>
                  </a:cubicBezTo>
                  <a:cubicBezTo>
                    <a:pt x="781" y="1500"/>
                    <a:pt x="770" y="1487"/>
                    <a:pt x="763" y="1476"/>
                  </a:cubicBezTo>
                  <a:cubicBezTo>
                    <a:pt x="761" y="1486"/>
                    <a:pt x="760" y="1498"/>
                    <a:pt x="758" y="1509"/>
                  </a:cubicBezTo>
                  <a:close/>
                  <a:moveTo>
                    <a:pt x="796" y="1509"/>
                  </a:moveTo>
                  <a:cubicBezTo>
                    <a:pt x="804" y="1511"/>
                    <a:pt x="813" y="1505"/>
                    <a:pt x="826" y="1508"/>
                  </a:cubicBezTo>
                  <a:cubicBezTo>
                    <a:pt x="807" y="1497"/>
                    <a:pt x="786" y="1489"/>
                    <a:pt x="769" y="1476"/>
                  </a:cubicBezTo>
                  <a:cubicBezTo>
                    <a:pt x="777" y="1485"/>
                    <a:pt x="782" y="1505"/>
                    <a:pt x="796" y="1509"/>
                  </a:cubicBezTo>
                  <a:close/>
                  <a:moveTo>
                    <a:pt x="837" y="1507"/>
                  </a:moveTo>
                  <a:cubicBezTo>
                    <a:pt x="844" y="1507"/>
                    <a:pt x="860" y="1507"/>
                    <a:pt x="864" y="1499"/>
                  </a:cubicBezTo>
                  <a:cubicBezTo>
                    <a:pt x="831" y="1496"/>
                    <a:pt x="800" y="1484"/>
                    <a:pt x="774" y="1477"/>
                  </a:cubicBezTo>
                  <a:cubicBezTo>
                    <a:pt x="791" y="1485"/>
                    <a:pt x="814" y="1505"/>
                    <a:pt x="837" y="1507"/>
                  </a:cubicBezTo>
                  <a:close/>
                  <a:moveTo>
                    <a:pt x="865" y="1497"/>
                  </a:moveTo>
                  <a:cubicBezTo>
                    <a:pt x="867" y="1494"/>
                    <a:pt x="870" y="1491"/>
                    <a:pt x="871" y="1487"/>
                  </a:cubicBezTo>
                  <a:cubicBezTo>
                    <a:pt x="839" y="1487"/>
                    <a:pt x="810" y="1479"/>
                    <a:pt x="783" y="1477"/>
                  </a:cubicBezTo>
                  <a:cubicBezTo>
                    <a:pt x="809" y="1485"/>
                    <a:pt x="835" y="1493"/>
                    <a:pt x="865" y="1497"/>
                  </a:cubicBezTo>
                  <a:close/>
                  <a:moveTo>
                    <a:pt x="617" y="1495"/>
                  </a:moveTo>
                  <a:cubicBezTo>
                    <a:pt x="616" y="1492"/>
                    <a:pt x="610" y="1486"/>
                    <a:pt x="606" y="1483"/>
                  </a:cubicBezTo>
                  <a:cubicBezTo>
                    <a:pt x="592" y="1483"/>
                    <a:pt x="576" y="1479"/>
                    <a:pt x="563" y="1480"/>
                  </a:cubicBezTo>
                  <a:cubicBezTo>
                    <a:pt x="577" y="1489"/>
                    <a:pt x="591" y="1498"/>
                    <a:pt x="617" y="1495"/>
                  </a:cubicBezTo>
                  <a:close/>
                  <a:moveTo>
                    <a:pt x="626" y="1499"/>
                  </a:moveTo>
                  <a:cubicBezTo>
                    <a:pt x="667" y="1513"/>
                    <a:pt x="710" y="1498"/>
                    <a:pt x="738" y="1480"/>
                  </a:cubicBezTo>
                  <a:cubicBezTo>
                    <a:pt x="706" y="1488"/>
                    <a:pt x="665" y="1495"/>
                    <a:pt x="626" y="1499"/>
                  </a:cubicBezTo>
                  <a:close/>
                  <a:moveTo>
                    <a:pt x="1025" y="1480"/>
                  </a:moveTo>
                  <a:cubicBezTo>
                    <a:pt x="1025" y="1479"/>
                    <a:pt x="1026" y="1480"/>
                    <a:pt x="1025" y="1480"/>
                  </a:cubicBezTo>
                  <a:close/>
                  <a:moveTo>
                    <a:pt x="1022" y="1481"/>
                  </a:moveTo>
                  <a:cubicBezTo>
                    <a:pt x="1023" y="1481"/>
                    <a:pt x="1022" y="1480"/>
                    <a:pt x="1022" y="1481"/>
                  </a:cubicBezTo>
                  <a:close/>
                  <a:moveTo>
                    <a:pt x="516" y="1482"/>
                  </a:moveTo>
                  <a:cubicBezTo>
                    <a:pt x="516" y="1481"/>
                    <a:pt x="517" y="1482"/>
                    <a:pt x="516" y="1482"/>
                  </a:cubicBezTo>
                  <a:close/>
                  <a:moveTo>
                    <a:pt x="1018" y="1482"/>
                  </a:moveTo>
                  <a:cubicBezTo>
                    <a:pt x="1001" y="1486"/>
                    <a:pt x="981" y="1488"/>
                    <a:pt x="966" y="1495"/>
                  </a:cubicBezTo>
                  <a:moveTo>
                    <a:pt x="966" y="1495"/>
                  </a:moveTo>
                  <a:cubicBezTo>
                    <a:pt x="962" y="1494"/>
                    <a:pt x="965" y="1498"/>
                    <a:pt x="966" y="1495"/>
                  </a:cubicBezTo>
                  <a:moveTo>
                    <a:pt x="966" y="1495"/>
                  </a:moveTo>
                  <a:cubicBezTo>
                    <a:pt x="985" y="1493"/>
                    <a:pt x="1002" y="1488"/>
                    <a:pt x="1018" y="1482"/>
                  </a:cubicBezTo>
                  <a:moveTo>
                    <a:pt x="1018" y="1482"/>
                  </a:moveTo>
                  <a:cubicBezTo>
                    <a:pt x="1022" y="1483"/>
                    <a:pt x="1019" y="1479"/>
                    <a:pt x="1018" y="1482"/>
                  </a:cubicBezTo>
                  <a:moveTo>
                    <a:pt x="940" y="1495"/>
                  </a:moveTo>
                  <a:cubicBezTo>
                    <a:pt x="955" y="1492"/>
                    <a:pt x="972" y="1491"/>
                    <a:pt x="980" y="1482"/>
                  </a:cubicBezTo>
                  <a:cubicBezTo>
                    <a:pt x="962" y="1482"/>
                    <a:pt x="950" y="1488"/>
                    <a:pt x="940" y="1495"/>
                  </a:cubicBezTo>
                  <a:close/>
                  <a:moveTo>
                    <a:pt x="681" y="1507"/>
                  </a:moveTo>
                  <a:cubicBezTo>
                    <a:pt x="694" y="1507"/>
                    <a:pt x="707" y="1507"/>
                    <a:pt x="719" y="1509"/>
                  </a:cubicBezTo>
                  <a:cubicBezTo>
                    <a:pt x="726" y="1503"/>
                    <a:pt x="734" y="1498"/>
                    <a:pt x="740" y="1491"/>
                  </a:cubicBezTo>
                  <a:cubicBezTo>
                    <a:pt x="737" y="1491"/>
                    <a:pt x="741" y="1484"/>
                    <a:pt x="738" y="1484"/>
                  </a:cubicBezTo>
                  <a:cubicBezTo>
                    <a:pt x="722" y="1494"/>
                    <a:pt x="700" y="1499"/>
                    <a:pt x="681" y="1507"/>
                  </a:cubicBezTo>
                  <a:close/>
                  <a:moveTo>
                    <a:pt x="876" y="1487"/>
                  </a:moveTo>
                  <a:cubicBezTo>
                    <a:pt x="874" y="1491"/>
                    <a:pt x="871" y="1493"/>
                    <a:pt x="870" y="1498"/>
                  </a:cubicBezTo>
                  <a:cubicBezTo>
                    <a:pt x="900" y="1502"/>
                    <a:pt x="934" y="1501"/>
                    <a:pt x="950" y="1486"/>
                  </a:cubicBezTo>
                  <a:cubicBezTo>
                    <a:pt x="927" y="1487"/>
                    <a:pt x="902" y="1488"/>
                    <a:pt x="876" y="1487"/>
                  </a:cubicBezTo>
                  <a:close/>
                  <a:moveTo>
                    <a:pt x="542" y="1492"/>
                  </a:moveTo>
                  <a:cubicBezTo>
                    <a:pt x="542" y="1492"/>
                    <a:pt x="543" y="1493"/>
                    <a:pt x="542" y="1492"/>
                  </a:cubicBezTo>
                  <a:close/>
                  <a:moveTo>
                    <a:pt x="570" y="1495"/>
                  </a:moveTo>
                  <a:cubicBezTo>
                    <a:pt x="565" y="1495"/>
                    <a:pt x="538" y="1491"/>
                    <a:pt x="548" y="1494"/>
                  </a:cubicBezTo>
                  <a:cubicBezTo>
                    <a:pt x="571" y="1502"/>
                    <a:pt x="600" y="1512"/>
                    <a:pt x="625" y="1510"/>
                  </a:cubicBezTo>
                  <a:cubicBezTo>
                    <a:pt x="606" y="1504"/>
                    <a:pt x="592" y="1498"/>
                    <a:pt x="570" y="1495"/>
                  </a:cubicBezTo>
                  <a:close/>
                  <a:moveTo>
                    <a:pt x="958" y="1495"/>
                  </a:moveTo>
                  <a:cubicBezTo>
                    <a:pt x="949" y="1496"/>
                    <a:pt x="942" y="1497"/>
                    <a:pt x="935" y="1499"/>
                  </a:cubicBezTo>
                  <a:cubicBezTo>
                    <a:pt x="943" y="1498"/>
                    <a:pt x="953" y="1499"/>
                    <a:pt x="958" y="1495"/>
                  </a:cubicBezTo>
                  <a:moveTo>
                    <a:pt x="958" y="1495"/>
                  </a:moveTo>
                  <a:cubicBezTo>
                    <a:pt x="962" y="1496"/>
                    <a:pt x="958" y="1492"/>
                    <a:pt x="958" y="1495"/>
                  </a:cubicBezTo>
                  <a:moveTo>
                    <a:pt x="724" y="1509"/>
                  </a:moveTo>
                  <a:cubicBezTo>
                    <a:pt x="730" y="1509"/>
                    <a:pt x="736" y="1509"/>
                    <a:pt x="742" y="1509"/>
                  </a:cubicBezTo>
                  <a:cubicBezTo>
                    <a:pt x="740" y="1505"/>
                    <a:pt x="741" y="1498"/>
                    <a:pt x="739" y="1495"/>
                  </a:cubicBezTo>
                  <a:cubicBezTo>
                    <a:pt x="735" y="1501"/>
                    <a:pt x="728" y="1504"/>
                    <a:pt x="724" y="1509"/>
                  </a:cubicBezTo>
                  <a:close/>
                  <a:moveTo>
                    <a:pt x="613" y="1499"/>
                  </a:moveTo>
                  <a:cubicBezTo>
                    <a:pt x="615" y="1500"/>
                    <a:pt x="623" y="1501"/>
                    <a:pt x="624" y="1500"/>
                  </a:cubicBezTo>
                  <a:cubicBezTo>
                    <a:pt x="622" y="1496"/>
                    <a:pt x="599" y="1499"/>
                    <a:pt x="613" y="1499"/>
                  </a:cubicBezTo>
                  <a:close/>
                  <a:moveTo>
                    <a:pt x="929" y="1500"/>
                  </a:moveTo>
                  <a:cubicBezTo>
                    <a:pt x="929" y="1500"/>
                    <a:pt x="930" y="1501"/>
                    <a:pt x="929" y="1500"/>
                  </a:cubicBezTo>
                  <a:close/>
                  <a:moveTo>
                    <a:pt x="865" y="1505"/>
                  </a:moveTo>
                  <a:cubicBezTo>
                    <a:pt x="871" y="1503"/>
                    <a:pt x="880" y="1504"/>
                    <a:pt x="886" y="1502"/>
                  </a:cubicBezTo>
                  <a:cubicBezTo>
                    <a:pt x="879" y="1502"/>
                    <a:pt x="867" y="1497"/>
                    <a:pt x="865" y="1505"/>
                  </a:cubicBezTo>
                  <a:close/>
                  <a:moveTo>
                    <a:pt x="608" y="1501"/>
                  </a:moveTo>
                  <a:cubicBezTo>
                    <a:pt x="608" y="1501"/>
                    <a:pt x="607" y="1501"/>
                    <a:pt x="606" y="1502"/>
                  </a:cubicBezTo>
                  <a:cubicBezTo>
                    <a:pt x="607" y="1502"/>
                    <a:pt x="608" y="1502"/>
                    <a:pt x="608" y="1501"/>
                  </a:cubicBezTo>
                  <a:close/>
                  <a:moveTo>
                    <a:pt x="885" y="1514"/>
                  </a:moveTo>
                  <a:cubicBezTo>
                    <a:pt x="909" y="1514"/>
                    <a:pt x="929" y="1509"/>
                    <a:pt x="946" y="1501"/>
                  </a:cubicBezTo>
                  <a:cubicBezTo>
                    <a:pt x="921" y="1500"/>
                    <a:pt x="904" y="1509"/>
                    <a:pt x="885" y="1514"/>
                  </a:cubicBezTo>
                  <a:close/>
                  <a:moveTo>
                    <a:pt x="633" y="1509"/>
                  </a:moveTo>
                  <a:cubicBezTo>
                    <a:pt x="629" y="1504"/>
                    <a:pt x="618" y="1501"/>
                    <a:pt x="609" y="1503"/>
                  </a:cubicBezTo>
                  <a:cubicBezTo>
                    <a:pt x="618" y="1504"/>
                    <a:pt x="626" y="1509"/>
                    <a:pt x="633" y="1509"/>
                  </a:cubicBezTo>
                  <a:close/>
                  <a:moveTo>
                    <a:pt x="858" y="1512"/>
                  </a:moveTo>
                  <a:cubicBezTo>
                    <a:pt x="879" y="1516"/>
                    <a:pt x="896" y="1508"/>
                    <a:pt x="912" y="1503"/>
                  </a:cubicBezTo>
                  <a:cubicBezTo>
                    <a:pt x="893" y="1506"/>
                    <a:pt x="869" y="1502"/>
                    <a:pt x="858" y="1512"/>
                  </a:cubicBezTo>
                  <a:close/>
                  <a:moveTo>
                    <a:pt x="659" y="1507"/>
                  </a:moveTo>
                  <a:cubicBezTo>
                    <a:pt x="650" y="1508"/>
                    <a:pt x="641" y="1503"/>
                    <a:pt x="633" y="1506"/>
                  </a:cubicBezTo>
                  <a:cubicBezTo>
                    <a:pt x="638" y="1512"/>
                    <a:pt x="652" y="1509"/>
                    <a:pt x="659" y="1507"/>
                  </a:cubicBezTo>
                  <a:close/>
                  <a:moveTo>
                    <a:pt x="645" y="1512"/>
                  </a:moveTo>
                  <a:cubicBezTo>
                    <a:pt x="667" y="1518"/>
                    <a:pt x="698" y="1526"/>
                    <a:pt x="714" y="1511"/>
                  </a:cubicBezTo>
                  <a:cubicBezTo>
                    <a:pt x="688" y="1510"/>
                    <a:pt x="666" y="1506"/>
                    <a:pt x="645" y="1512"/>
                  </a:cubicBezTo>
                  <a:close/>
                  <a:moveTo>
                    <a:pt x="845" y="1510"/>
                  </a:moveTo>
                  <a:cubicBezTo>
                    <a:pt x="849" y="1510"/>
                    <a:pt x="855" y="1512"/>
                    <a:pt x="856" y="1508"/>
                  </a:cubicBezTo>
                  <a:cubicBezTo>
                    <a:pt x="852" y="1509"/>
                    <a:pt x="847" y="1508"/>
                    <a:pt x="845" y="1510"/>
                  </a:cubicBezTo>
                  <a:close/>
                  <a:moveTo>
                    <a:pt x="798" y="1512"/>
                  </a:moveTo>
                  <a:cubicBezTo>
                    <a:pt x="808" y="1524"/>
                    <a:pt x="839" y="1525"/>
                    <a:pt x="850" y="1513"/>
                  </a:cubicBezTo>
                  <a:cubicBezTo>
                    <a:pt x="837" y="1508"/>
                    <a:pt x="813" y="1509"/>
                    <a:pt x="798" y="1512"/>
                  </a:cubicBezTo>
                  <a:close/>
                  <a:moveTo>
                    <a:pt x="699" y="1522"/>
                  </a:moveTo>
                  <a:cubicBezTo>
                    <a:pt x="714" y="1522"/>
                    <a:pt x="731" y="1526"/>
                    <a:pt x="746" y="1524"/>
                  </a:cubicBezTo>
                  <a:cubicBezTo>
                    <a:pt x="743" y="1521"/>
                    <a:pt x="744" y="1515"/>
                    <a:pt x="742" y="1511"/>
                  </a:cubicBezTo>
                  <a:cubicBezTo>
                    <a:pt x="721" y="1509"/>
                    <a:pt x="710" y="1514"/>
                    <a:pt x="699" y="1522"/>
                  </a:cubicBezTo>
                  <a:close/>
                  <a:moveTo>
                    <a:pt x="750" y="1525"/>
                  </a:moveTo>
                  <a:cubicBezTo>
                    <a:pt x="753" y="1522"/>
                    <a:pt x="754" y="1517"/>
                    <a:pt x="754" y="1511"/>
                  </a:cubicBezTo>
                  <a:cubicBezTo>
                    <a:pt x="751" y="1511"/>
                    <a:pt x="748" y="1511"/>
                    <a:pt x="745" y="1511"/>
                  </a:cubicBezTo>
                  <a:cubicBezTo>
                    <a:pt x="747" y="1516"/>
                    <a:pt x="745" y="1524"/>
                    <a:pt x="750" y="1525"/>
                  </a:cubicBezTo>
                  <a:close/>
                  <a:moveTo>
                    <a:pt x="790" y="1511"/>
                  </a:moveTo>
                  <a:cubicBezTo>
                    <a:pt x="779" y="1511"/>
                    <a:pt x="768" y="1511"/>
                    <a:pt x="757" y="1511"/>
                  </a:cubicBezTo>
                  <a:cubicBezTo>
                    <a:pt x="757" y="1517"/>
                    <a:pt x="755" y="1520"/>
                    <a:pt x="754" y="1525"/>
                  </a:cubicBezTo>
                  <a:cubicBezTo>
                    <a:pt x="773" y="1525"/>
                    <a:pt x="792" y="1526"/>
                    <a:pt x="807" y="1522"/>
                  </a:cubicBezTo>
                  <a:cubicBezTo>
                    <a:pt x="800" y="1520"/>
                    <a:pt x="797" y="1514"/>
                    <a:pt x="790" y="1511"/>
                  </a:cubicBezTo>
                  <a:close/>
                  <a:moveTo>
                    <a:pt x="852" y="1517"/>
                  </a:moveTo>
                  <a:cubicBezTo>
                    <a:pt x="851" y="1518"/>
                    <a:pt x="852" y="1518"/>
                    <a:pt x="852" y="1517"/>
                  </a:cubicBezTo>
                  <a:moveTo>
                    <a:pt x="852" y="1517"/>
                  </a:moveTo>
                  <a:cubicBezTo>
                    <a:pt x="857" y="1517"/>
                    <a:pt x="861" y="1517"/>
                    <a:pt x="864" y="1515"/>
                  </a:cubicBezTo>
                  <a:cubicBezTo>
                    <a:pt x="859" y="1515"/>
                    <a:pt x="854" y="1513"/>
                    <a:pt x="852" y="1517"/>
                  </a:cubicBezTo>
                  <a:moveTo>
                    <a:pt x="655" y="1518"/>
                  </a:moveTo>
                  <a:cubicBezTo>
                    <a:pt x="655" y="1518"/>
                    <a:pt x="656" y="1519"/>
                    <a:pt x="655" y="1518"/>
                  </a:cubicBezTo>
                  <a:close/>
                  <a:moveTo>
                    <a:pt x="674" y="1522"/>
                  </a:moveTo>
                  <a:cubicBezTo>
                    <a:pt x="679" y="1522"/>
                    <a:pt x="678" y="1522"/>
                    <a:pt x="674" y="1521"/>
                  </a:cubicBezTo>
                  <a:cubicBezTo>
                    <a:pt x="672" y="1521"/>
                    <a:pt x="662" y="1518"/>
                    <a:pt x="658" y="1519"/>
                  </a:cubicBezTo>
                  <a:cubicBezTo>
                    <a:pt x="665" y="1520"/>
                    <a:pt x="671" y="1522"/>
                    <a:pt x="674" y="1522"/>
                  </a:cubicBezTo>
                  <a:close/>
                </a:path>
              </a:pathLst>
            </a:custGeom>
            <a:grpFill/>
            <a:ln w="9525">
              <a:noFill/>
              <a:round/>
              <a:headEnd/>
              <a:tailEnd/>
            </a:ln>
          </p:spPr>
          <p:txBody>
            <a:bodyPr/>
            <a:lstStyle/>
            <a:p>
              <a:endParaRPr lang="de-DE"/>
            </a:p>
          </p:txBody>
        </p:sp>
        <p:sp>
          <p:nvSpPr>
            <p:cNvPr id="72" name="Freeform 12"/>
            <p:cNvSpPr>
              <a:spLocks noEditPoints="1"/>
            </p:cNvSpPr>
            <p:nvPr/>
          </p:nvSpPr>
          <p:spPr bwMode="gray">
            <a:xfrm>
              <a:off x="2834290" y="1987741"/>
              <a:ext cx="3470441" cy="3332809"/>
            </a:xfrm>
            <a:custGeom>
              <a:avLst/>
              <a:gdLst/>
              <a:ahLst/>
              <a:cxnLst>
                <a:cxn ang="0">
                  <a:pos x="1157" y="29"/>
                </a:cxn>
                <a:cxn ang="0">
                  <a:pos x="617" y="117"/>
                </a:cxn>
                <a:cxn ang="0">
                  <a:pos x="656" y="178"/>
                </a:cxn>
                <a:cxn ang="0">
                  <a:pos x="239" y="258"/>
                </a:cxn>
                <a:cxn ang="0">
                  <a:pos x="536" y="255"/>
                </a:cxn>
                <a:cxn ang="0">
                  <a:pos x="663" y="454"/>
                </a:cxn>
                <a:cxn ang="0">
                  <a:pos x="900" y="474"/>
                </a:cxn>
                <a:cxn ang="0">
                  <a:pos x="922" y="511"/>
                </a:cxn>
                <a:cxn ang="0">
                  <a:pos x="908" y="527"/>
                </a:cxn>
                <a:cxn ang="0">
                  <a:pos x="895" y="533"/>
                </a:cxn>
                <a:cxn ang="0">
                  <a:pos x="1040" y="559"/>
                </a:cxn>
                <a:cxn ang="0">
                  <a:pos x="1319" y="1342"/>
                </a:cxn>
                <a:cxn ang="0">
                  <a:pos x="1320" y="1379"/>
                </a:cxn>
                <a:cxn ang="0">
                  <a:pos x="576" y="31"/>
                </a:cxn>
                <a:cxn ang="0">
                  <a:pos x="469" y="123"/>
                </a:cxn>
                <a:cxn ang="0">
                  <a:pos x="676" y="54"/>
                </a:cxn>
                <a:cxn ang="0">
                  <a:pos x="618" y="4"/>
                </a:cxn>
                <a:cxn ang="0">
                  <a:pos x="595" y="5"/>
                </a:cxn>
                <a:cxn ang="0">
                  <a:pos x="513" y="46"/>
                </a:cxn>
                <a:cxn ang="0">
                  <a:pos x="422" y="75"/>
                </a:cxn>
                <a:cxn ang="0">
                  <a:pos x="459" y="67"/>
                </a:cxn>
                <a:cxn ang="0">
                  <a:pos x="1681" y="642"/>
                </a:cxn>
                <a:cxn ang="0">
                  <a:pos x="1077" y="36"/>
                </a:cxn>
                <a:cxn ang="0">
                  <a:pos x="1098" y="110"/>
                </a:cxn>
                <a:cxn ang="0">
                  <a:pos x="979" y="117"/>
                </a:cxn>
                <a:cxn ang="0">
                  <a:pos x="948" y="122"/>
                </a:cxn>
                <a:cxn ang="0">
                  <a:pos x="820" y="97"/>
                </a:cxn>
                <a:cxn ang="0">
                  <a:pos x="698" y="200"/>
                </a:cxn>
                <a:cxn ang="0">
                  <a:pos x="828" y="182"/>
                </a:cxn>
                <a:cxn ang="0">
                  <a:pos x="734" y="228"/>
                </a:cxn>
                <a:cxn ang="0">
                  <a:pos x="635" y="272"/>
                </a:cxn>
                <a:cxn ang="0">
                  <a:pos x="593" y="234"/>
                </a:cxn>
                <a:cxn ang="0">
                  <a:pos x="621" y="295"/>
                </a:cxn>
                <a:cxn ang="0">
                  <a:pos x="441" y="441"/>
                </a:cxn>
                <a:cxn ang="0">
                  <a:pos x="621" y="411"/>
                </a:cxn>
                <a:cxn ang="0">
                  <a:pos x="709" y="512"/>
                </a:cxn>
                <a:cxn ang="0">
                  <a:pos x="740" y="381"/>
                </a:cxn>
                <a:cxn ang="0">
                  <a:pos x="870" y="536"/>
                </a:cxn>
                <a:cxn ang="0">
                  <a:pos x="911" y="470"/>
                </a:cxn>
                <a:cxn ang="0">
                  <a:pos x="1059" y="616"/>
                </a:cxn>
                <a:cxn ang="0">
                  <a:pos x="834" y="603"/>
                </a:cxn>
                <a:cxn ang="0">
                  <a:pos x="677" y="539"/>
                </a:cxn>
                <a:cxn ang="0">
                  <a:pos x="369" y="587"/>
                </a:cxn>
                <a:cxn ang="0">
                  <a:pos x="215" y="834"/>
                </a:cxn>
                <a:cxn ang="0">
                  <a:pos x="317" y="1065"/>
                </a:cxn>
                <a:cxn ang="0">
                  <a:pos x="592" y="1115"/>
                </a:cxn>
                <a:cxn ang="0">
                  <a:pos x="681" y="1291"/>
                </a:cxn>
                <a:cxn ang="0">
                  <a:pos x="733" y="1503"/>
                </a:cxn>
                <a:cxn ang="0">
                  <a:pos x="1016" y="1556"/>
                </a:cxn>
                <a:cxn ang="0">
                  <a:pos x="1197" y="1373"/>
                </a:cxn>
                <a:cxn ang="0">
                  <a:pos x="1271" y="1154"/>
                </a:cxn>
                <a:cxn ang="0">
                  <a:pos x="1311" y="967"/>
                </a:cxn>
                <a:cxn ang="0">
                  <a:pos x="1135" y="797"/>
                </a:cxn>
                <a:cxn ang="0">
                  <a:pos x="1197" y="810"/>
                </a:cxn>
                <a:cxn ang="0">
                  <a:pos x="1447" y="788"/>
                </a:cxn>
                <a:cxn ang="0">
                  <a:pos x="1277" y="635"/>
                </a:cxn>
                <a:cxn ang="0">
                  <a:pos x="1531" y="652"/>
                </a:cxn>
                <a:cxn ang="0">
                  <a:pos x="1658" y="862"/>
                </a:cxn>
                <a:cxn ang="0">
                  <a:pos x="1038" y="440"/>
                </a:cxn>
                <a:cxn ang="0">
                  <a:pos x="991" y="389"/>
                </a:cxn>
                <a:cxn ang="0">
                  <a:pos x="1099" y="418"/>
                </a:cxn>
                <a:cxn ang="0">
                  <a:pos x="287" y="206"/>
                </a:cxn>
                <a:cxn ang="0">
                  <a:pos x="50" y="1063"/>
                </a:cxn>
              </a:cxnLst>
              <a:rect l="0" t="0" r="r" b="b"/>
              <a:pathLst>
                <a:path w="1683" h="1609">
                  <a:moveTo>
                    <a:pt x="1008" y="20"/>
                  </a:moveTo>
                  <a:cubicBezTo>
                    <a:pt x="1021" y="27"/>
                    <a:pt x="1028" y="27"/>
                    <a:pt x="1045" y="29"/>
                  </a:cubicBezTo>
                  <a:cubicBezTo>
                    <a:pt x="1035" y="22"/>
                    <a:pt x="1023" y="21"/>
                    <a:pt x="1008" y="20"/>
                  </a:cubicBezTo>
                  <a:close/>
                  <a:moveTo>
                    <a:pt x="1146" y="26"/>
                  </a:moveTo>
                  <a:cubicBezTo>
                    <a:pt x="1143" y="26"/>
                    <a:pt x="1143" y="22"/>
                    <a:pt x="1141" y="21"/>
                  </a:cubicBezTo>
                  <a:cubicBezTo>
                    <a:pt x="1142" y="21"/>
                    <a:pt x="1146" y="24"/>
                    <a:pt x="1147" y="21"/>
                  </a:cubicBezTo>
                  <a:cubicBezTo>
                    <a:pt x="1138" y="19"/>
                    <a:pt x="1136" y="20"/>
                    <a:pt x="1128" y="22"/>
                  </a:cubicBezTo>
                  <a:cubicBezTo>
                    <a:pt x="1134" y="24"/>
                    <a:pt x="1139" y="27"/>
                    <a:pt x="1146" y="26"/>
                  </a:cubicBezTo>
                  <a:close/>
                  <a:moveTo>
                    <a:pt x="1063" y="27"/>
                  </a:moveTo>
                  <a:cubicBezTo>
                    <a:pt x="1057" y="27"/>
                    <a:pt x="1049" y="23"/>
                    <a:pt x="1045" y="25"/>
                  </a:cubicBezTo>
                  <a:cubicBezTo>
                    <a:pt x="1050" y="26"/>
                    <a:pt x="1053" y="31"/>
                    <a:pt x="1059" y="32"/>
                  </a:cubicBezTo>
                  <a:cubicBezTo>
                    <a:pt x="1060" y="30"/>
                    <a:pt x="1063" y="30"/>
                    <a:pt x="1063" y="27"/>
                  </a:cubicBezTo>
                  <a:close/>
                  <a:moveTo>
                    <a:pt x="1157" y="29"/>
                  </a:moveTo>
                  <a:cubicBezTo>
                    <a:pt x="1159" y="30"/>
                    <a:pt x="1161" y="30"/>
                    <a:pt x="1163" y="31"/>
                  </a:cubicBezTo>
                  <a:cubicBezTo>
                    <a:pt x="1163" y="28"/>
                    <a:pt x="1158" y="27"/>
                    <a:pt x="1157" y="29"/>
                  </a:cubicBezTo>
                  <a:close/>
                  <a:moveTo>
                    <a:pt x="966" y="79"/>
                  </a:moveTo>
                  <a:cubicBezTo>
                    <a:pt x="979" y="79"/>
                    <a:pt x="987" y="91"/>
                    <a:pt x="1000" y="85"/>
                  </a:cubicBezTo>
                  <a:cubicBezTo>
                    <a:pt x="983" y="83"/>
                    <a:pt x="971" y="65"/>
                    <a:pt x="984" y="55"/>
                  </a:cubicBezTo>
                  <a:cubicBezTo>
                    <a:pt x="988" y="52"/>
                    <a:pt x="993" y="54"/>
                    <a:pt x="996" y="49"/>
                  </a:cubicBezTo>
                  <a:cubicBezTo>
                    <a:pt x="992" y="41"/>
                    <a:pt x="983" y="46"/>
                    <a:pt x="978" y="50"/>
                  </a:cubicBezTo>
                  <a:cubicBezTo>
                    <a:pt x="970" y="49"/>
                    <a:pt x="966" y="53"/>
                    <a:pt x="962" y="58"/>
                  </a:cubicBezTo>
                  <a:cubicBezTo>
                    <a:pt x="969" y="61"/>
                    <a:pt x="963" y="73"/>
                    <a:pt x="966" y="79"/>
                  </a:cubicBezTo>
                  <a:close/>
                  <a:moveTo>
                    <a:pt x="1026" y="63"/>
                  </a:moveTo>
                  <a:cubicBezTo>
                    <a:pt x="1029" y="64"/>
                    <a:pt x="1031" y="68"/>
                    <a:pt x="1033" y="64"/>
                  </a:cubicBezTo>
                  <a:cubicBezTo>
                    <a:pt x="1032" y="63"/>
                    <a:pt x="1028" y="61"/>
                    <a:pt x="1026" y="63"/>
                  </a:cubicBezTo>
                  <a:close/>
                  <a:moveTo>
                    <a:pt x="1025" y="92"/>
                  </a:moveTo>
                  <a:cubicBezTo>
                    <a:pt x="1021" y="90"/>
                    <a:pt x="1015" y="86"/>
                    <a:pt x="1011" y="88"/>
                  </a:cubicBezTo>
                  <a:cubicBezTo>
                    <a:pt x="1014" y="90"/>
                    <a:pt x="1020" y="94"/>
                    <a:pt x="1025" y="92"/>
                  </a:cubicBezTo>
                  <a:close/>
                  <a:moveTo>
                    <a:pt x="618" y="123"/>
                  </a:moveTo>
                  <a:cubicBezTo>
                    <a:pt x="612" y="123"/>
                    <a:pt x="617" y="119"/>
                    <a:pt x="617" y="117"/>
                  </a:cubicBezTo>
                  <a:cubicBezTo>
                    <a:pt x="614" y="117"/>
                    <a:pt x="614" y="116"/>
                    <a:pt x="614" y="114"/>
                  </a:cubicBezTo>
                  <a:cubicBezTo>
                    <a:pt x="605" y="120"/>
                    <a:pt x="599" y="113"/>
                    <a:pt x="590" y="118"/>
                  </a:cubicBezTo>
                  <a:cubicBezTo>
                    <a:pt x="590" y="117"/>
                    <a:pt x="590" y="115"/>
                    <a:pt x="589" y="115"/>
                  </a:cubicBezTo>
                  <a:cubicBezTo>
                    <a:pt x="588" y="118"/>
                    <a:pt x="582" y="120"/>
                    <a:pt x="580" y="119"/>
                  </a:cubicBezTo>
                  <a:cubicBezTo>
                    <a:pt x="582" y="117"/>
                    <a:pt x="585" y="116"/>
                    <a:pt x="584" y="111"/>
                  </a:cubicBezTo>
                  <a:cubicBezTo>
                    <a:pt x="577" y="113"/>
                    <a:pt x="569" y="115"/>
                    <a:pt x="565" y="119"/>
                  </a:cubicBezTo>
                  <a:cubicBezTo>
                    <a:pt x="568" y="121"/>
                    <a:pt x="572" y="116"/>
                    <a:pt x="574" y="119"/>
                  </a:cubicBezTo>
                  <a:cubicBezTo>
                    <a:pt x="573" y="125"/>
                    <a:pt x="562" y="121"/>
                    <a:pt x="559" y="125"/>
                  </a:cubicBezTo>
                  <a:cubicBezTo>
                    <a:pt x="563" y="124"/>
                    <a:pt x="564" y="126"/>
                    <a:pt x="566" y="129"/>
                  </a:cubicBezTo>
                  <a:cubicBezTo>
                    <a:pt x="563" y="133"/>
                    <a:pt x="556" y="128"/>
                    <a:pt x="555" y="134"/>
                  </a:cubicBezTo>
                  <a:cubicBezTo>
                    <a:pt x="559" y="135"/>
                    <a:pt x="561" y="134"/>
                    <a:pt x="564" y="133"/>
                  </a:cubicBezTo>
                  <a:cubicBezTo>
                    <a:pt x="564" y="137"/>
                    <a:pt x="567" y="137"/>
                    <a:pt x="568" y="140"/>
                  </a:cubicBezTo>
                  <a:cubicBezTo>
                    <a:pt x="584" y="136"/>
                    <a:pt x="608" y="137"/>
                    <a:pt x="618" y="123"/>
                  </a:cubicBezTo>
                  <a:close/>
                  <a:moveTo>
                    <a:pt x="651" y="184"/>
                  </a:moveTo>
                  <a:cubicBezTo>
                    <a:pt x="654" y="184"/>
                    <a:pt x="656" y="182"/>
                    <a:pt x="656" y="178"/>
                  </a:cubicBezTo>
                  <a:cubicBezTo>
                    <a:pt x="653" y="178"/>
                    <a:pt x="651" y="180"/>
                    <a:pt x="651" y="184"/>
                  </a:cubicBezTo>
                  <a:close/>
                  <a:moveTo>
                    <a:pt x="635" y="196"/>
                  </a:moveTo>
                  <a:cubicBezTo>
                    <a:pt x="634" y="194"/>
                    <a:pt x="634" y="192"/>
                    <a:pt x="633" y="191"/>
                  </a:cubicBezTo>
                  <a:cubicBezTo>
                    <a:pt x="631" y="192"/>
                    <a:pt x="631" y="196"/>
                    <a:pt x="635" y="196"/>
                  </a:cubicBezTo>
                  <a:close/>
                  <a:moveTo>
                    <a:pt x="604" y="197"/>
                  </a:moveTo>
                  <a:cubicBezTo>
                    <a:pt x="601" y="200"/>
                    <a:pt x="595" y="199"/>
                    <a:pt x="595" y="204"/>
                  </a:cubicBezTo>
                  <a:cubicBezTo>
                    <a:pt x="601" y="205"/>
                    <a:pt x="606" y="201"/>
                    <a:pt x="604" y="197"/>
                  </a:cubicBezTo>
                  <a:close/>
                  <a:moveTo>
                    <a:pt x="595" y="213"/>
                  </a:moveTo>
                  <a:cubicBezTo>
                    <a:pt x="599" y="213"/>
                    <a:pt x="599" y="210"/>
                    <a:pt x="599" y="207"/>
                  </a:cubicBezTo>
                  <a:cubicBezTo>
                    <a:pt x="595" y="207"/>
                    <a:pt x="593" y="211"/>
                    <a:pt x="595" y="213"/>
                  </a:cubicBezTo>
                  <a:close/>
                  <a:moveTo>
                    <a:pt x="280" y="210"/>
                  </a:moveTo>
                  <a:cubicBezTo>
                    <a:pt x="262" y="220"/>
                    <a:pt x="248" y="231"/>
                    <a:pt x="232" y="242"/>
                  </a:cubicBezTo>
                  <a:cubicBezTo>
                    <a:pt x="234" y="251"/>
                    <a:pt x="231" y="253"/>
                    <a:pt x="227" y="259"/>
                  </a:cubicBezTo>
                  <a:cubicBezTo>
                    <a:pt x="232" y="260"/>
                    <a:pt x="226" y="264"/>
                    <a:pt x="227" y="266"/>
                  </a:cubicBezTo>
                  <a:cubicBezTo>
                    <a:pt x="232" y="265"/>
                    <a:pt x="235" y="261"/>
                    <a:pt x="239" y="258"/>
                  </a:cubicBezTo>
                  <a:cubicBezTo>
                    <a:pt x="241" y="246"/>
                    <a:pt x="254" y="245"/>
                    <a:pt x="258" y="235"/>
                  </a:cubicBezTo>
                  <a:cubicBezTo>
                    <a:pt x="257" y="234"/>
                    <a:pt x="255" y="238"/>
                    <a:pt x="255" y="235"/>
                  </a:cubicBezTo>
                  <a:cubicBezTo>
                    <a:pt x="261" y="225"/>
                    <a:pt x="272" y="219"/>
                    <a:pt x="280" y="210"/>
                  </a:cubicBezTo>
                  <a:close/>
                  <a:moveTo>
                    <a:pt x="252" y="214"/>
                  </a:moveTo>
                  <a:cubicBezTo>
                    <a:pt x="250" y="216"/>
                    <a:pt x="245" y="220"/>
                    <a:pt x="248" y="224"/>
                  </a:cubicBezTo>
                  <a:cubicBezTo>
                    <a:pt x="250" y="221"/>
                    <a:pt x="254" y="217"/>
                    <a:pt x="252" y="214"/>
                  </a:cubicBezTo>
                  <a:close/>
                  <a:moveTo>
                    <a:pt x="520" y="272"/>
                  </a:moveTo>
                  <a:cubicBezTo>
                    <a:pt x="521" y="276"/>
                    <a:pt x="521" y="277"/>
                    <a:pt x="522" y="280"/>
                  </a:cubicBezTo>
                  <a:cubicBezTo>
                    <a:pt x="540" y="274"/>
                    <a:pt x="569" y="277"/>
                    <a:pt x="570" y="252"/>
                  </a:cubicBezTo>
                  <a:cubicBezTo>
                    <a:pt x="576" y="249"/>
                    <a:pt x="586" y="246"/>
                    <a:pt x="582" y="235"/>
                  </a:cubicBezTo>
                  <a:cubicBezTo>
                    <a:pt x="572" y="230"/>
                    <a:pt x="564" y="233"/>
                    <a:pt x="556" y="239"/>
                  </a:cubicBezTo>
                  <a:cubicBezTo>
                    <a:pt x="556" y="241"/>
                    <a:pt x="557" y="241"/>
                    <a:pt x="557" y="243"/>
                  </a:cubicBezTo>
                  <a:cubicBezTo>
                    <a:pt x="554" y="243"/>
                    <a:pt x="554" y="245"/>
                    <a:pt x="551" y="245"/>
                  </a:cubicBezTo>
                  <a:cubicBezTo>
                    <a:pt x="549" y="244"/>
                    <a:pt x="549" y="241"/>
                    <a:pt x="546" y="242"/>
                  </a:cubicBezTo>
                  <a:cubicBezTo>
                    <a:pt x="542" y="246"/>
                    <a:pt x="538" y="250"/>
                    <a:pt x="536" y="255"/>
                  </a:cubicBezTo>
                  <a:cubicBezTo>
                    <a:pt x="536" y="258"/>
                    <a:pt x="540" y="256"/>
                    <a:pt x="540" y="259"/>
                  </a:cubicBezTo>
                  <a:cubicBezTo>
                    <a:pt x="532" y="263"/>
                    <a:pt x="527" y="268"/>
                    <a:pt x="520" y="272"/>
                  </a:cubicBezTo>
                  <a:close/>
                  <a:moveTo>
                    <a:pt x="591" y="247"/>
                  </a:moveTo>
                  <a:cubicBezTo>
                    <a:pt x="588" y="244"/>
                    <a:pt x="585" y="248"/>
                    <a:pt x="585" y="251"/>
                  </a:cubicBezTo>
                  <a:cubicBezTo>
                    <a:pt x="588" y="251"/>
                    <a:pt x="589" y="249"/>
                    <a:pt x="591" y="247"/>
                  </a:cubicBezTo>
                  <a:close/>
                  <a:moveTo>
                    <a:pt x="212" y="259"/>
                  </a:moveTo>
                  <a:cubicBezTo>
                    <a:pt x="216" y="258"/>
                    <a:pt x="220" y="253"/>
                    <a:pt x="219" y="251"/>
                  </a:cubicBezTo>
                  <a:cubicBezTo>
                    <a:pt x="218" y="254"/>
                    <a:pt x="213" y="255"/>
                    <a:pt x="212" y="259"/>
                  </a:cubicBezTo>
                  <a:close/>
                  <a:moveTo>
                    <a:pt x="673" y="447"/>
                  </a:moveTo>
                  <a:cubicBezTo>
                    <a:pt x="678" y="442"/>
                    <a:pt x="685" y="428"/>
                    <a:pt x="678" y="420"/>
                  </a:cubicBezTo>
                  <a:cubicBezTo>
                    <a:pt x="670" y="427"/>
                    <a:pt x="664" y="431"/>
                    <a:pt x="666" y="444"/>
                  </a:cubicBezTo>
                  <a:cubicBezTo>
                    <a:pt x="669" y="445"/>
                    <a:pt x="669" y="448"/>
                    <a:pt x="673" y="447"/>
                  </a:cubicBezTo>
                  <a:close/>
                  <a:moveTo>
                    <a:pt x="654" y="488"/>
                  </a:moveTo>
                  <a:cubicBezTo>
                    <a:pt x="663" y="487"/>
                    <a:pt x="664" y="483"/>
                    <a:pt x="671" y="485"/>
                  </a:cubicBezTo>
                  <a:cubicBezTo>
                    <a:pt x="677" y="471"/>
                    <a:pt x="685" y="438"/>
                    <a:pt x="663" y="454"/>
                  </a:cubicBezTo>
                  <a:cubicBezTo>
                    <a:pt x="660" y="453"/>
                    <a:pt x="658" y="450"/>
                    <a:pt x="656" y="452"/>
                  </a:cubicBezTo>
                  <a:cubicBezTo>
                    <a:pt x="654" y="456"/>
                    <a:pt x="658" y="457"/>
                    <a:pt x="658" y="461"/>
                  </a:cubicBezTo>
                  <a:cubicBezTo>
                    <a:pt x="658" y="469"/>
                    <a:pt x="651" y="479"/>
                    <a:pt x="654" y="488"/>
                  </a:cubicBezTo>
                  <a:close/>
                  <a:moveTo>
                    <a:pt x="602" y="468"/>
                  </a:moveTo>
                  <a:cubicBezTo>
                    <a:pt x="603" y="464"/>
                    <a:pt x="597" y="462"/>
                    <a:pt x="594" y="465"/>
                  </a:cubicBezTo>
                  <a:cubicBezTo>
                    <a:pt x="595" y="468"/>
                    <a:pt x="599" y="471"/>
                    <a:pt x="602" y="468"/>
                  </a:cubicBezTo>
                  <a:close/>
                  <a:moveTo>
                    <a:pt x="590" y="468"/>
                  </a:moveTo>
                  <a:cubicBezTo>
                    <a:pt x="587" y="463"/>
                    <a:pt x="577" y="465"/>
                    <a:pt x="575" y="470"/>
                  </a:cubicBezTo>
                  <a:cubicBezTo>
                    <a:pt x="578" y="477"/>
                    <a:pt x="590" y="478"/>
                    <a:pt x="590" y="468"/>
                  </a:cubicBezTo>
                  <a:close/>
                  <a:moveTo>
                    <a:pt x="880" y="468"/>
                  </a:moveTo>
                  <a:cubicBezTo>
                    <a:pt x="879" y="472"/>
                    <a:pt x="883" y="470"/>
                    <a:pt x="884" y="470"/>
                  </a:cubicBezTo>
                  <a:cubicBezTo>
                    <a:pt x="885" y="468"/>
                    <a:pt x="881" y="467"/>
                    <a:pt x="880" y="468"/>
                  </a:cubicBezTo>
                  <a:close/>
                  <a:moveTo>
                    <a:pt x="900" y="474"/>
                  </a:moveTo>
                  <a:cubicBezTo>
                    <a:pt x="898" y="473"/>
                    <a:pt x="894" y="473"/>
                    <a:pt x="893" y="474"/>
                  </a:cubicBezTo>
                  <a:cubicBezTo>
                    <a:pt x="892" y="480"/>
                    <a:pt x="900" y="479"/>
                    <a:pt x="900" y="474"/>
                  </a:cubicBezTo>
                  <a:close/>
                  <a:moveTo>
                    <a:pt x="563" y="477"/>
                  </a:moveTo>
                  <a:cubicBezTo>
                    <a:pt x="561" y="477"/>
                    <a:pt x="560" y="477"/>
                    <a:pt x="559" y="476"/>
                  </a:cubicBezTo>
                  <a:cubicBezTo>
                    <a:pt x="558" y="478"/>
                    <a:pt x="555" y="480"/>
                    <a:pt x="557" y="483"/>
                  </a:cubicBezTo>
                  <a:cubicBezTo>
                    <a:pt x="560" y="482"/>
                    <a:pt x="563" y="481"/>
                    <a:pt x="563" y="477"/>
                  </a:cubicBezTo>
                  <a:close/>
                  <a:moveTo>
                    <a:pt x="826" y="506"/>
                  </a:moveTo>
                  <a:cubicBezTo>
                    <a:pt x="828" y="507"/>
                    <a:pt x="832" y="508"/>
                    <a:pt x="834" y="506"/>
                  </a:cubicBezTo>
                  <a:cubicBezTo>
                    <a:pt x="834" y="501"/>
                    <a:pt x="825" y="499"/>
                    <a:pt x="826" y="506"/>
                  </a:cubicBezTo>
                  <a:close/>
                  <a:moveTo>
                    <a:pt x="830" y="510"/>
                  </a:moveTo>
                  <a:cubicBezTo>
                    <a:pt x="830" y="515"/>
                    <a:pt x="830" y="515"/>
                    <a:pt x="830" y="515"/>
                  </a:cubicBezTo>
                  <a:cubicBezTo>
                    <a:pt x="835" y="519"/>
                    <a:pt x="836" y="510"/>
                    <a:pt x="832" y="509"/>
                  </a:cubicBezTo>
                  <a:cubicBezTo>
                    <a:pt x="831" y="510"/>
                    <a:pt x="831" y="510"/>
                    <a:pt x="830" y="510"/>
                  </a:cubicBezTo>
                  <a:close/>
                  <a:moveTo>
                    <a:pt x="892" y="511"/>
                  </a:moveTo>
                  <a:cubicBezTo>
                    <a:pt x="895" y="513"/>
                    <a:pt x="895" y="518"/>
                    <a:pt x="899" y="515"/>
                  </a:cubicBezTo>
                  <a:cubicBezTo>
                    <a:pt x="900" y="511"/>
                    <a:pt x="893" y="507"/>
                    <a:pt x="892" y="511"/>
                  </a:cubicBezTo>
                  <a:close/>
                  <a:moveTo>
                    <a:pt x="922" y="511"/>
                  </a:moveTo>
                  <a:cubicBezTo>
                    <a:pt x="922" y="512"/>
                    <a:pt x="920" y="513"/>
                    <a:pt x="921" y="515"/>
                  </a:cubicBezTo>
                  <a:cubicBezTo>
                    <a:pt x="922" y="516"/>
                    <a:pt x="925" y="516"/>
                    <a:pt x="927" y="515"/>
                  </a:cubicBezTo>
                  <a:cubicBezTo>
                    <a:pt x="926" y="512"/>
                    <a:pt x="925" y="510"/>
                    <a:pt x="922" y="511"/>
                  </a:cubicBezTo>
                  <a:close/>
                  <a:moveTo>
                    <a:pt x="915" y="515"/>
                  </a:moveTo>
                  <a:cubicBezTo>
                    <a:pt x="912" y="514"/>
                    <a:pt x="911" y="515"/>
                    <a:pt x="911" y="518"/>
                  </a:cubicBezTo>
                  <a:cubicBezTo>
                    <a:pt x="915" y="518"/>
                    <a:pt x="915" y="518"/>
                    <a:pt x="915" y="518"/>
                  </a:cubicBezTo>
                  <a:lnTo>
                    <a:pt x="915" y="515"/>
                  </a:lnTo>
                  <a:close/>
                  <a:moveTo>
                    <a:pt x="890" y="517"/>
                  </a:moveTo>
                  <a:cubicBezTo>
                    <a:pt x="889" y="516"/>
                    <a:pt x="886" y="514"/>
                    <a:pt x="884" y="516"/>
                  </a:cubicBezTo>
                  <a:cubicBezTo>
                    <a:pt x="884" y="518"/>
                    <a:pt x="885" y="519"/>
                    <a:pt x="885" y="519"/>
                  </a:cubicBezTo>
                  <a:cubicBezTo>
                    <a:pt x="888" y="519"/>
                    <a:pt x="889" y="519"/>
                    <a:pt x="890" y="517"/>
                  </a:cubicBezTo>
                  <a:close/>
                  <a:moveTo>
                    <a:pt x="923" y="522"/>
                  </a:moveTo>
                  <a:cubicBezTo>
                    <a:pt x="925" y="522"/>
                    <a:pt x="927" y="522"/>
                    <a:pt x="927" y="519"/>
                  </a:cubicBezTo>
                  <a:cubicBezTo>
                    <a:pt x="924" y="519"/>
                    <a:pt x="923" y="520"/>
                    <a:pt x="923" y="522"/>
                  </a:cubicBezTo>
                  <a:close/>
                  <a:moveTo>
                    <a:pt x="908" y="527"/>
                  </a:moveTo>
                  <a:cubicBezTo>
                    <a:pt x="910" y="522"/>
                    <a:pt x="906" y="522"/>
                    <a:pt x="903" y="521"/>
                  </a:cubicBezTo>
                  <a:cubicBezTo>
                    <a:pt x="901" y="523"/>
                    <a:pt x="902" y="526"/>
                    <a:pt x="903" y="528"/>
                  </a:cubicBezTo>
                  <a:cubicBezTo>
                    <a:pt x="905" y="528"/>
                    <a:pt x="907" y="528"/>
                    <a:pt x="908" y="527"/>
                  </a:cubicBezTo>
                  <a:close/>
                  <a:moveTo>
                    <a:pt x="929" y="531"/>
                  </a:moveTo>
                  <a:cubicBezTo>
                    <a:pt x="933" y="531"/>
                    <a:pt x="936" y="529"/>
                    <a:pt x="936" y="524"/>
                  </a:cubicBezTo>
                  <a:cubicBezTo>
                    <a:pt x="931" y="524"/>
                    <a:pt x="928" y="525"/>
                    <a:pt x="929" y="531"/>
                  </a:cubicBezTo>
                  <a:close/>
                  <a:moveTo>
                    <a:pt x="916" y="534"/>
                  </a:moveTo>
                  <a:cubicBezTo>
                    <a:pt x="920" y="537"/>
                    <a:pt x="926" y="533"/>
                    <a:pt x="920" y="531"/>
                  </a:cubicBezTo>
                  <a:cubicBezTo>
                    <a:pt x="920" y="533"/>
                    <a:pt x="916" y="531"/>
                    <a:pt x="916" y="534"/>
                  </a:cubicBezTo>
                  <a:close/>
                  <a:moveTo>
                    <a:pt x="898" y="536"/>
                  </a:moveTo>
                  <a:cubicBezTo>
                    <a:pt x="898" y="535"/>
                    <a:pt x="898" y="535"/>
                    <a:pt x="899" y="535"/>
                  </a:cubicBezTo>
                  <a:cubicBezTo>
                    <a:pt x="899" y="533"/>
                    <a:pt x="899" y="533"/>
                    <a:pt x="899" y="533"/>
                  </a:cubicBezTo>
                  <a:cubicBezTo>
                    <a:pt x="898" y="533"/>
                    <a:pt x="898" y="533"/>
                    <a:pt x="898" y="532"/>
                  </a:cubicBezTo>
                  <a:cubicBezTo>
                    <a:pt x="896" y="532"/>
                    <a:pt x="896" y="532"/>
                    <a:pt x="896" y="532"/>
                  </a:cubicBezTo>
                  <a:cubicBezTo>
                    <a:pt x="896" y="532"/>
                    <a:pt x="896" y="533"/>
                    <a:pt x="895" y="533"/>
                  </a:cubicBezTo>
                  <a:cubicBezTo>
                    <a:pt x="895" y="535"/>
                    <a:pt x="895" y="535"/>
                    <a:pt x="895" y="535"/>
                  </a:cubicBezTo>
                  <a:cubicBezTo>
                    <a:pt x="896" y="535"/>
                    <a:pt x="896" y="535"/>
                    <a:pt x="896" y="536"/>
                  </a:cubicBezTo>
                  <a:lnTo>
                    <a:pt x="898" y="536"/>
                  </a:lnTo>
                  <a:close/>
                  <a:moveTo>
                    <a:pt x="948" y="535"/>
                  </a:moveTo>
                  <a:cubicBezTo>
                    <a:pt x="942" y="531"/>
                    <a:pt x="937" y="543"/>
                    <a:pt x="943" y="545"/>
                  </a:cubicBezTo>
                  <a:cubicBezTo>
                    <a:pt x="945" y="542"/>
                    <a:pt x="948" y="540"/>
                    <a:pt x="948" y="535"/>
                  </a:cubicBezTo>
                  <a:close/>
                  <a:moveTo>
                    <a:pt x="738" y="546"/>
                  </a:moveTo>
                  <a:cubicBezTo>
                    <a:pt x="742" y="530"/>
                    <a:pt x="721" y="544"/>
                    <a:pt x="738" y="546"/>
                  </a:cubicBezTo>
                  <a:close/>
                  <a:moveTo>
                    <a:pt x="871" y="540"/>
                  </a:moveTo>
                  <a:cubicBezTo>
                    <a:pt x="870" y="538"/>
                    <a:pt x="866" y="538"/>
                    <a:pt x="864" y="539"/>
                  </a:cubicBezTo>
                  <a:cubicBezTo>
                    <a:pt x="863" y="543"/>
                    <a:pt x="871" y="543"/>
                    <a:pt x="871" y="540"/>
                  </a:cubicBezTo>
                  <a:close/>
                  <a:moveTo>
                    <a:pt x="931" y="546"/>
                  </a:moveTo>
                  <a:cubicBezTo>
                    <a:pt x="931" y="549"/>
                    <a:pt x="928" y="555"/>
                    <a:pt x="933" y="555"/>
                  </a:cubicBezTo>
                  <a:cubicBezTo>
                    <a:pt x="937" y="554"/>
                    <a:pt x="935" y="546"/>
                    <a:pt x="931" y="546"/>
                  </a:cubicBezTo>
                  <a:close/>
                  <a:moveTo>
                    <a:pt x="1040" y="559"/>
                  </a:moveTo>
                  <a:cubicBezTo>
                    <a:pt x="1041" y="555"/>
                    <a:pt x="1041" y="550"/>
                    <a:pt x="1043" y="546"/>
                  </a:cubicBezTo>
                  <a:cubicBezTo>
                    <a:pt x="1033" y="551"/>
                    <a:pt x="1019" y="551"/>
                    <a:pt x="1011" y="557"/>
                  </a:cubicBezTo>
                  <a:cubicBezTo>
                    <a:pt x="1017" y="570"/>
                    <a:pt x="1029" y="563"/>
                    <a:pt x="1040" y="559"/>
                  </a:cubicBezTo>
                  <a:close/>
                  <a:moveTo>
                    <a:pt x="879" y="557"/>
                  </a:moveTo>
                  <a:cubicBezTo>
                    <a:pt x="888" y="556"/>
                    <a:pt x="895" y="564"/>
                    <a:pt x="901" y="564"/>
                  </a:cubicBezTo>
                  <a:cubicBezTo>
                    <a:pt x="907" y="565"/>
                    <a:pt x="915" y="562"/>
                    <a:pt x="921" y="560"/>
                  </a:cubicBezTo>
                  <a:cubicBezTo>
                    <a:pt x="921" y="557"/>
                    <a:pt x="921" y="557"/>
                    <a:pt x="921" y="557"/>
                  </a:cubicBezTo>
                  <a:cubicBezTo>
                    <a:pt x="909" y="556"/>
                    <a:pt x="890" y="552"/>
                    <a:pt x="880" y="550"/>
                  </a:cubicBezTo>
                  <a:cubicBezTo>
                    <a:pt x="877" y="551"/>
                    <a:pt x="878" y="554"/>
                    <a:pt x="879" y="557"/>
                  </a:cubicBezTo>
                  <a:close/>
                  <a:moveTo>
                    <a:pt x="1674" y="879"/>
                  </a:moveTo>
                  <a:cubicBezTo>
                    <a:pt x="1683" y="865"/>
                    <a:pt x="1681" y="833"/>
                    <a:pt x="1670" y="822"/>
                  </a:cubicBezTo>
                  <a:cubicBezTo>
                    <a:pt x="1671" y="839"/>
                    <a:pt x="1667" y="864"/>
                    <a:pt x="1674" y="879"/>
                  </a:cubicBezTo>
                  <a:close/>
                  <a:moveTo>
                    <a:pt x="1346" y="1324"/>
                  </a:moveTo>
                  <a:cubicBezTo>
                    <a:pt x="1340" y="1316"/>
                    <a:pt x="1334" y="1319"/>
                    <a:pt x="1330" y="1326"/>
                  </a:cubicBezTo>
                  <a:cubicBezTo>
                    <a:pt x="1326" y="1332"/>
                    <a:pt x="1326" y="1337"/>
                    <a:pt x="1319" y="1342"/>
                  </a:cubicBezTo>
                  <a:cubicBezTo>
                    <a:pt x="1316" y="1344"/>
                    <a:pt x="1314" y="1344"/>
                    <a:pt x="1311" y="1347"/>
                  </a:cubicBezTo>
                  <a:cubicBezTo>
                    <a:pt x="1310" y="1350"/>
                    <a:pt x="1310" y="1355"/>
                    <a:pt x="1307" y="1357"/>
                  </a:cubicBezTo>
                  <a:cubicBezTo>
                    <a:pt x="1299" y="1352"/>
                    <a:pt x="1299" y="1365"/>
                    <a:pt x="1294" y="1369"/>
                  </a:cubicBezTo>
                  <a:cubicBezTo>
                    <a:pt x="1293" y="1369"/>
                    <a:pt x="1294" y="1366"/>
                    <a:pt x="1290" y="1367"/>
                  </a:cubicBezTo>
                  <a:cubicBezTo>
                    <a:pt x="1290" y="1370"/>
                    <a:pt x="1289" y="1373"/>
                    <a:pt x="1288" y="1375"/>
                  </a:cubicBezTo>
                  <a:cubicBezTo>
                    <a:pt x="1274" y="1380"/>
                    <a:pt x="1261" y="1387"/>
                    <a:pt x="1246" y="1392"/>
                  </a:cubicBezTo>
                  <a:cubicBezTo>
                    <a:pt x="1245" y="1399"/>
                    <a:pt x="1239" y="1403"/>
                    <a:pt x="1234" y="1406"/>
                  </a:cubicBezTo>
                  <a:cubicBezTo>
                    <a:pt x="1229" y="1419"/>
                    <a:pt x="1234" y="1431"/>
                    <a:pt x="1228" y="1440"/>
                  </a:cubicBezTo>
                  <a:cubicBezTo>
                    <a:pt x="1222" y="1449"/>
                    <a:pt x="1206" y="1451"/>
                    <a:pt x="1200" y="1461"/>
                  </a:cubicBezTo>
                  <a:cubicBezTo>
                    <a:pt x="1196" y="1468"/>
                    <a:pt x="1195" y="1479"/>
                    <a:pt x="1200" y="1486"/>
                  </a:cubicBezTo>
                  <a:cubicBezTo>
                    <a:pt x="1199" y="1488"/>
                    <a:pt x="1197" y="1489"/>
                    <a:pt x="1196" y="1492"/>
                  </a:cubicBezTo>
                  <a:cubicBezTo>
                    <a:pt x="1210" y="1500"/>
                    <a:pt x="1225" y="1491"/>
                    <a:pt x="1237" y="1484"/>
                  </a:cubicBezTo>
                  <a:cubicBezTo>
                    <a:pt x="1249" y="1477"/>
                    <a:pt x="1252" y="1470"/>
                    <a:pt x="1258" y="1461"/>
                  </a:cubicBezTo>
                  <a:cubicBezTo>
                    <a:pt x="1266" y="1449"/>
                    <a:pt x="1279" y="1438"/>
                    <a:pt x="1290" y="1426"/>
                  </a:cubicBezTo>
                  <a:cubicBezTo>
                    <a:pt x="1303" y="1412"/>
                    <a:pt x="1321" y="1396"/>
                    <a:pt x="1320" y="1379"/>
                  </a:cubicBezTo>
                  <a:cubicBezTo>
                    <a:pt x="1329" y="1372"/>
                    <a:pt x="1331" y="1358"/>
                    <a:pt x="1346" y="1357"/>
                  </a:cubicBezTo>
                  <a:cubicBezTo>
                    <a:pt x="1347" y="1353"/>
                    <a:pt x="1345" y="1350"/>
                    <a:pt x="1343" y="1348"/>
                  </a:cubicBezTo>
                  <a:cubicBezTo>
                    <a:pt x="1345" y="1344"/>
                    <a:pt x="1348" y="1342"/>
                    <a:pt x="1349" y="1337"/>
                  </a:cubicBezTo>
                  <a:cubicBezTo>
                    <a:pt x="1346" y="1333"/>
                    <a:pt x="1345" y="1330"/>
                    <a:pt x="1346" y="1324"/>
                  </a:cubicBezTo>
                  <a:close/>
                  <a:moveTo>
                    <a:pt x="543" y="30"/>
                  </a:moveTo>
                  <a:cubicBezTo>
                    <a:pt x="549" y="31"/>
                    <a:pt x="558" y="29"/>
                    <a:pt x="561" y="24"/>
                  </a:cubicBezTo>
                  <a:cubicBezTo>
                    <a:pt x="559" y="23"/>
                    <a:pt x="555" y="25"/>
                    <a:pt x="555" y="23"/>
                  </a:cubicBezTo>
                  <a:cubicBezTo>
                    <a:pt x="557" y="20"/>
                    <a:pt x="562" y="20"/>
                    <a:pt x="565" y="18"/>
                  </a:cubicBezTo>
                  <a:cubicBezTo>
                    <a:pt x="566" y="22"/>
                    <a:pt x="567" y="23"/>
                    <a:pt x="567" y="25"/>
                  </a:cubicBezTo>
                  <a:cubicBezTo>
                    <a:pt x="591" y="20"/>
                    <a:pt x="609" y="13"/>
                    <a:pt x="635" y="14"/>
                  </a:cubicBezTo>
                  <a:cubicBezTo>
                    <a:pt x="628" y="14"/>
                    <a:pt x="628" y="14"/>
                    <a:pt x="628" y="14"/>
                  </a:cubicBezTo>
                  <a:cubicBezTo>
                    <a:pt x="619" y="24"/>
                    <a:pt x="601" y="16"/>
                    <a:pt x="593" y="22"/>
                  </a:cubicBezTo>
                  <a:cubicBezTo>
                    <a:pt x="592" y="24"/>
                    <a:pt x="595" y="25"/>
                    <a:pt x="593" y="26"/>
                  </a:cubicBezTo>
                  <a:cubicBezTo>
                    <a:pt x="591" y="26"/>
                    <a:pt x="590" y="24"/>
                    <a:pt x="589" y="23"/>
                  </a:cubicBezTo>
                  <a:cubicBezTo>
                    <a:pt x="584" y="25"/>
                    <a:pt x="579" y="26"/>
                    <a:pt x="576" y="31"/>
                  </a:cubicBezTo>
                  <a:cubicBezTo>
                    <a:pt x="580" y="32"/>
                    <a:pt x="584" y="29"/>
                    <a:pt x="586" y="34"/>
                  </a:cubicBezTo>
                  <a:cubicBezTo>
                    <a:pt x="573" y="46"/>
                    <a:pt x="553" y="51"/>
                    <a:pt x="537" y="59"/>
                  </a:cubicBezTo>
                  <a:cubicBezTo>
                    <a:pt x="541" y="61"/>
                    <a:pt x="545" y="57"/>
                    <a:pt x="546" y="59"/>
                  </a:cubicBezTo>
                  <a:cubicBezTo>
                    <a:pt x="542" y="61"/>
                    <a:pt x="540" y="65"/>
                    <a:pt x="534" y="66"/>
                  </a:cubicBezTo>
                  <a:cubicBezTo>
                    <a:pt x="534" y="62"/>
                    <a:pt x="534" y="62"/>
                    <a:pt x="534" y="62"/>
                  </a:cubicBezTo>
                  <a:cubicBezTo>
                    <a:pt x="528" y="61"/>
                    <a:pt x="525" y="67"/>
                    <a:pt x="527" y="71"/>
                  </a:cubicBezTo>
                  <a:cubicBezTo>
                    <a:pt x="521" y="74"/>
                    <a:pt x="515" y="77"/>
                    <a:pt x="508" y="79"/>
                  </a:cubicBezTo>
                  <a:cubicBezTo>
                    <a:pt x="508" y="77"/>
                    <a:pt x="510" y="77"/>
                    <a:pt x="507" y="77"/>
                  </a:cubicBezTo>
                  <a:cubicBezTo>
                    <a:pt x="503" y="77"/>
                    <a:pt x="503" y="80"/>
                    <a:pt x="499" y="81"/>
                  </a:cubicBezTo>
                  <a:cubicBezTo>
                    <a:pt x="479" y="84"/>
                    <a:pt x="469" y="99"/>
                    <a:pt x="452" y="107"/>
                  </a:cubicBezTo>
                  <a:cubicBezTo>
                    <a:pt x="456" y="107"/>
                    <a:pt x="458" y="102"/>
                    <a:pt x="461" y="106"/>
                  </a:cubicBezTo>
                  <a:cubicBezTo>
                    <a:pt x="441" y="111"/>
                    <a:pt x="429" y="123"/>
                    <a:pt x="419" y="138"/>
                  </a:cubicBezTo>
                  <a:cubicBezTo>
                    <a:pt x="422" y="140"/>
                    <a:pt x="423" y="138"/>
                    <a:pt x="426" y="137"/>
                  </a:cubicBezTo>
                  <a:cubicBezTo>
                    <a:pt x="423" y="141"/>
                    <a:pt x="417" y="144"/>
                    <a:pt x="418" y="149"/>
                  </a:cubicBezTo>
                  <a:cubicBezTo>
                    <a:pt x="438" y="144"/>
                    <a:pt x="451" y="129"/>
                    <a:pt x="469" y="123"/>
                  </a:cubicBezTo>
                  <a:cubicBezTo>
                    <a:pt x="476" y="120"/>
                    <a:pt x="483" y="118"/>
                    <a:pt x="490" y="114"/>
                  </a:cubicBezTo>
                  <a:cubicBezTo>
                    <a:pt x="490" y="112"/>
                    <a:pt x="492" y="111"/>
                    <a:pt x="494" y="110"/>
                  </a:cubicBezTo>
                  <a:cubicBezTo>
                    <a:pt x="515" y="109"/>
                    <a:pt x="539" y="103"/>
                    <a:pt x="564" y="92"/>
                  </a:cubicBezTo>
                  <a:cubicBezTo>
                    <a:pt x="562" y="94"/>
                    <a:pt x="564" y="93"/>
                    <a:pt x="565" y="95"/>
                  </a:cubicBezTo>
                  <a:cubicBezTo>
                    <a:pt x="585" y="94"/>
                    <a:pt x="601" y="89"/>
                    <a:pt x="619" y="85"/>
                  </a:cubicBezTo>
                  <a:cubicBezTo>
                    <a:pt x="618" y="82"/>
                    <a:pt x="614" y="82"/>
                    <a:pt x="612" y="80"/>
                  </a:cubicBezTo>
                  <a:cubicBezTo>
                    <a:pt x="616" y="79"/>
                    <a:pt x="616" y="74"/>
                    <a:pt x="622" y="75"/>
                  </a:cubicBezTo>
                  <a:cubicBezTo>
                    <a:pt x="622" y="77"/>
                    <a:pt x="619" y="77"/>
                    <a:pt x="618" y="80"/>
                  </a:cubicBezTo>
                  <a:cubicBezTo>
                    <a:pt x="627" y="89"/>
                    <a:pt x="641" y="68"/>
                    <a:pt x="631" y="63"/>
                  </a:cubicBezTo>
                  <a:cubicBezTo>
                    <a:pt x="634" y="62"/>
                    <a:pt x="637" y="64"/>
                    <a:pt x="641" y="62"/>
                  </a:cubicBezTo>
                  <a:cubicBezTo>
                    <a:pt x="643" y="63"/>
                    <a:pt x="642" y="67"/>
                    <a:pt x="645" y="67"/>
                  </a:cubicBezTo>
                  <a:cubicBezTo>
                    <a:pt x="648" y="62"/>
                    <a:pt x="652" y="64"/>
                    <a:pt x="659" y="63"/>
                  </a:cubicBezTo>
                  <a:cubicBezTo>
                    <a:pt x="660" y="56"/>
                    <a:pt x="669" y="62"/>
                    <a:pt x="672" y="57"/>
                  </a:cubicBezTo>
                  <a:cubicBezTo>
                    <a:pt x="671" y="56"/>
                    <a:pt x="669" y="56"/>
                    <a:pt x="669" y="54"/>
                  </a:cubicBezTo>
                  <a:cubicBezTo>
                    <a:pt x="672" y="51"/>
                    <a:pt x="673" y="53"/>
                    <a:pt x="676" y="54"/>
                  </a:cubicBezTo>
                  <a:cubicBezTo>
                    <a:pt x="678" y="52"/>
                    <a:pt x="679" y="51"/>
                    <a:pt x="681" y="50"/>
                  </a:cubicBezTo>
                  <a:cubicBezTo>
                    <a:pt x="682" y="46"/>
                    <a:pt x="678" y="47"/>
                    <a:pt x="679" y="44"/>
                  </a:cubicBezTo>
                  <a:cubicBezTo>
                    <a:pt x="687" y="44"/>
                    <a:pt x="691" y="46"/>
                    <a:pt x="696" y="43"/>
                  </a:cubicBezTo>
                  <a:cubicBezTo>
                    <a:pt x="698" y="40"/>
                    <a:pt x="693" y="43"/>
                    <a:pt x="693" y="40"/>
                  </a:cubicBezTo>
                  <a:cubicBezTo>
                    <a:pt x="704" y="32"/>
                    <a:pt x="724" y="28"/>
                    <a:pt x="740" y="25"/>
                  </a:cubicBezTo>
                  <a:cubicBezTo>
                    <a:pt x="736" y="19"/>
                    <a:pt x="724" y="24"/>
                    <a:pt x="718" y="23"/>
                  </a:cubicBezTo>
                  <a:cubicBezTo>
                    <a:pt x="718" y="19"/>
                    <a:pt x="724" y="21"/>
                    <a:pt x="725" y="18"/>
                  </a:cubicBezTo>
                  <a:cubicBezTo>
                    <a:pt x="713" y="13"/>
                    <a:pt x="688" y="10"/>
                    <a:pt x="674" y="16"/>
                  </a:cubicBezTo>
                  <a:cubicBezTo>
                    <a:pt x="674" y="13"/>
                    <a:pt x="674" y="13"/>
                    <a:pt x="674" y="13"/>
                  </a:cubicBezTo>
                  <a:cubicBezTo>
                    <a:pt x="666" y="16"/>
                    <a:pt x="660" y="11"/>
                    <a:pt x="653" y="12"/>
                  </a:cubicBezTo>
                  <a:cubicBezTo>
                    <a:pt x="653" y="10"/>
                    <a:pt x="655" y="10"/>
                    <a:pt x="656" y="9"/>
                  </a:cubicBezTo>
                  <a:cubicBezTo>
                    <a:pt x="645" y="5"/>
                    <a:pt x="629" y="0"/>
                    <a:pt x="616" y="7"/>
                  </a:cubicBezTo>
                  <a:cubicBezTo>
                    <a:pt x="617" y="7"/>
                    <a:pt x="619" y="6"/>
                    <a:pt x="619" y="8"/>
                  </a:cubicBezTo>
                  <a:cubicBezTo>
                    <a:pt x="613" y="8"/>
                    <a:pt x="615" y="9"/>
                    <a:pt x="611" y="11"/>
                  </a:cubicBezTo>
                  <a:cubicBezTo>
                    <a:pt x="608" y="7"/>
                    <a:pt x="615" y="6"/>
                    <a:pt x="618" y="4"/>
                  </a:cubicBezTo>
                  <a:cubicBezTo>
                    <a:pt x="604" y="5"/>
                    <a:pt x="594" y="9"/>
                    <a:pt x="584" y="13"/>
                  </a:cubicBezTo>
                  <a:cubicBezTo>
                    <a:pt x="585" y="14"/>
                    <a:pt x="585" y="15"/>
                    <a:pt x="585" y="16"/>
                  </a:cubicBezTo>
                  <a:cubicBezTo>
                    <a:pt x="582" y="18"/>
                    <a:pt x="575" y="13"/>
                    <a:pt x="576" y="17"/>
                  </a:cubicBezTo>
                  <a:cubicBezTo>
                    <a:pt x="572" y="17"/>
                    <a:pt x="570" y="19"/>
                    <a:pt x="566" y="18"/>
                  </a:cubicBezTo>
                  <a:cubicBezTo>
                    <a:pt x="566" y="16"/>
                    <a:pt x="570" y="16"/>
                    <a:pt x="570" y="14"/>
                  </a:cubicBezTo>
                  <a:cubicBezTo>
                    <a:pt x="563" y="14"/>
                    <a:pt x="559" y="22"/>
                    <a:pt x="553" y="20"/>
                  </a:cubicBezTo>
                  <a:cubicBezTo>
                    <a:pt x="554" y="20"/>
                    <a:pt x="554" y="19"/>
                    <a:pt x="553" y="18"/>
                  </a:cubicBezTo>
                  <a:cubicBezTo>
                    <a:pt x="558" y="18"/>
                    <a:pt x="560" y="16"/>
                    <a:pt x="565" y="15"/>
                  </a:cubicBezTo>
                  <a:cubicBezTo>
                    <a:pt x="561" y="11"/>
                    <a:pt x="571" y="11"/>
                    <a:pt x="570" y="8"/>
                  </a:cubicBezTo>
                  <a:cubicBezTo>
                    <a:pt x="563" y="10"/>
                    <a:pt x="556" y="12"/>
                    <a:pt x="550" y="15"/>
                  </a:cubicBezTo>
                  <a:cubicBezTo>
                    <a:pt x="553" y="17"/>
                    <a:pt x="554" y="14"/>
                    <a:pt x="556" y="16"/>
                  </a:cubicBezTo>
                  <a:cubicBezTo>
                    <a:pt x="552" y="17"/>
                    <a:pt x="550" y="19"/>
                    <a:pt x="550" y="20"/>
                  </a:cubicBezTo>
                  <a:cubicBezTo>
                    <a:pt x="547" y="18"/>
                    <a:pt x="548" y="22"/>
                    <a:pt x="545" y="23"/>
                  </a:cubicBezTo>
                  <a:cubicBezTo>
                    <a:pt x="549" y="23"/>
                    <a:pt x="541" y="26"/>
                    <a:pt x="543" y="30"/>
                  </a:cubicBezTo>
                  <a:close/>
                  <a:moveTo>
                    <a:pt x="595" y="5"/>
                  </a:moveTo>
                  <a:cubicBezTo>
                    <a:pt x="588" y="5"/>
                    <a:pt x="580" y="11"/>
                    <a:pt x="577" y="13"/>
                  </a:cubicBezTo>
                  <a:cubicBezTo>
                    <a:pt x="580" y="13"/>
                    <a:pt x="582" y="12"/>
                    <a:pt x="586" y="11"/>
                  </a:cubicBezTo>
                  <a:cubicBezTo>
                    <a:pt x="585" y="7"/>
                    <a:pt x="592" y="9"/>
                    <a:pt x="595" y="5"/>
                  </a:cubicBezTo>
                  <a:close/>
                  <a:moveTo>
                    <a:pt x="397" y="110"/>
                  </a:moveTo>
                  <a:cubicBezTo>
                    <a:pt x="404" y="109"/>
                    <a:pt x="408" y="99"/>
                    <a:pt x="414" y="99"/>
                  </a:cubicBezTo>
                  <a:cubicBezTo>
                    <a:pt x="414" y="102"/>
                    <a:pt x="410" y="102"/>
                    <a:pt x="409" y="105"/>
                  </a:cubicBezTo>
                  <a:cubicBezTo>
                    <a:pt x="428" y="100"/>
                    <a:pt x="438" y="84"/>
                    <a:pt x="454" y="80"/>
                  </a:cubicBezTo>
                  <a:cubicBezTo>
                    <a:pt x="451" y="85"/>
                    <a:pt x="443" y="87"/>
                    <a:pt x="439" y="92"/>
                  </a:cubicBezTo>
                  <a:cubicBezTo>
                    <a:pt x="448" y="87"/>
                    <a:pt x="457" y="87"/>
                    <a:pt x="467" y="82"/>
                  </a:cubicBezTo>
                  <a:cubicBezTo>
                    <a:pt x="467" y="78"/>
                    <a:pt x="467" y="78"/>
                    <a:pt x="467" y="78"/>
                  </a:cubicBezTo>
                  <a:cubicBezTo>
                    <a:pt x="469" y="76"/>
                    <a:pt x="472" y="75"/>
                    <a:pt x="474" y="74"/>
                  </a:cubicBezTo>
                  <a:cubicBezTo>
                    <a:pt x="478" y="62"/>
                    <a:pt x="492" y="66"/>
                    <a:pt x="499" y="59"/>
                  </a:cubicBezTo>
                  <a:cubicBezTo>
                    <a:pt x="499" y="58"/>
                    <a:pt x="498" y="59"/>
                    <a:pt x="498" y="58"/>
                  </a:cubicBezTo>
                  <a:cubicBezTo>
                    <a:pt x="504" y="58"/>
                    <a:pt x="509" y="55"/>
                    <a:pt x="507" y="51"/>
                  </a:cubicBezTo>
                  <a:cubicBezTo>
                    <a:pt x="510" y="52"/>
                    <a:pt x="517" y="49"/>
                    <a:pt x="513" y="46"/>
                  </a:cubicBezTo>
                  <a:cubicBezTo>
                    <a:pt x="518" y="44"/>
                    <a:pt x="525" y="44"/>
                    <a:pt x="526" y="38"/>
                  </a:cubicBezTo>
                  <a:cubicBezTo>
                    <a:pt x="530" y="40"/>
                    <a:pt x="536" y="38"/>
                    <a:pt x="536" y="34"/>
                  </a:cubicBezTo>
                  <a:cubicBezTo>
                    <a:pt x="532" y="32"/>
                    <a:pt x="532" y="33"/>
                    <a:pt x="535" y="30"/>
                  </a:cubicBezTo>
                  <a:cubicBezTo>
                    <a:pt x="505" y="33"/>
                    <a:pt x="487" y="53"/>
                    <a:pt x="461" y="57"/>
                  </a:cubicBezTo>
                  <a:cubicBezTo>
                    <a:pt x="484" y="51"/>
                    <a:pt x="499" y="35"/>
                    <a:pt x="520" y="31"/>
                  </a:cubicBezTo>
                  <a:cubicBezTo>
                    <a:pt x="523" y="30"/>
                    <a:pt x="536" y="31"/>
                    <a:pt x="540" y="24"/>
                  </a:cubicBezTo>
                  <a:cubicBezTo>
                    <a:pt x="538" y="23"/>
                    <a:pt x="537" y="27"/>
                    <a:pt x="536" y="24"/>
                  </a:cubicBezTo>
                  <a:cubicBezTo>
                    <a:pt x="538" y="24"/>
                    <a:pt x="540" y="24"/>
                    <a:pt x="540" y="21"/>
                  </a:cubicBezTo>
                  <a:cubicBezTo>
                    <a:pt x="536" y="21"/>
                    <a:pt x="537" y="21"/>
                    <a:pt x="531" y="21"/>
                  </a:cubicBezTo>
                  <a:cubicBezTo>
                    <a:pt x="531" y="23"/>
                    <a:pt x="531" y="23"/>
                    <a:pt x="530" y="24"/>
                  </a:cubicBezTo>
                  <a:cubicBezTo>
                    <a:pt x="520" y="31"/>
                    <a:pt x="502" y="35"/>
                    <a:pt x="492" y="39"/>
                  </a:cubicBezTo>
                  <a:cubicBezTo>
                    <a:pt x="509" y="31"/>
                    <a:pt x="495" y="38"/>
                    <a:pt x="485" y="41"/>
                  </a:cubicBezTo>
                  <a:cubicBezTo>
                    <a:pt x="483" y="43"/>
                    <a:pt x="484" y="44"/>
                    <a:pt x="483" y="45"/>
                  </a:cubicBezTo>
                  <a:cubicBezTo>
                    <a:pt x="481" y="45"/>
                    <a:pt x="479" y="45"/>
                    <a:pt x="478" y="47"/>
                  </a:cubicBezTo>
                  <a:cubicBezTo>
                    <a:pt x="459" y="52"/>
                    <a:pt x="439" y="65"/>
                    <a:pt x="422" y="75"/>
                  </a:cubicBezTo>
                  <a:cubicBezTo>
                    <a:pt x="423" y="75"/>
                    <a:pt x="424" y="75"/>
                    <a:pt x="425" y="76"/>
                  </a:cubicBezTo>
                  <a:cubicBezTo>
                    <a:pt x="421" y="77"/>
                    <a:pt x="420" y="77"/>
                    <a:pt x="420" y="75"/>
                  </a:cubicBezTo>
                  <a:cubicBezTo>
                    <a:pt x="422" y="78"/>
                    <a:pt x="410" y="83"/>
                    <a:pt x="412" y="83"/>
                  </a:cubicBezTo>
                  <a:cubicBezTo>
                    <a:pt x="414" y="83"/>
                    <a:pt x="415" y="81"/>
                    <a:pt x="415" y="83"/>
                  </a:cubicBezTo>
                  <a:cubicBezTo>
                    <a:pt x="413" y="84"/>
                    <a:pt x="411" y="85"/>
                    <a:pt x="409" y="87"/>
                  </a:cubicBezTo>
                  <a:cubicBezTo>
                    <a:pt x="411" y="87"/>
                    <a:pt x="411" y="89"/>
                    <a:pt x="412" y="89"/>
                  </a:cubicBezTo>
                  <a:cubicBezTo>
                    <a:pt x="411" y="83"/>
                    <a:pt x="438" y="72"/>
                    <a:pt x="445" y="66"/>
                  </a:cubicBezTo>
                  <a:cubicBezTo>
                    <a:pt x="445" y="67"/>
                    <a:pt x="445" y="68"/>
                    <a:pt x="446" y="68"/>
                  </a:cubicBezTo>
                  <a:cubicBezTo>
                    <a:pt x="461" y="62"/>
                    <a:pt x="476" y="54"/>
                    <a:pt x="492" y="49"/>
                  </a:cubicBezTo>
                  <a:cubicBezTo>
                    <a:pt x="489" y="52"/>
                    <a:pt x="491" y="51"/>
                    <a:pt x="493" y="52"/>
                  </a:cubicBezTo>
                  <a:cubicBezTo>
                    <a:pt x="489" y="56"/>
                    <a:pt x="481" y="56"/>
                    <a:pt x="481" y="57"/>
                  </a:cubicBezTo>
                  <a:cubicBezTo>
                    <a:pt x="481" y="60"/>
                    <a:pt x="484" y="54"/>
                    <a:pt x="484" y="58"/>
                  </a:cubicBezTo>
                  <a:cubicBezTo>
                    <a:pt x="474" y="60"/>
                    <a:pt x="475" y="66"/>
                    <a:pt x="467" y="64"/>
                  </a:cubicBezTo>
                  <a:cubicBezTo>
                    <a:pt x="468" y="64"/>
                    <a:pt x="469" y="64"/>
                    <a:pt x="470" y="62"/>
                  </a:cubicBezTo>
                  <a:cubicBezTo>
                    <a:pt x="465" y="63"/>
                    <a:pt x="461" y="63"/>
                    <a:pt x="459" y="67"/>
                  </a:cubicBezTo>
                  <a:cubicBezTo>
                    <a:pt x="462" y="67"/>
                    <a:pt x="466" y="64"/>
                    <a:pt x="468" y="67"/>
                  </a:cubicBezTo>
                  <a:cubicBezTo>
                    <a:pt x="457" y="71"/>
                    <a:pt x="446" y="75"/>
                    <a:pt x="436" y="80"/>
                  </a:cubicBezTo>
                  <a:cubicBezTo>
                    <a:pt x="435" y="79"/>
                    <a:pt x="435" y="79"/>
                    <a:pt x="435" y="78"/>
                  </a:cubicBezTo>
                  <a:cubicBezTo>
                    <a:pt x="430" y="79"/>
                    <a:pt x="424" y="81"/>
                    <a:pt x="421" y="84"/>
                  </a:cubicBezTo>
                  <a:cubicBezTo>
                    <a:pt x="424" y="85"/>
                    <a:pt x="425" y="84"/>
                    <a:pt x="426" y="85"/>
                  </a:cubicBezTo>
                  <a:cubicBezTo>
                    <a:pt x="420" y="91"/>
                    <a:pt x="401" y="99"/>
                    <a:pt x="403" y="103"/>
                  </a:cubicBezTo>
                  <a:cubicBezTo>
                    <a:pt x="399" y="103"/>
                    <a:pt x="400" y="108"/>
                    <a:pt x="397" y="110"/>
                  </a:cubicBezTo>
                  <a:close/>
                  <a:moveTo>
                    <a:pt x="1664" y="783"/>
                  </a:moveTo>
                  <a:cubicBezTo>
                    <a:pt x="1662" y="757"/>
                    <a:pt x="1654" y="739"/>
                    <a:pt x="1657" y="715"/>
                  </a:cubicBezTo>
                  <a:cubicBezTo>
                    <a:pt x="1657" y="713"/>
                    <a:pt x="1660" y="711"/>
                    <a:pt x="1660" y="709"/>
                  </a:cubicBezTo>
                  <a:cubicBezTo>
                    <a:pt x="1661" y="704"/>
                    <a:pt x="1658" y="695"/>
                    <a:pt x="1659" y="688"/>
                  </a:cubicBezTo>
                  <a:cubicBezTo>
                    <a:pt x="1663" y="662"/>
                    <a:pt x="1657" y="631"/>
                    <a:pt x="1654" y="604"/>
                  </a:cubicBezTo>
                  <a:cubicBezTo>
                    <a:pt x="1657" y="604"/>
                    <a:pt x="1656" y="608"/>
                    <a:pt x="1658" y="609"/>
                  </a:cubicBezTo>
                  <a:cubicBezTo>
                    <a:pt x="1657" y="596"/>
                    <a:pt x="1656" y="594"/>
                    <a:pt x="1660" y="586"/>
                  </a:cubicBezTo>
                  <a:cubicBezTo>
                    <a:pt x="1665" y="605"/>
                    <a:pt x="1677" y="623"/>
                    <a:pt x="1681" y="642"/>
                  </a:cubicBezTo>
                  <a:cubicBezTo>
                    <a:pt x="1653" y="494"/>
                    <a:pt x="1586" y="373"/>
                    <a:pt x="1504" y="271"/>
                  </a:cubicBezTo>
                  <a:cubicBezTo>
                    <a:pt x="1433" y="183"/>
                    <a:pt x="1339" y="108"/>
                    <a:pt x="1233" y="55"/>
                  </a:cubicBezTo>
                  <a:cubicBezTo>
                    <a:pt x="1211" y="44"/>
                    <a:pt x="1193" y="32"/>
                    <a:pt x="1170" y="30"/>
                  </a:cubicBezTo>
                  <a:cubicBezTo>
                    <a:pt x="1169" y="38"/>
                    <a:pt x="1191" y="35"/>
                    <a:pt x="1181" y="42"/>
                  </a:cubicBezTo>
                  <a:cubicBezTo>
                    <a:pt x="1185" y="42"/>
                    <a:pt x="1187" y="44"/>
                    <a:pt x="1190" y="46"/>
                  </a:cubicBezTo>
                  <a:cubicBezTo>
                    <a:pt x="1176" y="44"/>
                    <a:pt x="1163" y="34"/>
                    <a:pt x="1149" y="38"/>
                  </a:cubicBezTo>
                  <a:cubicBezTo>
                    <a:pt x="1153" y="40"/>
                    <a:pt x="1156" y="40"/>
                    <a:pt x="1159" y="42"/>
                  </a:cubicBezTo>
                  <a:cubicBezTo>
                    <a:pt x="1149" y="43"/>
                    <a:pt x="1137" y="42"/>
                    <a:pt x="1133" y="43"/>
                  </a:cubicBezTo>
                  <a:cubicBezTo>
                    <a:pt x="1134" y="43"/>
                    <a:pt x="1134" y="43"/>
                    <a:pt x="1134" y="44"/>
                  </a:cubicBezTo>
                  <a:cubicBezTo>
                    <a:pt x="1129" y="45"/>
                    <a:pt x="1128" y="38"/>
                    <a:pt x="1123" y="41"/>
                  </a:cubicBezTo>
                  <a:cubicBezTo>
                    <a:pt x="1128" y="43"/>
                    <a:pt x="1130" y="44"/>
                    <a:pt x="1134" y="48"/>
                  </a:cubicBezTo>
                  <a:cubicBezTo>
                    <a:pt x="1134" y="49"/>
                    <a:pt x="1133" y="50"/>
                    <a:pt x="1132" y="51"/>
                  </a:cubicBezTo>
                  <a:cubicBezTo>
                    <a:pt x="1122" y="41"/>
                    <a:pt x="1110" y="28"/>
                    <a:pt x="1092" y="32"/>
                  </a:cubicBezTo>
                  <a:cubicBezTo>
                    <a:pt x="1084" y="33"/>
                    <a:pt x="1075" y="30"/>
                    <a:pt x="1069" y="33"/>
                  </a:cubicBezTo>
                  <a:cubicBezTo>
                    <a:pt x="1071" y="34"/>
                    <a:pt x="1075" y="34"/>
                    <a:pt x="1077" y="36"/>
                  </a:cubicBezTo>
                  <a:cubicBezTo>
                    <a:pt x="1073" y="36"/>
                    <a:pt x="1080" y="39"/>
                    <a:pt x="1076" y="41"/>
                  </a:cubicBezTo>
                  <a:cubicBezTo>
                    <a:pt x="1073" y="41"/>
                    <a:pt x="1073" y="39"/>
                    <a:pt x="1069" y="39"/>
                  </a:cubicBezTo>
                  <a:cubicBezTo>
                    <a:pt x="1069" y="44"/>
                    <a:pt x="1063" y="43"/>
                    <a:pt x="1064" y="47"/>
                  </a:cubicBezTo>
                  <a:cubicBezTo>
                    <a:pt x="1065" y="53"/>
                    <a:pt x="1072" y="50"/>
                    <a:pt x="1074" y="57"/>
                  </a:cubicBezTo>
                  <a:cubicBezTo>
                    <a:pt x="1068" y="57"/>
                    <a:pt x="1065" y="56"/>
                    <a:pt x="1062" y="59"/>
                  </a:cubicBezTo>
                  <a:cubicBezTo>
                    <a:pt x="1067" y="66"/>
                    <a:pt x="1081" y="64"/>
                    <a:pt x="1088" y="69"/>
                  </a:cubicBezTo>
                  <a:cubicBezTo>
                    <a:pt x="1080" y="69"/>
                    <a:pt x="1076" y="66"/>
                    <a:pt x="1068" y="66"/>
                  </a:cubicBezTo>
                  <a:cubicBezTo>
                    <a:pt x="1070" y="70"/>
                    <a:pt x="1066" y="68"/>
                    <a:pt x="1065" y="70"/>
                  </a:cubicBezTo>
                  <a:cubicBezTo>
                    <a:pt x="1066" y="72"/>
                    <a:pt x="1072" y="73"/>
                    <a:pt x="1070" y="74"/>
                  </a:cubicBezTo>
                  <a:cubicBezTo>
                    <a:pt x="1063" y="73"/>
                    <a:pt x="1059" y="64"/>
                    <a:pt x="1052" y="66"/>
                  </a:cubicBezTo>
                  <a:cubicBezTo>
                    <a:pt x="1056" y="67"/>
                    <a:pt x="1057" y="70"/>
                    <a:pt x="1058" y="74"/>
                  </a:cubicBezTo>
                  <a:cubicBezTo>
                    <a:pt x="1073" y="77"/>
                    <a:pt x="1082" y="94"/>
                    <a:pt x="1098" y="88"/>
                  </a:cubicBezTo>
                  <a:cubicBezTo>
                    <a:pt x="1098" y="91"/>
                    <a:pt x="1095" y="90"/>
                    <a:pt x="1096" y="93"/>
                  </a:cubicBezTo>
                  <a:cubicBezTo>
                    <a:pt x="1104" y="97"/>
                    <a:pt x="1113" y="103"/>
                    <a:pt x="1113" y="112"/>
                  </a:cubicBezTo>
                  <a:cubicBezTo>
                    <a:pt x="1108" y="111"/>
                    <a:pt x="1100" y="114"/>
                    <a:pt x="1098" y="110"/>
                  </a:cubicBezTo>
                  <a:cubicBezTo>
                    <a:pt x="1101" y="110"/>
                    <a:pt x="1103" y="108"/>
                    <a:pt x="1105" y="107"/>
                  </a:cubicBezTo>
                  <a:cubicBezTo>
                    <a:pt x="1101" y="101"/>
                    <a:pt x="1099" y="93"/>
                    <a:pt x="1087" y="94"/>
                  </a:cubicBezTo>
                  <a:cubicBezTo>
                    <a:pt x="1083" y="92"/>
                    <a:pt x="1081" y="89"/>
                    <a:pt x="1077" y="86"/>
                  </a:cubicBezTo>
                  <a:cubicBezTo>
                    <a:pt x="1071" y="83"/>
                    <a:pt x="1063" y="81"/>
                    <a:pt x="1057" y="77"/>
                  </a:cubicBezTo>
                  <a:cubicBezTo>
                    <a:pt x="1050" y="72"/>
                    <a:pt x="1045" y="64"/>
                    <a:pt x="1031" y="66"/>
                  </a:cubicBezTo>
                  <a:cubicBezTo>
                    <a:pt x="1031" y="71"/>
                    <a:pt x="1040" y="73"/>
                    <a:pt x="1038" y="81"/>
                  </a:cubicBezTo>
                  <a:cubicBezTo>
                    <a:pt x="1046" y="82"/>
                    <a:pt x="1050" y="87"/>
                    <a:pt x="1055" y="91"/>
                  </a:cubicBezTo>
                  <a:cubicBezTo>
                    <a:pt x="1061" y="91"/>
                    <a:pt x="1070" y="92"/>
                    <a:pt x="1073" y="98"/>
                  </a:cubicBezTo>
                  <a:cubicBezTo>
                    <a:pt x="1055" y="95"/>
                    <a:pt x="1045" y="90"/>
                    <a:pt x="1026" y="91"/>
                  </a:cubicBezTo>
                  <a:cubicBezTo>
                    <a:pt x="1025" y="96"/>
                    <a:pt x="1033" y="94"/>
                    <a:pt x="1033" y="99"/>
                  </a:cubicBezTo>
                  <a:cubicBezTo>
                    <a:pt x="1030" y="99"/>
                    <a:pt x="1036" y="102"/>
                    <a:pt x="1032" y="102"/>
                  </a:cubicBezTo>
                  <a:cubicBezTo>
                    <a:pt x="1028" y="102"/>
                    <a:pt x="1030" y="96"/>
                    <a:pt x="1025" y="97"/>
                  </a:cubicBezTo>
                  <a:cubicBezTo>
                    <a:pt x="1022" y="104"/>
                    <a:pt x="1011" y="98"/>
                    <a:pt x="1008" y="106"/>
                  </a:cubicBezTo>
                  <a:cubicBezTo>
                    <a:pt x="1001" y="107"/>
                    <a:pt x="1004" y="99"/>
                    <a:pt x="999" y="99"/>
                  </a:cubicBezTo>
                  <a:cubicBezTo>
                    <a:pt x="994" y="105"/>
                    <a:pt x="978" y="105"/>
                    <a:pt x="979" y="117"/>
                  </a:cubicBezTo>
                  <a:cubicBezTo>
                    <a:pt x="974" y="119"/>
                    <a:pt x="964" y="118"/>
                    <a:pt x="964" y="111"/>
                  </a:cubicBezTo>
                  <a:cubicBezTo>
                    <a:pt x="971" y="111"/>
                    <a:pt x="971" y="111"/>
                    <a:pt x="971" y="111"/>
                  </a:cubicBezTo>
                  <a:cubicBezTo>
                    <a:pt x="968" y="105"/>
                    <a:pt x="960" y="104"/>
                    <a:pt x="950" y="105"/>
                  </a:cubicBezTo>
                  <a:cubicBezTo>
                    <a:pt x="953" y="108"/>
                    <a:pt x="958" y="109"/>
                    <a:pt x="956" y="116"/>
                  </a:cubicBezTo>
                  <a:cubicBezTo>
                    <a:pt x="959" y="119"/>
                    <a:pt x="967" y="118"/>
                    <a:pt x="966" y="125"/>
                  </a:cubicBezTo>
                  <a:cubicBezTo>
                    <a:pt x="961" y="127"/>
                    <a:pt x="959" y="121"/>
                    <a:pt x="953" y="122"/>
                  </a:cubicBezTo>
                  <a:cubicBezTo>
                    <a:pt x="951" y="127"/>
                    <a:pt x="945" y="128"/>
                    <a:pt x="943" y="133"/>
                  </a:cubicBezTo>
                  <a:cubicBezTo>
                    <a:pt x="945" y="136"/>
                    <a:pt x="951" y="136"/>
                    <a:pt x="952" y="141"/>
                  </a:cubicBezTo>
                  <a:cubicBezTo>
                    <a:pt x="942" y="142"/>
                    <a:pt x="937" y="138"/>
                    <a:pt x="930" y="135"/>
                  </a:cubicBezTo>
                  <a:cubicBezTo>
                    <a:pt x="929" y="136"/>
                    <a:pt x="928" y="138"/>
                    <a:pt x="926" y="138"/>
                  </a:cubicBezTo>
                  <a:cubicBezTo>
                    <a:pt x="927" y="144"/>
                    <a:pt x="935" y="143"/>
                    <a:pt x="939" y="146"/>
                  </a:cubicBezTo>
                  <a:cubicBezTo>
                    <a:pt x="932" y="152"/>
                    <a:pt x="927" y="141"/>
                    <a:pt x="917" y="144"/>
                  </a:cubicBezTo>
                  <a:cubicBezTo>
                    <a:pt x="916" y="138"/>
                    <a:pt x="912" y="137"/>
                    <a:pt x="914" y="131"/>
                  </a:cubicBezTo>
                  <a:cubicBezTo>
                    <a:pt x="908" y="127"/>
                    <a:pt x="897" y="126"/>
                    <a:pt x="894" y="119"/>
                  </a:cubicBezTo>
                  <a:cubicBezTo>
                    <a:pt x="908" y="124"/>
                    <a:pt x="935" y="135"/>
                    <a:pt x="948" y="122"/>
                  </a:cubicBezTo>
                  <a:cubicBezTo>
                    <a:pt x="937" y="105"/>
                    <a:pt x="911" y="105"/>
                    <a:pt x="888" y="100"/>
                  </a:cubicBezTo>
                  <a:cubicBezTo>
                    <a:pt x="888" y="98"/>
                    <a:pt x="889" y="98"/>
                    <a:pt x="889" y="96"/>
                  </a:cubicBezTo>
                  <a:cubicBezTo>
                    <a:pt x="886" y="97"/>
                    <a:pt x="885" y="94"/>
                    <a:pt x="882" y="95"/>
                  </a:cubicBezTo>
                  <a:cubicBezTo>
                    <a:pt x="882" y="98"/>
                    <a:pt x="874" y="99"/>
                    <a:pt x="872" y="97"/>
                  </a:cubicBezTo>
                  <a:cubicBezTo>
                    <a:pt x="873" y="95"/>
                    <a:pt x="876" y="96"/>
                    <a:pt x="877" y="93"/>
                  </a:cubicBezTo>
                  <a:cubicBezTo>
                    <a:pt x="874" y="91"/>
                    <a:pt x="870" y="90"/>
                    <a:pt x="866" y="89"/>
                  </a:cubicBezTo>
                  <a:cubicBezTo>
                    <a:pt x="864" y="89"/>
                    <a:pt x="865" y="93"/>
                    <a:pt x="862" y="93"/>
                  </a:cubicBezTo>
                  <a:cubicBezTo>
                    <a:pt x="864" y="90"/>
                    <a:pt x="862" y="88"/>
                    <a:pt x="858" y="87"/>
                  </a:cubicBezTo>
                  <a:cubicBezTo>
                    <a:pt x="855" y="88"/>
                    <a:pt x="858" y="94"/>
                    <a:pt x="854" y="93"/>
                  </a:cubicBezTo>
                  <a:cubicBezTo>
                    <a:pt x="852" y="93"/>
                    <a:pt x="853" y="90"/>
                    <a:pt x="852" y="90"/>
                  </a:cubicBezTo>
                  <a:cubicBezTo>
                    <a:pt x="851" y="92"/>
                    <a:pt x="848" y="96"/>
                    <a:pt x="847" y="94"/>
                  </a:cubicBezTo>
                  <a:cubicBezTo>
                    <a:pt x="847" y="91"/>
                    <a:pt x="851" y="91"/>
                    <a:pt x="851" y="87"/>
                  </a:cubicBezTo>
                  <a:cubicBezTo>
                    <a:pt x="844" y="88"/>
                    <a:pt x="840" y="91"/>
                    <a:pt x="836" y="94"/>
                  </a:cubicBezTo>
                  <a:cubicBezTo>
                    <a:pt x="828" y="94"/>
                    <a:pt x="826" y="96"/>
                    <a:pt x="821" y="100"/>
                  </a:cubicBezTo>
                  <a:cubicBezTo>
                    <a:pt x="820" y="100"/>
                    <a:pt x="820" y="98"/>
                    <a:pt x="820" y="97"/>
                  </a:cubicBezTo>
                  <a:cubicBezTo>
                    <a:pt x="816" y="96"/>
                    <a:pt x="816" y="100"/>
                    <a:pt x="813" y="101"/>
                  </a:cubicBezTo>
                  <a:cubicBezTo>
                    <a:pt x="814" y="98"/>
                    <a:pt x="816" y="97"/>
                    <a:pt x="812" y="95"/>
                  </a:cubicBezTo>
                  <a:cubicBezTo>
                    <a:pt x="808" y="104"/>
                    <a:pt x="800" y="109"/>
                    <a:pt x="790" y="111"/>
                  </a:cubicBezTo>
                  <a:cubicBezTo>
                    <a:pt x="789" y="114"/>
                    <a:pt x="793" y="115"/>
                    <a:pt x="790" y="115"/>
                  </a:cubicBezTo>
                  <a:cubicBezTo>
                    <a:pt x="779" y="120"/>
                    <a:pt x="771" y="128"/>
                    <a:pt x="766" y="139"/>
                  </a:cubicBezTo>
                  <a:cubicBezTo>
                    <a:pt x="759" y="142"/>
                    <a:pt x="752" y="144"/>
                    <a:pt x="747" y="150"/>
                  </a:cubicBezTo>
                  <a:cubicBezTo>
                    <a:pt x="735" y="145"/>
                    <a:pt x="734" y="160"/>
                    <a:pt x="722" y="159"/>
                  </a:cubicBezTo>
                  <a:cubicBezTo>
                    <a:pt x="721" y="162"/>
                    <a:pt x="726" y="162"/>
                    <a:pt x="723" y="163"/>
                  </a:cubicBezTo>
                  <a:cubicBezTo>
                    <a:pt x="715" y="161"/>
                    <a:pt x="709" y="166"/>
                    <a:pt x="708" y="174"/>
                  </a:cubicBezTo>
                  <a:cubicBezTo>
                    <a:pt x="708" y="176"/>
                    <a:pt x="713" y="173"/>
                    <a:pt x="714" y="176"/>
                  </a:cubicBezTo>
                  <a:cubicBezTo>
                    <a:pt x="705" y="176"/>
                    <a:pt x="705" y="176"/>
                    <a:pt x="705" y="176"/>
                  </a:cubicBezTo>
                  <a:cubicBezTo>
                    <a:pt x="707" y="179"/>
                    <a:pt x="704" y="183"/>
                    <a:pt x="706" y="186"/>
                  </a:cubicBezTo>
                  <a:cubicBezTo>
                    <a:pt x="704" y="189"/>
                    <a:pt x="700" y="189"/>
                    <a:pt x="699" y="193"/>
                  </a:cubicBezTo>
                  <a:cubicBezTo>
                    <a:pt x="702" y="193"/>
                    <a:pt x="705" y="193"/>
                    <a:pt x="705" y="196"/>
                  </a:cubicBezTo>
                  <a:cubicBezTo>
                    <a:pt x="705" y="199"/>
                    <a:pt x="698" y="196"/>
                    <a:pt x="698" y="200"/>
                  </a:cubicBezTo>
                  <a:cubicBezTo>
                    <a:pt x="707" y="222"/>
                    <a:pt x="728" y="200"/>
                    <a:pt x="741" y="196"/>
                  </a:cubicBezTo>
                  <a:cubicBezTo>
                    <a:pt x="749" y="204"/>
                    <a:pt x="742" y="220"/>
                    <a:pt x="752" y="229"/>
                  </a:cubicBezTo>
                  <a:cubicBezTo>
                    <a:pt x="747" y="233"/>
                    <a:pt x="752" y="236"/>
                    <a:pt x="751" y="243"/>
                  </a:cubicBezTo>
                  <a:cubicBezTo>
                    <a:pt x="754" y="244"/>
                    <a:pt x="759" y="244"/>
                    <a:pt x="763" y="244"/>
                  </a:cubicBezTo>
                  <a:cubicBezTo>
                    <a:pt x="765" y="235"/>
                    <a:pt x="771" y="232"/>
                    <a:pt x="781" y="235"/>
                  </a:cubicBezTo>
                  <a:cubicBezTo>
                    <a:pt x="785" y="227"/>
                    <a:pt x="791" y="216"/>
                    <a:pt x="790" y="206"/>
                  </a:cubicBezTo>
                  <a:cubicBezTo>
                    <a:pt x="799" y="203"/>
                    <a:pt x="805" y="201"/>
                    <a:pt x="810" y="192"/>
                  </a:cubicBezTo>
                  <a:cubicBezTo>
                    <a:pt x="807" y="187"/>
                    <a:pt x="804" y="183"/>
                    <a:pt x="797" y="182"/>
                  </a:cubicBezTo>
                  <a:cubicBezTo>
                    <a:pt x="794" y="175"/>
                    <a:pt x="798" y="173"/>
                    <a:pt x="800" y="170"/>
                  </a:cubicBezTo>
                  <a:cubicBezTo>
                    <a:pt x="802" y="166"/>
                    <a:pt x="800" y="162"/>
                    <a:pt x="803" y="159"/>
                  </a:cubicBezTo>
                  <a:cubicBezTo>
                    <a:pt x="807" y="155"/>
                    <a:pt x="816" y="157"/>
                    <a:pt x="822" y="153"/>
                  </a:cubicBezTo>
                  <a:cubicBezTo>
                    <a:pt x="828" y="148"/>
                    <a:pt x="827" y="141"/>
                    <a:pt x="830" y="133"/>
                  </a:cubicBezTo>
                  <a:cubicBezTo>
                    <a:pt x="838" y="131"/>
                    <a:pt x="850" y="130"/>
                    <a:pt x="852" y="138"/>
                  </a:cubicBezTo>
                  <a:cubicBezTo>
                    <a:pt x="844" y="146"/>
                    <a:pt x="835" y="152"/>
                    <a:pt x="827" y="158"/>
                  </a:cubicBezTo>
                  <a:cubicBezTo>
                    <a:pt x="825" y="167"/>
                    <a:pt x="830" y="173"/>
                    <a:pt x="828" y="182"/>
                  </a:cubicBezTo>
                  <a:cubicBezTo>
                    <a:pt x="841" y="199"/>
                    <a:pt x="865" y="184"/>
                    <a:pt x="883" y="183"/>
                  </a:cubicBezTo>
                  <a:cubicBezTo>
                    <a:pt x="886" y="185"/>
                    <a:pt x="888" y="187"/>
                    <a:pt x="891" y="189"/>
                  </a:cubicBezTo>
                  <a:cubicBezTo>
                    <a:pt x="889" y="192"/>
                    <a:pt x="883" y="192"/>
                    <a:pt x="882" y="196"/>
                  </a:cubicBezTo>
                  <a:cubicBezTo>
                    <a:pt x="869" y="188"/>
                    <a:pt x="830" y="199"/>
                    <a:pt x="854" y="209"/>
                  </a:cubicBezTo>
                  <a:cubicBezTo>
                    <a:pt x="852" y="215"/>
                    <a:pt x="855" y="217"/>
                    <a:pt x="855" y="224"/>
                  </a:cubicBezTo>
                  <a:cubicBezTo>
                    <a:pt x="844" y="226"/>
                    <a:pt x="846" y="216"/>
                    <a:pt x="840" y="215"/>
                  </a:cubicBezTo>
                  <a:cubicBezTo>
                    <a:pt x="827" y="212"/>
                    <a:pt x="823" y="237"/>
                    <a:pt x="829" y="248"/>
                  </a:cubicBezTo>
                  <a:cubicBezTo>
                    <a:pt x="826" y="251"/>
                    <a:pt x="821" y="247"/>
                    <a:pt x="816" y="250"/>
                  </a:cubicBezTo>
                  <a:cubicBezTo>
                    <a:pt x="814" y="251"/>
                    <a:pt x="818" y="256"/>
                    <a:pt x="814" y="256"/>
                  </a:cubicBezTo>
                  <a:cubicBezTo>
                    <a:pt x="807" y="258"/>
                    <a:pt x="806" y="253"/>
                    <a:pt x="802" y="251"/>
                  </a:cubicBezTo>
                  <a:cubicBezTo>
                    <a:pt x="785" y="249"/>
                    <a:pt x="782" y="260"/>
                    <a:pt x="766" y="259"/>
                  </a:cubicBezTo>
                  <a:cubicBezTo>
                    <a:pt x="765" y="261"/>
                    <a:pt x="762" y="262"/>
                    <a:pt x="761" y="265"/>
                  </a:cubicBezTo>
                  <a:cubicBezTo>
                    <a:pt x="754" y="254"/>
                    <a:pt x="741" y="255"/>
                    <a:pt x="729" y="260"/>
                  </a:cubicBezTo>
                  <a:cubicBezTo>
                    <a:pt x="728" y="257"/>
                    <a:pt x="733" y="255"/>
                    <a:pt x="730" y="253"/>
                  </a:cubicBezTo>
                  <a:cubicBezTo>
                    <a:pt x="710" y="255"/>
                    <a:pt x="726" y="232"/>
                    <a:pt x="734" y="228"/>
                  </a:cubicBezTo>
                  <a:cubicBezTo>
                    <a:pt x="734" y="226"/>
                    <a:pt x="728" y="229"/>
                    <a:pt x="730" y="226"/>
                  </a:cubicBezTo>
                  <a:cubicBezTo>
                    <a:pt x="731" y="221"/>
                    <a:pt x="736" y="220"/>
                    <a:pt x="734" y="215"/>
                  </a:cubicBezTo>
                  <a:cubicBezTo>
                    <a:pt x="726" y="214"/>
                    <a:pt x="726" y="222"/>
                    <a:pt x="720" y="223"/>
                  </a:cubicBezTo>
                  <a:cubicBezTo>
                    <a:pt x="721" y="221"/>
                    <a:pt x="720" y="219"/>
                    <a:pt x="718" y="219"/>
                  </a:cubicBezTo>
                  <a:cubicBezTo>
                    <a:pt x="717" y="220"/>
                    <a:pt x="715" y="222"/>
                    <a:pt x="714" y="223"/>
                  </a:cubicBezTo>
                  <a:cubicBezTo>
                    <a:pt x="713" y="226"/>
                    <a:pt x="717" y="224"/>
                    <a:pt x="715" y="227"/>
                  </a:cubicBezTo>
                  <a:cubicBezTo>
                    <a:pt x="712" y="226"/>
                    <a:pt x="709" y="229"/>
                    <a:pt x="708" y="231"/>
                  </a:cubicBezTo>
                  <a:cubicBezTo>
                    <a:pt x="708" y="231"/>
                    <a:pt x="708" y="247"/>
                    <a:pt x="708" y="247"/>
                  </a:cubicBezTo>
                  <a:cubicBezTo>
                    <a:pt x="708" y="250"/>
                    <a:pt x="711" y="251"/>
                    <a:pt x="711" y="253"/>
                  </a:cubicBezTo>
                  <a:cubicBezTo>
                    <a:pt x="710" y="260"/>
                    <a:pt x="706" y="261"/>
                    <a:pt x="701" y="266"/>
                  </a:cubicBezTo>
                  <a:cubicBezTo>
                    <a:pt x="699" y="264"/>
                    <a:pt x="697" y="261"/>
                    <a:pt x="692" y="262"/>
                  </a:cubicBezTo>
                  <a:cubicBezTo>
                    <a:pt x="690" y="263"/>
                    <a:pt x="691" y="267"/>
                    <a:pt x="689" y="267"/>
                  </a:cubicBezTo>
                  <a:cubicBezTo>
                    <a:pt x="658" y="260"/>
                    <a:pt x="655" y="300"/>
                    <a:pt x="622" y="295"/>
                  </a:cubicBezTo>
                  <a:cubicBezTo>
                    <a:pt x="624" y="289"/>
                    <a:pt x="622" y="290"/>
                    <a:pt x="619" y="287"/>
                  </a:cubicBezTo>
                  <a:cubicBezTo>
                    <a:pt x="624" y="281"/>
                    <a:pt x="635" y="282"/>
                    <a:pt x="635" y="272"/>
                  </a:cubicBezTo>
                  <a:cubicBezTo>
                    <a:pt x="632" y="268"/>
                    <a:pt x="626" y="267"/>
                    <a:pt x="621" y="270"/>
                  </a:cubicBezTo>
                  <a:cubicBezTo>
                    <a:pt x="626" y="261"/>
                    <a:pt x="625" y="249"/>
                    <a:pt x="618" y="242"/>
                  </a:cubicBezTo>
                  <a:cubicBezTo>
                    <a:pt x="620" y="240"/>
                    <a:pt x="621" y="236"/>
                    <a:pt x="622" y="234"/>
                  </a:cubicBezTo>
                  <a:cubicBezTo>
                    <a:pt x="621" y="231"/>
                    <a:pt x="619" y="228"/>
                    <a:pt x="616" y="227"/>
                  </a:cubicBezTo>
                  <a:cubicBezTo>
                    <a:pt x="622" y="221"/>
                    <a:pt x="630" y="217"/>
                    <a:pt x="634" y="209"/>
                  </a:cubicBezTo>
                  <a:cubicBezTo>
                    <a:pt x="629" y="208"/>
                    <a:pt x="623" y="208"/>
                    <a:pt x="618" y="206"/>
                  </a:cubicBezTo>
                  <a:cubicBezTo>
                    <a:pt x="622" y="203"/>
                    <a:pt x="629" y="203"/>
                    <a:pt x="629" y="197"/>
                  </a:cubicBezTo>
                  <a:cubicBezTo>
                    <a:pt x="623" y="197"/>
                    <a:pt x="620" y="198"/>
                    <a:pt x="615" y="197"/>
                  </a:cubicBezTo>
                  <a:cubicBezTo>
                    <a:pt x="610" y="200"/>
                    <a:pt x="608" y="205"/>
                    <a:pt x="602" y="206"/>
                  </a:cubicBezTo>
                  <a:cubicBezTo>
                    <a:pt x="604" y="217"/>
                    <a:pt x="593" y="215"/>
                    <a:pt x="591" y="222"/>
                  </a:cubicBezTo>
                  <a:cubicBezTo>
                    <a:pt x="592" y="225"/>
                    <a:pt x="595" y="217"/>
                    <a:pt x="596" y="221"/>
                  </a:cubicBezTo>
                  <a:cubicBezTo>
                    <a:pt x="592" y="222"/>
                    <a:pt x="592" y="228"/>
                    <a:pt x="589" y="230"/>
                  </a:cubicBezTo>
                  <a:cubicBezTo>
                    <a:pt x="589" y="227"/>
                    <a:pt x="587" y="226"/>
                    <a:pt x="583" y="228"/>
                  </a:cubicBezTo>
                  <a:cubicBezTo>
                    <a:pt x="586" y="231"/>
                    <a:pt x="586" y="232"/>
                    <a:pt x="586" y="235"/>
                  </a:cubicBezTo>
                  <a:cubicBezTo>
                    <a:pt x="588" y="233"/>
                    <a:pt x="590" y="232"/>
                    <a:pt x="593" y="234"/>
                  </a:cubicBezTo>
                  <a:cubicBezTo>
                    <a:pt x="591" y="237"/>
                    <a:pt x="587" y="237"/>
                    <a:pt x="587" y="242"/>
                  </a:cubicBezTo>
                  <a:cubicBezTo>
                    <a:pt x="590" y="244"/>
                    <a:pt x="600" y="240"/>
                    <a:pt x="602" y="241"/>
                  </a:cubicBezTo>
                  <a:cubicBezTo>
                    <a:pt x="601" y="243"/>
                    <a:pt x="597" y="243"/>
                    <a:pt x="597" y="248"/>
                  </a:cubicBezTo>
                  <a:cubicBezTo>
                    <a:pt x="597" y="250"/>
                    <a:pt x="601" y="249"/>
                    <a:pt x="601" y="252"/>
                  </a:cubicBezTo>
                  <a:cubicBezTo>
                    <a:pt x="598" y="255"/>
                    <a:pt x="597" y="260"/>
                    <a:pt x="593" y="262"/>
                  </a:cubicBezTo>
                  <a:cubicBezTo>
                    <a:pt x="589" y="260"/>
                    <a:pt x="585" y="259"/>
                    <a:pt x="580" y="259"/>
                  </a:cubicBezTo>
                  <a:cubicBezTo>
                    <a:pt x="580" y="262"/>
                    <a:pt x="578" y="263"/>
                    <a:pt x="576" y="266"/>
                  </a:cubicBezTo>
                  <a:cubicBezTo>
                    <a:pt x="578" y="266"/>
                    <a:pt x="580" y="266"/>
                    <a:pt x="581" y="268"/>
                  </a:cubicBezTo>
                  <a:cubicBezTo>
                    <a:pt x="579" y="276"/>
                    <a:pt x="565" y="272"/>
                    <a:pt x="565" y="282"/>
                  </a:cubicBezTo>
                  <a:cubicBezTo>
                    <a:pt x="572" y="279"/>
                    <a:pt x="575" y="286"/>
                    <a:pt x="581" y="287"/>
                  </a:cubicBezTo>
                  <a:cubicBezTo>
                    <a:pt x="565" y="287"/>
                    <a:pt x="557" y="295"/>
                    <a:pt x="547" y="303"/>
                  </a:cubicBezTo>
                  <a:cubicBezTo>
                    <a:pt x="554" y="307"/>
                    <a:pt x="560" y="294"/>
                    <a:pt x="567" y="302"/>
                  </a:cubicBezTo>
                  <a:cubicBezTo>
                    <a:pt x="571" y="301"/>
                    <a:pt x="573" y="297"/>
                    <a:pt x="577" y="296"/>
                  </a:cubicBezTo>
                  <a:cubicBezTo>
                    <a:pt x="580" y="295"/>
                    <a:pt x="578" y="299"/>
                    <a:pt x="581" y="299"/>
                  </a:cubicBezTo>
                  <a:cubicBezTo>
                    <a:pt x="594" y="297"/>
                    <a:pt x="607" y="300"/>
                    <a:pt x="621" y="295"/>
                  </a:cubicBezTo>
                  <a:cubicBezTo>
                    <a:pt x="626" y="312"/>
                    <a:pt x="603" y="306"/>
                    <a:pt x="599" y="317"/>
                  </a:cubicBezTo>
                  <a:cubicBezTo>
                    <a:pt x="595" y="317"/>
                    <a:pt x="591" y="317"/>
                    <a:pt x="589" y="316"/>
                  </a:cubicBezTo>
                  <a:cubicBezTo>
                    <a:pt x="589" y="312"/>
                    <a:pt x="588" y="309"/>
                    <a:pt x="583" y="310"/>
                  </a:cubicBezTo>
                  <a:cubicBezTo>
                    <a:pt x="588" y="324"/>
                    <a:pt x="570" y="328"/>
                    <a:pt x="562" y="320"/>
                  </a:cubicBezTo>
                  <a:cubicBezTo>
                    <a:pt x="558" y="323"/>
                    <a:pt x="549" y="320"/>
                    <a:pt x="546" y="323"/>
                  </a:cubicBezTo>
                  <a:cubicBezTo>
                    <a:pt x="549" y="328"/>
                    <a:pt x="541" y="328"/>
                    <a:pt x="542" y="332"/>
                  </a:cubicBezTo>
                  <a:cubicBezTo>
                    <a:pt x="549" y="336"/>
                    <a:pt x="557" y="338"/>
                    <a:pt x="562" y="345"/>
                  </a:cubicBezTo>
                  <a:cubicBezTo>
                    <a:pt x="559" y="351"/>
                    <a:pt x="563" y="357"/>
                    <a:pt x="567" y="361"/>
                  </a:cubicBezTo>
                  <a:cubicBezTo>
                    <a:pt x="564" y="378"/>
                    <a:pt x="554" y="391"/>
                    <a:pt x="545" y="403"/>
                  </a:cubicBezTo>
                  <a:cubicBezTo>
                    <a:pt x="534" y="401"/>
                    <a:pt x="525" y="401"/>
                    <a:pt x="516" y="400"/>
                  </a:cubicBezTo>
                  <a:cubicBezTo>
                    <a:pt x="510" y="400"/>
                    <a:pt x="509" y="396"/>
                    <a:pt x="504" y="395"/>
                  </a:cubicBezTo>
                  <a:cubicBezTo>
                    <a:pt x="493" y="391"/>
                    <a:pt x="483" y="396"/>
                    <a:pt x="479" y="389"/>
                  </a:cubicBezTo>
                  <a:cubicBezTo>
                    <a:pt x="474" y="395"/>
                    <a:pt x="462" y="393"/>
                    <a:pt x="457" y="398"/>
                  </a:cubicBezTo>
                  <a:cubicBezTo>
                    <a:pt x="460" y="407"/>
                    <a:pt x="456" y="410"/>
                    <a:pt x="454" y="414"/>
                  </a:cubicBezTo>
                  <a:cubicBezTo>
                    <a:pt x="451" y="422"/>
                    <a:pt x="449" y="431"/>
                    <a:pt x="441" y="441"/>
                  </a:cubicBezTo>
                  <a:cubicBezTo>
                    <a:pt x="435" y="448"/>
                    <a:pt x="425" y="458"/>
                    <a:pt x="425" y="465"/>
                  </a:cubicBezTo>
                  <a:cubicBezTo>
                    <a:pt x="424" y="467"/>
                    <a:pt x="427" y="471"/>
                    <a:pt x="427" y="472"/>
                  </a:cubicBezTo>
                  <a:cubicBezTo>
                    <a:pt x="428" y="481"/>
                    <a:pt x="421" y="484"/>
                    <a:pt x="418" y="493"/>
                  </a:cubicBezTo>
                  <a:cubicBezTo>
                    <a:pt x="421" y="496"/>
                    <a:pt x="427" y="495"/>
                    <a:pt x="429" y="498"/>
                  </a:cubicBezTo>
                  <a:cubicBezTo>
                    <a:pt x="433" y="497"/>
                    <a:pt x="436" y="495"/>
                    <a:pt x="441" y="495"/>
                  </a:cubicBezTo>
                  <a:cubicBezTo>
                    <a:pt x="446" y="500"/>
                    <a:pt x="447" y="504"/>
                    <a:pt x="446" y="514"/>
                  </a:cubicBezTo>
                  <a:cubicBezTo>
                    <a:pt x="451" y="521"/>
                    <a:pt x="455" y="514"/>
                    <a:pt x="462" y="512"/>
                  </a:cubicBezTo>
                  <a:cubicBezTo>
                    <a:pt x="476" y="506"/>
                    <a:pt x="489" y="512"/>
                    <a:pt x="501" y="513"/>
                  </a:cubicBezTo>
                  <a:cubicBezTo>
                    <a:pt x="508" y="507"/>
                    <a:pt x="510" y="498"/>
                    <a:pt x="523" y="499"/>
                  </a:cubicBezTo>
                  <a:cubicBezTo>
                    <a:pt x="527" y="491"/>
                    <a:pt x="532" y="485"/>
                    <a:pt x="542" y="483"/>
                  </a:cubicBezTo>
                  <a:cubicBezTo>
                    <a:pt x="543" y="476"/>
                    <a:pt x="538" y="477"/>
                    <a:pt x="538" y="471"/>
                  </a:cubicBezTo>
                  <a:cubicBezTo>
                    <a:pt x="543" y="459"/>
                    <a:pt x="557" y="456"/>
                    <a:pt x="564" y="445"/>
                  </a:cubicBezTo>
                  <a:cubicBezTo>
                    <a:pt x="578" y="441"/>
                    <a:pt x="602" y="440"/>
                    <a:pt x="596" y="421"/>
                  </a:cubicBezTo>
                  <a:cubicBezTo>
                    <a:pt x="602" y="415"/>
                    <a:pt x="607" y="408"/>
                    <a:pt x="615" y="408"/>
                  </a:cubicBezTo>
                  <a:cubicBezTo>
                    <a:pt x="616" y="408"/>
                    <a:pt x="618" y="410"/>
                    <a:pt x="621" y="411"/>
                  </a:cubicBezTo>
                  <a:cubicBezTo>
                    <a:pt x="632" y="413"/>
                    <a:pt x="631" y="419"/>
                    <a:pt x="644" y="418"/>
                  </a:cubicBezTo>
                  <a:cubicBezTo>
                    <a:pt x="645" y="409"/>
                    <a:pt x="656" y="410"/>
                    <a:pt x="664" y="407"/>
                  </a:cubicBezTo>
                  <a:cubicBezTo>
                    <a:pt x="670" y="404"/>
                    <a:pt x="672" y="399"/>
                    <a:pt x="676" y="398"/>
                  </a:cubicBezTo>
                  <a:cubicBezTo>
                    <a:pt x="687" y="398"/>
                    <a:pt x="695" y="409"/>
                    <a:pt x="692" y="422"/>
                  </a:cubicBezTo>
                  <a:cubicBezTo>
                    <a:pt x="703" y="432"/>
                    <a:pt x="715" y="440"/>
                    <a:pt x="723" y="453"/>
                  </a:cubicBezTo>
                  <a:cubicBezTo>
                    <a:pt x="731" y="453"/>
                    <a:pt x="731" y="453"/>
                    <a:pt x="731" y="453"/>
                  </a:cubicBezTo>
                  <a:cubicBezTo>
                    <a:pt x="732" y="462"/>
                    <a:pt x="745" y="458"/>
                    <a:pt x="749" y="464"/>
                  </a:cubicBezTo>
                  <a:cubicBezTo>
                    <a:pt x="748" y="468"/>
                    <a:pt x="750" y="469"/>
                    <a:pt x="751" y="472"/>
                  </a:cubicBezTo>
                  <a:cubicBezTo>
                    <a:pt x="753" y="473"/>
                    <a:pt x="757" y="473"/>
                    <a:pt x="759" y="475"/>
                  </a:cubicBezTo>
                  <a:cubicBezTo>
                    <a:pt x="760" y="481"/>
                    <a:pt x="762" y="487"/>
                    <a:pt x="764" y="491"/>
                  </a:cubicBezTo>
                  <a:cubicBezTo>
                    <a:pt x="760" y="496"/>
                    <a:pt x="760" y="503"/>
                    <a:pt x="753" y="505"/>
                  </a:cubicBezTo>
                  <a:cubicBezTo>
                    <a:pt x="751" y="505"/>
                    <a:pt x="747" y="504"/>
                    <a:pt x="743" y="504"/>
                  </a:cubicBezTo>
                  <a:cubicBezTo>
                    <a:pt x="733" y="505"/>
                    <a:pt x="728" y="509"/>
                    <a:pt x="722" y="503"/>
                  </a:cubicBezTo>
                  <a:cubicBezTo>
                    <a:pt x="718" y="506"/>
                    <a:pt x="716" y="504"/>
                    <a:pt x="710" y="504"/>
                  </a:cubicBezTo>
                  <a:cubicBezTo>
                    <a:pt x="709" y="507"/>
                    <a:pt x="707" y="508"/>
                    <a:pt x="709" y="512"/>
                  </a:cubicBezTo>
                  <a:cubicBezTo>
                    <a:pt x="717" y="512"/>
                    <a:pt x="720" y="521"/>
                    <a:pt x="727" y="524"/>
                  </a:cubicBezTo>
                  <a:cubicBezTo>
                    <a:pt x="729" y="525"/>
                    <a:pt x="732" y="523"/>
                    <a:pt x="734" y="524"/>
                  </a:cubicBezTo>
                  <a:cubicBezTo>
                    <a:pt x="738" y="526"/>
                    <a:pt x="742" y="535"/>
                    <a:pt x="748" y="530"/>
                  </a:cubicBezTo>
                  <a:cubicBezTo>
                    <a:pt x="750" y="523"/>
                    <a:pt x="746" y="512"/>
                    <a:pt x="754" y="510"/>
                  </a:cubicBezTo>
                  <a:cubicBezTo>
                    <a:pt x="768" y="513"/>
                    <a:pt x="768" y="494"/>
                    <a:pt x="780" y="492"/>
                  </a:cubicBezTo>
                  <a:cubicBezTo>
                    <a:pt x="781" y="483"/>
                    <a:pt x="773" y="483"/>
                    <a:pt x="771" y="477"/>
                  </a:cubicBezTo>
                  <a:cubicBezTo>
                    <a:pt x="774" y="474"/>
                    <a:pt x="774" y="468"/>
                    <a:pt x="779" y="467"/>
                  </a:cubicBezTo>
                  <a:cubicBezTo>
                    <a:pt x="788" y="467"/>
                    <a:pt x="791" y="482"/>
                    <a:pt x="800" y="475"/>
                  </a:cubicBezTo>
                  <a:cubicBezTo>
                    <a:pt x="796" y="458"/>
                    <a:pt x="776" y="458"/>
                    <a:pt x="764" y="449"/>
                  </a:cubicBezTo>
                  <a:cubicBezTo>
                    <a:pt x="766" y="447"/>
                    <a:pt x="768" y="446"/>
                    <a:pt x="767" y="442"/>
                  </a:cubicBezTo>
                  <a:cubicBezTo>
                    <a:pt x="757" y="440"/>
                    <a:pt x="749" y="439"/>
                    <a:pt x="743" y="433"/>
                  </a:cubicBezTo>
                  <a:cubicBezTo>
                    <a:pt x="739" y="428"/>
                    <a:pt x="739" y="420"/>
                    <a:pt x="736" y="414"/>
                  </a:cubicBezTo>
                  <a:cubicBezTo>
                    <a:pt x="731" y="406"/>
                    <a:pt x="720" y="405"/>
                    <a:pt x="720" y="395"/>
                  </a:cubicBezTo>
                  <a:cubicBezTo>
                    <a:pt x="724" y="394"/>
                    <a:pt x="725" y="389"/>
                    <a:pt x="722" y="386"/>
                  </a:cubicBezTo>
                  <a:cubicBezTo>
                    <a:pt x="726" y="383"/>
                    <a:pt x="734" y="378"/>
                    <a:pt x="740" y="381"/>
                  </a:cubicBezTo>
                  <a:cubicBezTo>
                    <a:pt x="740" y="386"/>
                    <a:pt x="736" y="388"/>
                    <a:pt x="738" y="394"/>
                  </a:cubicBezTo>
                  <a:cubicBezTo>
                    <a:pt x="744" y="394"/>
                    <a:pt x="742" y="388"/>
                    <a:pt x="748" y="390"/>
                  </a:cubicBezTo>
                  <a:cubicBezTo>
                    <a:pt x="751" y="402"/>
                    <a:pt x="761" y="406"/>
                    <a:pt x="765" y="417"/>
                  </a:cubicBezTo>
                  <a:cubicBezTo>
                    <a:pt x="770" y="416"/>
                    <a:pt x="773" y="418"/>
                    <a:pt x="777" y="418"/>
                  </a:cubicBezTo>
                  <a:cubicBezTo>
                    <a:pt x="778" y="420"/>
                    <a:pt x="778" y="423"/>
                    <a:pt x="780" y="424"/>
                  </a:cubicBezTo>
                  <a:cubicBezTo>
                    <a:pt x="795" y="428"/>
                    <a:pt x="801" y="441"/>
                    <a:pt x="814" y="446"/>
                  </a:cubicBezTo>
                  <a:cubicBezTo>
                    <a:pt x="813" y="455"/>
                    <a:pt x="811" y="463"/>
                    <a:pt x="809" y="469"/>
                  </a:cubicBezTo>
                  <a:cubicBezTo>
                    <a:pt x="811" y="473"/>
                    <a:pt x="818" y="473"/>
                    <a:pt x="817" y="481"/>
                  </a:cubicBezTo>
                  <a:cubicBezTo>
                    <a:pt x="827" y="485"/>
                    <a:pt x="831" y="496"/>
                    <a:pt x="838" y="503"/>
                  </a:cubicBezTo>
                  <a:cubicBezTo>
                    <a:pt x="841" y="504"/>
                    <a:pt x="847" y="501"/>
                    <a:pt x="847" y="505"/>
                  </a:cubicBezTo>
                  <a:cubicBezTo>
                    <a:pt x="845" y="507"/>
                    <a:pt x="840" y="506"/>
                    <a:pt x="839" y="510"/>
                  </a:cubicBezTo>
                  <a:cubicBezTo>
                    <a:pt x="843" y="516"/>
                    <a:pt x="846" y="518"/>
                    <a:pt x="844" y="529"/>
                  </a:cubicBezTo>
                  <a:cubicBezTo>
                    <a:pt x="848" y="531"/>
                    <a:pt x="851" y="529"/>
                    <a:pt x="856" y="529"/>
                  </a:cubicBezTo>
                  <a:cubicBezTo>
                    <a:pt x="856" y="531"/>
                    <a:pt x="857" y="532"/>
                    <a:pt x="858" y="535"/>
                  </a:cubicBezTo>
                  <a:cubicBezTo>
                    <a:pt x="863" y="530"/>
                    <a:pt x="865" y="538"/>
                    <a:pt x="870" y="536"/>
                  </a:cubicBezTo>
                  <a:cubicBezTo>
                    <a:pt x="870" y="528"/>
                    <a:pt x="864" y="521"/>
                    <a:pt x="864" y="516"/>
                  </a:cubicBezTo>
                  <a:cubicBezTo>
                    <a:pt x="869" y="516"/>
                    <a:pt x="868" y="521"/>
                    <a:pt x="874" y="519"/>
                  </a:cubicBezTo>
                  <a:cubicBezTo>
                    <a:pt x="873" y="511"/>
                    <a:pt x="857" y="510"/>
                    <a:pt x="852" y="503"/>
                  </a:cubicBezTo>
                  <a:cubicBezTo>
                    <a:pt x="863" y="501"/>
                    <a:pt x="870" y="511"/>
                    <a:pt x="881" y="513"/>
                  </a:cubicBezTo>
                  <a:cubicBezTo>
                    <a:pt x="883" y="510"/>
                    <a:pt x="881" y="506"/>
                    <a:pt x="880" y="504"/>
                  </a:cubicBezTo>
                  <a:cubicBezTo>
                    <a:pt x="883" y="503"/>
                    <a:pt x="886" y="502"/>
                    <a:pt x="885" y="496"/>
                  </a:cubicBezTo>
                  <a:cubicBezTo>
                    <a:pt x="881" y="496"/>
                    <a:pt x="876" y="496"/>
                    <a:pt x="873" y="493"/>
                  </a:cubicBezTo>
                  <a:cubicBezTo>
                    <a:pt x="867" y="489"/>
                    <a:pt x="860" y="474"/>
                    <a:pt x="858" y="467"/>
                  </a:cubicBezTo>
                  <a:cubicBezTo>
                    <a:pt x="864" y="469"/>
                    <a:pt x="866" y="474"/>
                    <a:pt x="872" y="476"/>
                  </a:cubicBezTo>
                  <a:cubicBezTo>
                    <a:pt x="878" y="473"/>
                    <a:pt x="872" y="463"/>
                    <a:pt x="880" y="461"/>
                  </a:cubicBezTo>
                  <a:cubicBezTo>
                    <a:pt x="884" y="461"/>
                    <a:pt x="884" y="464"/>
                    <a:pt x="887" y="465"/>
                  </a:cubicBezTo>
                  <a:cubicBezTo>
                    <a:pt x="891" y="463"/>
                    <a:pt x="891" y="459"/>
                    <a:pt x="895" y="459"/>
                  </a:cubicBezTo>
                  <a:cubicBezTo>
                    <a:pt x="900" y="461"/>
                    <a:pt x="908" y="461"/>
                    <a:pt x="908" y="467"/>
                  </a:cubicBezTo>
                  <a:cubicBezTo>
                    <a:pt x="906" y="469"/>
                    <a:pt x="900" y="468"/>
                    <a:pt x="902" y="473"/>
                  </a:cubicBezTo>
                  <a:cubicBezTo>
                    <a:pt x="906" y="477"/>
                    <a:pt x="907" y="470"/>
                    <a:pt x="911" y="470"/>
                  </a:cubicBezTo>
                  <a:cubicBezTo>
                    <a:pt x="910" y="479"/>
                    <a:pt x="910" y="484"/>
                    <a:pt x="906" y="490"/>
                  </a:cubicBezTo>
                  <a:cubicBezTo>
                    <a:pt x="910" y="490"/>
                    <a:pt x="912" y="492"/>
                    <a:pt x="916" y="492"/>
                  </a:cubicBezTo>
                  <a:cubicBezTo>
                    <a:pt x="920" y="487"/>
                    <a:pt x="914" y="487"/>
                    <a:pt x="912" y="484"/>
                  </a:cubicBezTo>
                  <a:cubicBezTo>
                    <a:pt x="922" y="483"/>
                    <a:pt x="922" y="498"/>
                    <a:pt x="923" y="502"/>
                  </a:cubicBezTo>
                  <a:cubicBezTo>
                    <a:pt x="919" y="497"/>
                    <a:pt x="915" y="497"/>
                    <a:pt x="907" y="498"/>
                  </a:cubicBezTo>
                  <a:cubicBezTo>
                    <a:pt x="907" y="504"/>
                    <a:pt x="907" y="504"/>
                    <a:pt x="907" y="504"/>
                  </a:cubicBezTo>
                  <a:cubicBezTo>
                    <a:pt x="918" y="505"/>
                    <a:pt x="933" y="506"/>
                    <a:pt x="930" y="519"/>
                  </a:cubicBezTo>
                  <a:cubicBezTo>
                    <a:pt x="936" y="523"/>
                    <a:pt x="943" y="525"/>
                    <a:pt x="946" y="531"/>
                  </a:cubicBezTo>
                  <a:cubicBezTo>
                    <a:pt x="957" y="529"/>
                    <a:pt x="965" y="543"/>
                    <a:pt x="980" y="537"/>
                  </a:cubicBezTo>
                  <a:cubicBezTo>
                    <a:pt x="978" y="524"/>
                    <a:pt x="995" y="524"/>
                    <a:pt x="1003" y="530"/>
                  </a:cubicBezTo>
                  <a:cubicBezTo>
                    <a:pt x="1006" y="532"/>
                    <a:pt x="1006" y="537"/>
                    <a:pt x="1010" y="539"/>
                  </a:cubicBezTo>
                  <a:cubicBezTo>
                    <a:pt x="1030" y="545"/>
                    <a:pt x="1038" y="516"/>
                    <a:pt x="1055" y="528"/>
                  </a:cubicBezTo>
                  <a:cubicBezTo>
                    <a:pt x="1059" y="527"/>
                    <a:pt x="1058" y="522"/>
                    <a:pt x="1063" y="522"/>
                  </a:cubicBezTo>
                  <a:cubicBezTo>
                    <a:pt x="1064" y="533"/>
                    <a:pt x="1056" y="553"/>
                    <a:pt x="1068" y="561"/>
                  </a:cubicBezTo>
                  <a:cubicBezTo>
                    <a:pt x="1054" y="576"/>
                    <a:pt x="1068" y="603"/>
                    <a:pt x="1059" y="616"/>
                  </a:cubicBezTo>
                  <a:cubicBezTo>
                    <a:pt x="1054" y="616"/>
                    <a:pt x="1054" y="616"/>
                    <a:pt x="1054" y="616"/>
                  </a:cubicBezTo>
                  <a:cubicBezTo>
                    <a:pt x="1052" y="630"/>
                    <a:pt x="1039" y="623"/>
                    <a:pt x="1027" y="625"/>
                  </a:cubicBezTo>
                  <a:cubicBezTo>
                    <a:pt x="1022" y="616"/>
                    <a:pt x="1015" y="621"/>
                    <a:pt x="1005" y="622"/>
                  </a:cubicBezTo>
                  <a:cubicBezTo>
                    <a:pt x="1002" y="622"/>
                    <a:pt x="1000" y="621"/>
                    <a:pt x="999" y="621"/>
                  </a:cubicBezTo>
                  <a:cubicBezTo>
                    <a:pt x="990" y="623"/>
                    <a:pt x="983" y="633"/>
                    <a:pt x="977" y="634"/>
                  </a:cubicBezTo>
                  <a:cubicBezTo>
                    <a:pt x="970" y="628"/>
                    <a:pt x="960" y="632"/>
                    <a:pt x="952" y="630"/>
                  </a:cubicBezTo>
                  <a:cubicBezTo>
                    <a:pt x="949" y="629"/>
                    <a:pt x="947" y="626"/>
                    <a:pt x="944" y="625"/>
                  </a:cubicBezTo>
                  <a:cubicBezTo>
                    <a:pt x="942" y="624"/>
                    <a:pt x="938" y="626"/>
                    <a:pt x="934" y="625"/>
                  </a:cubicBezTo>
                  <a:cubicBezTo>
                    <a:pt x="925" y="624"/>
                    <a:pt x="920" y="619"/>
                    <a:pt x="913" y="624"/>
                  </a:cubicBezTo>
                  <a:cubicBezTo>
                    <a:pt x="911" y="622"/>
                    <a:pt x="908" y="621"/>
                    <a:pt x="908" y="616"/>
                  </a:cubicBezTo>
                  <a:cubicBezTo>
                    <a:pt x="895" y="618"/>
                    <a:pt x="893" y="610"/>
                    <a:pt x="879" y="612"/>
                  </a:cubicBezTo>
                  <a:cubicBezTo>
                    <a:pt x="875" y="611"/>
                    <a:pt x="874" y="606"/>
                    <a:pt x="872" y="603"/>
                  </a:cubicBezTo>
                  <a:cubicBezTo>
                    <a:pt x="866" y="605"/>
                    <a:pt x="862" y="600"/>
                    <a:pt x="857" y="600"/>
                  </a:cubicBezTo>
                  <a:cubicBezTo>
                    <a:pt x="850" y="599"/>
                    <a:pt x="847" y="602"/>
                    <a:pt x="843" y="603"/>
                  </a:cubicBezTo>
                  <a:cubicBezTo>
                    <a:pt x="839" y="604"/>
                    <a:pt x="834" y="602"/>
                    <a:pt x="834" y="603"/>
                  </a:cubicBezTo>
                  <a:cubicBezTo>
                    <a:pt x="831" y="604"/>
                    <a:pt x="822" y="612"/>
                    <a:pt x="821" y="615"/>
                  </a:cubicBezTo>
                  <a:cubicBezTo>
                    <a:pt x="819" y="622"/>
                    <a:pt x="827" y="628"/>
                    <a:pt x="826" y="635"/>
                  </a:cubicBezTo>
                  <a:cubicBezTo>
                    <a:pt x="825" y="641"/>
                    <a:pt x="818" y="646"/>
                    <a:pt x="813" y="647"/>
                  </a:cubicBezTo>
                  <a:cubicBezTo>
                    <a:pt x="803" y="649"/>
                    <a:pt x="802" y="644"/>
                    <a:pt x="797" y="640"/>
                  </a:cubicBezTo>
                  <a:cubicBezTo>
                    <a:pt x="792" y="636"/>
                    <a:pt x="782" y="631"/>
                    <a:pt x="778" y="630"/>
                  </a:cubicBezTo>
                  <a:cubicBezTo>
                    <a:pt x="768" y="628"/>
                    <a:pt x="760" y="632"/>
                    <a:pt x="754" y="628"/>
                  </a:cubicBezTo>
                  <a:cubicBezTo>
                    <a:pt x="748" y="624"/>
                    <a:pt x="751" y="613"/>
                    <a:pt x="744" y="608"/>
                  </a:cubicBezTo>
                  <a:cubicBezTo>
                    <a:pt x="743" y="606"/>
                    <a:pt x="738" y="606"/>
                    <a:pt x="735" y="605"/>
                  </a:cubicBezTo>
                  <a:cubicBezTo>
                    <a:pt x="731" y="603"/>
                    <a:pt x="729" y="600"/>
                    <a:pt x="727" y="599"/>
                  </a:cubicBezTo>
                  <a:cubicBezTo>
                    <a:pt x="718" y="596"/>
                    <a:pt x="709" y="601"/>
                    <a:pt x="701" y="599"/>
                  </a:cubicBezTo>
                  <a:cubicBezTo>
                    <a:pt x="693" y="597"/>
                    <a:pt x="691" y="590"/>
                    <a:pt x="683" y="588"/>
                  </a:cubicBezTo>
                  <a:cubicBezTo>
                    <a:pt x="682" y="586"/>
                    <a:pt x="681" y="584"/>
                    <a:pt x="680" y="582"/>
                  </a:cubicBezTo>
                  <a:cubicBezTo>
                    <a:pt x="672" y="582"/>
                    <a:pt x="667" y="579"/>
                    <a:pt x="666" y="573"/>
                  </a:cubicBezTo>
                  <a:cubicBezTo>
                    <a:pt x="673" y="563"/>
                    <a:pt x="687" y="562"/>
                    <a:pt x="685" y="550"/>
                  </a:cubicBezTo>
                  <a:cubicBezTo>
                    <a:pt x="684" y="546"/>
                    <a:pt x="677" y="544"/>
                    <a:pt x="677" y="539"/>
                  </a:cubicBezTo>
                  <a:cubicBezTo>
                    <a:pt x="676" y="531"/>
                    <a:pt x="690" y="530"/>
                    <a:pt x="687" y="521"/>
                  </a:cubicBezTo>
                  <a:cubicBezTo>
                    <a:pt x="680" y="521"/>
                    <a:pt x="678" y="529"/>
                    <a:pt x="673" y="527"/>
                  </a:cubicBezTo>
                  <a:cubicBezTo>
                    <a:pt x="672" y="522"/>
                    <a:pt x="677" y="521"/>
                    <a:pt x="674" y="516"/>
                  </a:cubicBezTo>
                  <a:cubicBezTo>
                    <a:pt x="663" y="512"/>
                    <a:pt x="646" y="528"/>
                    <a:pt x="635" y="516"/>
                  </a:cubicBezTo>
                  <a:cubicBezTo>
                    <a:pt x="631" y="521"/>
                    <a:pt x="623" y="519"/>
                    <a:pt x="619" y="515"/>
                  </a:cubicBezTo>
                  <a:cubicBezTo>
                    <a:pt x="615" y="521"/>
                    <a:pt x="608" y="518"/>
                    <a:pt x="602" y="522"/>
                  </a:cubicBezTo>
                  <a:cubicBezTo>
                    <a:pt x="590" y="516"/>
                    <a:pt x="573" y="518"/>
                    <a:pt x="559" y="518"/>
                  </a:cubicBezTo>
                  <a:cubicBezTo>
                    <a:pt x="545" y="519"/>
                    <a:pt x="529" y="519"/>
                    <a:pt x="523" y="529"/>
                  </a:cubicBezTo>
                  <a:cubicBezTo>
                    <a:pt x="505" y="526"/>
                    <a:pt x="499" y="548"/>
                    <a:pt x="484" y="534"/>
                  </a:cubicBezTo>
                  <a:cubicBezTo>
                    <a:pt x="475" y="537"/>
                    <a:pt x="470" y="529"/>
                    <a:pt x="462" y="534"/>
                  </a:cubicBezTo>
                  <a:cubicBezTo>
                    <a:pt x="457" y="531"/>
                    <a:pt x="455" y="526"/>
                    <a:pt x="452" y="520"/>
                  </a:cubicBezTo>
                  <a:cubicBezTo>
                    <a:pt x="446" y="520"/>
                    <a:pt x="446" y="520"/>
                    <a:pt x="446" y="520"/>
                  </a:cubicBezTo>
                  <a:cubicBezTo>
                    <a:pt x="436" y="536"/>
                    <a:pt x="428" y="552"/>
                    <a:pt x="406" y="555"/>
                  </a:cubicBezTo>
                  <a:cubicBezTo>
                    <a:pt x="394" y="554"/>
                    <a:pt x="392" y="564"/>
                    <a:pt x="383" y="567"/>
                  </a:cubicBezTo>
                  <a:cubicBezTo>
                    <a:pt x="382" y="577"/>
                    <a:pt x="373" y="580"/>
                    <a:pt x="369" y="587"/>
                  </a:cubicBezTo>
                  <a:cubicBezTo>
                    <a:pt x="370" y="593"/>
                    <a:pt x="367" y="596"/>
                    <a:pt x="365" y="598"/>
                  </a:cubicBezTo>
                  <a:cubicBezTo>
                    <a:pt x="367" y="603"/>
                    <a:pt x="365" y="608"/>
                    <a:pt x="363" y="611"/>
                  </a:cubicBezTo>
                  <a:cubicBezTo>
                    <a:pt x="353" y="614"/>
                    <a:pt x="353" y="626"/>
                    <a:pt x="340" y="626"/>
                  </a:cubicBezTo>
                  <a:cubicBezTo>
                    <a:pt x="336" y="635"/>
                    <a:pt x="323" y="638"/>
                    <a:pt x="311" y="636"/>
                  </a:cubicBezTo>
                  <a:cubicBezTo>
                    <a:pt x="303" y="642"/>
                    <a:pt x="302" y="655"/>
                    <a:pt x="292" y="659"/>
                  </a:cubicBezTo>
                  <a:cubicBezTo>
                    <a:pt x="287" y="658"/>
                    <a:pt x="286" y="658"/>
                    <a:pt x="282" y="659"/>
                  </a:cubicBezTo>
                  <a:cubicBezTo>
                    <a:pt x="282" y="667"/>
                    <a:pt x="277" y="670"/>
                    <a:pt x="273" y="674"/>
                  </a:cubicBezTo>
                  <a:cubicBezTo>
                    <a:pt x="273" y="684"/>
                    <a:pt x="273" y="684"/>
                    <a:pt x="273" y="684"/>
                  </a:cubicBezTo>
                  <a:cubicBezTo>
                    <a:pt x="267" y="688"/>
                    <a:pt x="263" y="695"/>
                    <a:pt x="255" y="696"/>
                  </a:cubicBezTo>
                  <a:cubicBezTo>
                    <a:pt x="252" y="705"/>
                    <a:pt x="246" y="711"/>
                    <a:pt x="242" y="719"/>
                  </a:cubicBezTo>
                  <a:cubicBezTo>
                    <a:pt x="233" y="723"/>
                    <a:pt x="230" y="729"/>
                    <a:pt x="230" y="738"/>
                  </a:cubicBezTo>
                  <a:cubicBezTo>
                    <a:pt x="229" y="745"/>
                    <a:pt x="233" y="751"/>
                    <a:pt x="234" y="755"/>
                  </a:cubicBezTo>
                  <a:cubicBezTo>
                    <a:pt x="234" y="761"/>
                    <a:pt x="229" y="767"/>
                    <a:pt x="228" y="773"/>
                  </a:cubicBezTo>
                  <a:cubicBezTo>
                    <a:pt x="227" y="779"/>
                    <a:pt x="230" y="785"/>
                    <a:pt x="230" y="791"/>
                  </a:cubicBezTo>
                  <a:cubicBezTo>
                    <a:pt x="228" y="807"/>
                    <a:pt x="214" y="817"/>
                    <a:pt x="215" y="834"/>
                  </a:cubicBezTo>
                  <a:cubicBezTo>
                    <a:pt x="213" y="838"/>
                    <a:pt x="204" y="841"/>
                    <a:pt x="203" y="848"/>
                  </a:cubicBezTo>
                  <a:cubicBezTo>
                    <a:pt x="202" y="853"/>
                    <a:pt x="209" y="862"/>
                    <a:pt x="208" y="872"/>
                  </a:cubicBezTo>
                  <a:cubicBezTo>
                    <a:pt x="207" y="878"/>
                    <a:pt x="202" y="883"/>
                    <a:pt x="203" y="887"/>
                  </a:cubicBezTo>
                  <a:cubicBezTo>
                    <a:pt x="203" y="892"/>
                    <a:pt x="208" y="895"/>
                    <a:pt x="210" y="897"/>
                  </a:cubicBezTo>
                  <a:cubicBezTo>
                    <a:pt x="209" y="899"/>
                    <a:pt x="209" y="901"/>
                    <a:pt x="210" y="903"/>
                  </a:cubicBezTo>
                  <a:cubicBezTo>
                    <a:pt x="212" y="905"/>
                    <a:pt x="215" y="902"/>
                    <a:pt x="217" y="905"/>
                  </a:cubicBezTo>
                  <a:cubicBezTo>
                    <a:pt x="217" y="917"/>
                    <a:pt x="222" y="924"/>
                    <a:pt x="228" y="929"/>
                  </a:cubicBezTo>
                  <a:cubicBezTo>
                    <a:pt x="228" y="943"/>
                    <a:pt x="249" y="953"/>
                    <a:pt x="242" y="971"/>
                  </a:cubicBezTo>
                  <a:cubicBezTo>
                    <a:pt x="246" y="980"/>
                    <a:pt x="248" y="990"/>
                    <a:pt x="253" y="997"/>
                  </a:cubicBezTo>
                  <a:cubicBezTo>
                    <a:pt x="255" y="999"/>
                    <a:pt x="258" y="999"/>
                    <a:pt x="259" y="1000"/>
                  </a:cubicBezTo>
                  <a:cubicBezTo>
                    <a:pt x="265" y="1005"/>
                    <a:pt x="269" y="1015"/>
                    <a:pt x="276" y="1021"/>
                  </a:cubicBezTo>
                  <a:cubicBezTo>
                    <a:pt x="279" y="1024"/>
                    <a:pt x="281" y="1024"/>
                    <a:pt x="283" y="1027"/>
                  </a:cubicBezTo>
                  <a:cubicBezTo>
                    <a:pt x="287" y="1032"/>
                    <a:pt x="289" y="1039"/>
                    <a:pt x="293" y="1044"/>
                  </a:cubicBezTo>
                  <a:cubicBezTo>
                    <a:pt x="297" y="1048"/>
                    <a:pt x="304" y="1051"/>
                    <a:pt x="308" y="1055"/>
                  </a:cubicBezTo>
                  <a:cubicBezTo>
                    <a:pt x="312" y="1058"/>
                    <a:pt x="314" y="1062"/>
                    <a:pt x="317" y="1065"/>
                  </a:cubicBezTo>
                  <a:cubicBezTo>
                    <a:pt x="325" y="1070"/>
                    <a:pt x="331" y="1063"/>
                    <a:pt x="343" y="1062"/>
                  </a:cubicBezTo>
                  <a:cubicBezTo>
                    <a:pt x="350" y="1061"/>
                    <a:pt x="357" y="1063"/>
                    <a:pt x="363" y="1064"/>
                  </a:cubicBezTo>
                  <a:cubicBezTo>
                    <a:pt x="374" y="1064"/>
                    <a:pt x="378" y="1062"/>
                    <a:pt x="384" y="1068"/>
                  </a:cubicBezTo>
                  <a:cubicBezTo>
                    <a:pt x="387" y="1069"/>
                    <a:pt x="389" y="1068"/>
                    <a:pt x="391" y="1067"/>
                  </a:cubicBezTo>
                  <a:cubicBezTo>
                    <a:pt x="394" y="1075"/>
                    <a:pt x="405" y="1075"/>
                    <a:pt x="409" y="1082"/>
                  </a:cubicBezTo>
                  <a:cubicBezTo>
                    <a:pt x="425" y="1078"/>
                    <a:pt x="440" y="1078"/>
                    <a:pt x="452" y="1070"/>
                  </a:cubicBezTo>
                  <a:cubicBezTo>
                    <a:pt x="460" y="1078"/>
                    <a:pt x="467" y="1068"/>
                    <a:pt x="474" y="1067"/>
                  </a:cubicBezTo>
                  <a:cubicBezTo>
                    <a:pt x="477" y="1067"/>
                    <a:pt x="481" y="1070"/>
                    <a:pt x="486" y="1069"/>
                  </a:cubicBezTo>
                  <a:cubicBezTo>
                    <a:pt x="489" y="1069"/>
                    <a:pt x="491" y="1067"/>
                    <a:pt x="493" y="1067"/>
                  </a:cubicBezTo>
                  <a:cubicBezTo>
                    <a:pt x="496" y="1068"/>
                    <a:pt x="498" y="1071"/>
                    <a:pt x="501" y="1071"/>
                  </a:cubicBezTo>
                  <a:cubicBezTo>
                    <a:pt x="504" y="1072"/>
                    <a:pt x="507" y="1070"/>
                    <a:pt x="509" y="1069"/>
                  </a:cubicBezTo>
                  <a:cubicBezTo>
                    <a:pt x="525" y="1069"/>
                    <a:pt x="539" y="1084"/>
                    <a:pt x="543" y="1095"/>
                  </a:cubicBezTo>
                  <a:cubicBezTo>
                    <a:pt x="547" y="1108"/>
                    <a:pt x="548" y="1115"/>
                    <a:pt x="568" y="1113"/>
                  </a:cubicBezTo>
                  <a:cubicBezTo>
                    <a:pt x="569" y="1112"/>
                    <a:pt x="568" y="1109"/>
                    <a:pt x="571" y="1110"/>
                  </a:cubicBezTo>
                  <a:cubicBezTo>
                    <a:pt x="580" y="1109"/>
                    <a:pt x="585" y="1116"/>
                    <a:pt x="592" y="1115"/>
                  </a:cubicBezTo>
                  <a:cubicBezTo>
                    <a:pt x="597" y="1115"/>
                    <a:pt x="604" y="1108"/>
                    <a:pt x="609" y="1115"/>
                  </a:cubicBezTo>
                  <a:cubicBezTo>
                    <a:pt x="610" y="1128"/>
                    <a:pt x="627" y="1131"/>
                    <a:pt x="629" y="1141"/>
                  </a:cubicBezTo>
                  <a:cubicBezTo>
                    <a:pt x="631" y="1149"/>
                    <a:pt x="623" y="1151"/>
                    <a:pt x="625" y="1162"/>
                  </a:cubicBezTo>
                  <a:cubicBezTo>
                    <a:pt x="623" y="1165"/>
                    <a:pt x="619" y="1166"/>
                    <a:pt x="617" y="1169"/>
                  </a:cubicBezTo>
                  <a:cubicBezTo>
                    <a:pt x="618" y="1175"/>
                    <a:pt x="623" y="1177"/>
                    <a:pt x="623" y="1184"/>
                  </a:cubicBezTo>
                  <a:cubicBezTo>
                    <a:pt x="622" y="1185"/>
                    <a:pt x="619" y="1184"/>
                    <a:pt x="618" y="1186"/>
                  </a:cubicBezTo>
                  <a:cubicBezTo>
                    <a:pt x="619" y="1196"/>
                    <a:pt x="616" y="1203"/>
                    <a:pt x="607" y="1203"/>
                  </a:cubicBezTo>
                  <a:cubicBezTo>
                    <a:pt x="608" y="1210"/>
                    <a:pt x="613" y="1213"/>
                    <a:pt x="618" y="1216"/>
                  </a:cubicBezTo>
                  <a:cubicBezTo>
                    <a:pt x="619" y="1219"/>
                    <a:pt x="617" y="1219"/>
                    <a:pt x="618" y="1222"/>
                  </a:cubicBezTo>
                  <a:cubicBezTo>
                    <a:pt x="622" y="1224"/>
                    <a:pt x="625" y="1227"/>
                    <a:pt x="626" y="1233"/>
                  </a:cubicBezTo>
                  <a:cubicBezTo>
                    <a:pt x="633" y="1233"/>
                    <a:pt x="632" y="1237"/>
                    <a:pt x="635" y="1240"/>
                  </a:cubicBezTo>
                  <a:cubicBezTo>
                    <a:pt x="637" y="1243"/>
                    <a:pt x="642" y="1244"/>
                    <a:pt x="643" y="1246"/>
                  </a:cubicBezTo>
                  <a:cubicBezTo>
                    <a:pt x="646" y="1249"/>
                    <a:pt x="646" y="1252"/>
                    <a:pt x="648" y="1255"/>
                  </a:cubicBezTo>
                  <a:cubicBezTo>
                    <a:pt x="653" y="1260"/>
                    <a:pt x="661" y="1262"/>
                    <a:pt x="666" y="1267"/>
                  </a:cubicBezTo>
                  <a:cubicBezTo>
                    <a:pt x="673" y="1274"/>
                    <a:pt x="674" y="1284"/>
                    <a:pt x="681" y="1291"/>
                  </a:cubicBezTo>
                  <a:cubicBezTo>
                    <a:pt x="681" y="1294"/>
                    <a:pt x="678" y="1293"/>
                    <a:pt x="679" y="1297"/>
                  </a:cubicBezTo>
                  <a:cubicBezTo>
                    <a:pt x="682" y="1301"/>
                    <a:pt x="688" y="1303"/>
                    <a:pt x="688" y="1311"/>
                  </a:cubicBezTo>
                  <a:cubicBezTo>
                    <a:pt x="693" y="1317"/>
                    <a:pt x="701" y="1320"/>
                    <a:pt x="700" y="1331"/>
                  </a:cubicBezTo>
                  <a:cubicBezTo>
                    <a:pt x="699" y="1335"/>
                    <a:pt x="695" y="1335"/>
                    <a:pt x="694" y="1339"/>
                  </a:cubicBezTo>
                  <a:cubicBezTo>
                    <a:pt x="696" y="1352"/>
                    <a:pt x="713" y="1360"/>
                    <a:pt x="712" y="1373"/>
                  </a:cubicBezTo>
                  <a:cubicBezTo>
                    <a:pt x="711" y="1378"/>
                    <a:pt x="705" y="1379"/>
                    <a:pt x="707" y="1385"/>
                  </a:cubicBezTo>
                  <a:cubicBezTo>
                    <a:pt x="697" y="1384"/>
                    <a:pt x="698" y="1394"/>
                    <a:pt x="689" y="1393"/>
                  </a:cubicBezTo>
                  <a:cubicBezTo>
                    <a:pt x="689" y="1403"/>
                    <a:pt x="684" y="1405"/>
                    <a:pt x="687" y="1415"/>
                  </a:cubicBezTo>
                  <a:cubicBezTo>
                    <a:pt x="680" y="1417"/>
                    <a:pt x="683" y="1423"/>
                    <a:pt x="677" y="1427"/>
                  </a:cubicBezTo>
                  <a:cubicBezTo>
                    <a:pt x="679" y="1436"/>
                    <a:pt x="676" y="1443"/>
                    <a:pt x="679" y="1451"/>
                  </a:cubicBezTo>
                  <a:cubicBezTo>
                    <a:pt x="683" y="1459"/>
                    <a:pt x="695" y="1464"/>
                    <a:pt x="704" y="1475"/>
                  </a:cubicBezTo>
                  <a:cubicBezTo>
                    <a:pt x="706" y="1477"/>
                    <a:pt x="706" y="1479"/>
                    <a:pt x="708" y="1481"/>
                  </a:cubicBezTo>
                  <a:cubicBezTo>
                    <a:pt x="712" y="1487"/>
                    <a:pt x="718" y="1489"/>
                    <a:pt x="721" y="1493"/>
                  </a:cubicBezTo>
                  <a:cubicBezTo>
                    <a:pt x="722" y="1494"/>
                    <a:pt x="721" y="1496"/>
                    <a:pt x="722" y="1497"/>
                  </a:cubicBezTo>
                  <a:cubicBezTo>
                    <a:pt x="726" y="1500"/>
                    <a:pt x="731" y="1499"/>
                    <a:pt x="733" y="1503"/>
                  </a:cubicBezTo>
                  <a:cubicBezTo>
                    <a:pt x="735" y="1508"/>
                    <a:pt x="733" y="1515"/>
                    <a:pt x="735" y="1521"/>
                  </a:cubicBezTo>
                  <a:cubicBezTo>
                    <a:pt x="736" y="1524"/>
                    <a:pt x="740" y="1527"/>
                    <a:pt x="741" y="1529"/>
                  </a:cubicBezTo>
                  <a:cubicBezTo>
                    <a:pt x="742" y="1530"/>
                    <a:pt x="740" y="1533"/>
                    <a:pt x="740" y="1534"/>
                  </a:cubicBezTo>
                  <a:cubicBezTo>
                    <a:pt x="741" y="1535"/>
                    <a:pt x="744" y="1541"/>
                    <a:pt x="744" y="1542"/>
                  </a:cubicBezTo>
                  <a:cubicBezTo>
                    <a:pt x="746" y="1545"/>
                    <a:pt x="751" y="1550"/>
                    <a:pt x="753" y="1552"/>
                  </a:cubicBezTo>
                  <a:cubicBezTo>
                    <a:pt x="762" y="1563"/>
                    <a:pt x="783" y="1564"/>
                    <a:pt x="783" y="1578"/>
                  </a:cubicBezTo>
                  <a:cubicBezTo>
                    <a:pt x="788" y="1583"/>
                    <a:pt x="799" y="1582"/>
                    <a:pt x="800" y="1592"/>
                  </a:cubicBezTo>
                  <a:cubicBezTo>
                    <a:pt x="800" y="1594"/>
                    <a:pt x="797" y="1594"/>
                    <a:pt x="794" y="1594"/>
                  </a:cubicBezTo>
                  <a:cubicBezTo>
                    <a:pt x="794" y="1599"/>
                    <a:pt x="800" y="1599"/>
                    <a:pt x="801" y="1604"/>
                  </a:cubicBezTo>
                  <a:cubicBezTo>
                    <a:pt x="808" y="1602"/>
                    <a:pt x="813" y="1607"/>
                    <a:pt x="820" y="1608"/>
                  </a:cubicBezTo>
                  <a:cubicBezTo>
                    <a:pt x="833" y="1609"/>
                    <a:pt x="848" y="1604"/>
                    <a:pt x="860" y="1603"/>
                  </a:cubicBezTo>
                  <a:cubicBezTo>
                    <a:pt x="881" y="1601"/>
                    <a:pt x="902" y="1604"/>
                    <a:pt x="921" y="1600"/>
                  </a:cubicBezTo>
                  <a:cubicBezTo>
                    <a:pt x="940" y="1597"/>
                    <a:pt x="954" y="1584"/>
                    <a:pt x="970" y="1580"/>
                  </a:cubicBezTo>
                  <a:cubicBezTo>
                    <a:pt x="984" y="1576"/>
                    <a:pt x="990" y="1567"/>
                    <a:pt x="1000" y="1562"/>
                  </a:cubicBezTo>
                  <a:cubicBezTo>
                    <a:pt x="1004" y="1559"/>
                    <a:pt x="1011" y="1559"/>
                    <a:pt x="1016" y="1556"/>
                  </a:cubicBezTo>
                  <a:cubicBezTo>
                    <a:pt x="1024" y="1552"/>
                    <a:pt x="1029" y="1542"/>
                    <a:pt x="1033" y="1535"/>
                  </a:cubicBezTo>
                  <a:cubicBezTo>
                    <a:pt x="1034" y="1532"/>
                    <a:pt x="1029" y="1534"/>
                    <a:pt x="1030" y="1530"/>
                  </a:cubicBezTo>
                  <a:cubicBezTo>
                    <a:pt x="1046" y="1521"/>
                    <a:pt x="1066" y="1516"/>
                    <a:pt x="1082" y="1507"/>
                  </a:cubicBezTo>
                  <a:cubicBezTo>
                    <a:pt x="1083" y="1504"/>
                    <a:pt x="1080" y="1504"/>
                    <a:pt x="1080" y="1501"/>
                  </a:cubicBezTo>
                  <a:cubicBezTo>
                    <a:pt x="1086" y="1499"/>
                    <a:pt x="1087" y="1493"/>
                    <a:pt x="1089" y="1487"/>
                  </a:cubicBezTo>
                  <a:cubicBezTo>
                    <a:pt x="1085" y="1486"/>
                    <a:pt x="1085" y="1482"/>
                    <a:pt x="1082" y="1479"/>
                  </a:cubicBezTo>
                  <a:cubicBezTo>
                    <a:pt x="1084" y="1478"/>
                    <a:pt x="1085" y="1476"/>
                    <a:pt x="1085" y="1474"/>
                  </a:cubicBezTo>
                  <a:cubicBezTo>
                    <a:pt x="1084" y="1472"/>
                    <a:pt x="1081" y="1472"/>
                    <a:pt x="1079" y="1471"/>
                  </a:cubicBezTo>
                  <a:cubicBezTo>
                    <a:pt x="1081" y="1463"/>
                    <a:pt x="1089" y="1464"/>
                    <a:pt x="1095" y="1460"/>
                  </a:cubicBezTo>
                  <a:cubicBezTo>
                    <a:pt x="1098" y="1458"/>
                    <a:pt x="1100" y="1454"/>
                    <a:pt x="1103" y="1451"/>
                  </a:cubicBezTo>
                  <a:cubicBezTo>
                    <a:pt x="1108" y="1449"/>
                    <a:pt x="1114" y="1448"/>
                    <a:pt x="1119" y="1445"/>
                  </a:cubicBezTo>
                  <a:cubicBezTo>
                    <a:pt x="1122" y="1442"/>
                    <a:pt x="1124" y="1437"/>
                    <a:pt x="1127" y="1434"/>
                  </a:cubicBezTo>
                  <a:cubicBezTo>
                    <a:pt x="1142" y="1423"/>
                    <a:pt x="1160" y="1422"/>
                    <a:pt x="1174" y="1412"/>
                  </a:cubicBezTo>
                  <a:cubicBezTo>
                    <a:pt x="1179" y="1409"/>
                    <a:pt x="1188" y="1400"/>
                    <a:pt x="1193" y="1395"/>
                  </a:cubicBezTo>
                  <a:cubicBezTo>
                    <a:pt x="1200" y="1387"/>
                    <a:pt x="1197" y="1383"/>
                    <a:pt x="1197" y="1373"/>
                  </a:cubicBezTo>
                  <a:cubicBezTo>
                    <a:pt x="1197" y="1369"/>
                    <a:pt x="1198" y="1363"/>
                    <a:pt x="1199" y="1360"/>
                  </a:cubicBezTo>
                  <a:cubicBezTo>
                    <a:pt x="1202" y="1350"/>
                    <a:pt x="1203" y="1342"/>
                    <a:pt x="1208" y="1331"/>
                  </a:cubicBezTo>
                  <a:cubicBezTo>
                    <a:pt x="1207" y="1325"/>
                    <a:pt x="1197" y="1327"/>
                    <a:pt x="1194" y="1323"/>
                  </a:cubicBezTo>
                  <a:cubicBezTo>
                    <a:pt x="1197" y="1312"/>
                    <a:pt x="1186" y="1305"/>
                    <a:pt x="1194" y="1299"/>
                  </a:cubicBezTo>
                  <a:cubicBezTo>
                    <a:pt x="1188" y="1292"/>
                    <a:pt x="1199" y="1289"/>
                    <a:pt x="1197" y="1281"/>
                  </a:cubicBezTo>
                  <a:cubicBezTo>
                    <a:pt x="1194" y="1279"/>
                    <a:pt x="1187" y="1280"/>
                    <a:pt x="1186" y="1276"/>
                  </a:cubicBezTo>
                  <a:cubicBezTo>
                    <a:pt x="1190" y="1267"/>
                    <a:pt x="1190" y="1259"/>
                    <a:pt x="1194" y="1251"/>
                  </a:cubicBezTo>
                  <a:cubicBezTo>
                    <a:pt x="1198" y="1245"/>
                    <a:pt x="1210" y="1240"/>
                    <a:pt x="1208" y="1230"/>
                  </a:cubicBezTo>
                  <a:cubicBezTo>
                    <a:pt x="1210" y="1227"/>
                    <a:pt x="1213" y="1224"/>
                    <a:pt x="1216" y="1222"/>
                  </a:cubicBezTo>
                  <a:cubicBezTo>
                    <a:pt x="1216" y="1219"/>
                    <a:pt x="1215" y="1219"/>
                    <a:pt x="1215" y="1216"/>
                  </a:cubicBezTo>
                  <a:cubicBezTo>
                    <a:pt x="1221" y="1213"/>
                    <a:pt x="1226" y="1209"/>
                    <a:pt x="1228" y="1202"/>
                  </a:cubicBezTo>
                  <a:cubicBezTo>
                    <a:pt x="1231" y="1202"/>
                    <a:pt x="1232" y="1200"/>
                    <a:pt x="1236" y="1200"/>
                  </a:cubicBezTo>
                  <a:cubicBezTo>
                    <a:pt x="1244" y="1193"/>
                    <a:pt x="1246" y="1183"/>
                    <a:pt x="1253" y="1175"/>
                  </a:cubicBezTo>
                  <a:cubicBezTo>
                    <a:pt x="1257" y="1170"/>
                    <a:pt x="1264" y="1167"/>
                    <a:pt x="1267" y="1163"/>
                  </a:cubicBezTo>
                  <a:cubicBezTo>
                    <a:pt x="1269" y="1160"/>
                    <a:pt x="1269" y="1157"/>
                    <a:pt x="1271" y="1154"/>
                  </a:cubicBezTo>
                  <a:cubicBezTo>
                    <a:pt x="1273" y="1152"/>
                    <a:pt x="1276" y="1151"/>
                    <a:pt x="1278" y="1149"/>
                  </a:cubicBezTo>
                  <a:cubicBezTo>
                    <a:pt x="1304" y="1121"/>
                    <a:pt x="1338" y="1099"/>
                    <a:pt x="1353" y="1061"/>
                  </a:cubicBezTo>
                  <a:cubicBezTo>
                    <a:pt x="1355" y="1054"/>
                    <a:pt x="1362" y="1049"/>
                    <a:pt x="1365" y="1042"/>
                  </a:cubicBezTo>
                  <a:cubicBezTo>
                    <a:pt x="1368" y="1037"/>
                    <a:pt x="1367" y="1031"/>
                    <a:pt x="1368" y="1025"/>
                  </a:cubicBezTo>
                  <a:cubicBezTo>
                    <a:pt x="1369" y="1021"/>
                    <a:pt x="1376" y="1015"/>
                    <a:pt x="1378" y="1007"/>
                  </a:cubicBezTo>
                  <a:cubicBezTo>
                    <a:pt x="1381" y="995"/>
                    <a:pt x="1382" y="986"/>
                    <a:pt x="1388" y="981"/>
                  </a:cubicBezTo>
                  <a:cubicBezTo>
                    <a:pt x="1388" y="974"/>
                    <a:pt x="1389" y="967"/>
                    <a:pt x="1387" y="961"/>
                  </a:cubicBezTo>
                  <a:cubicBezTo>
                    <a:pt x="1388" y="958"/>
                    <a:pt x="1391" y="958"/>
                    <a:pt x="1391" y="954"/>
                  </a:cubicBezTo>
                  <a:cubicBezTo>
                    <a:pt x="1390" y="946"/>
                    <a:pt x="1389" y="937"/>
                    <a:pt x="1392" y="931"/>
                  </a:cubicBezTo>
                  <a:cubicBezTo>
                    <a:pt x="1391" y="931"/>
                    <a:pt x="1390" y="930"/>
                    <a:pt x="1389" y="928"/>
                  </a:cubicBezTo>
                  <a:cubicBezTo>
                    <a:pt x="1386" y="928"/>
                    <a:pt x="1385" y="929"/>
                    <a:pt x="1382" y="929"/>
                  </a:cubicBezTo>
                  <a:cubicBezTo>
                    <a:pt x="1378" y="948"/>
                    <a:pt x="1351" y="944"/>
                    <a:pt x="1341" y="956"/>
                  </a:cubicBezTo>
                  <a:cubicBezTo>
                    <a:pt x="1338" y="957"/>
                    <a:pt x="1339" y="954"/>
                    <a:pt x="1336" y="954"/>
                  </a:cubicBezTo>
                  <a:cubicBezTo>
                    <a:pt x="1329" y="958"/>
                    <a:pt x="1326" y="965"/>
                    <a:pt x="1319" y="969"/>
                  </a:cubicBezTo>
                  <a:cubicBezTo>
                    <a:pt x="1316" y="968"/>
                    <a:pt x="1315" y="966"/>
                    <a:pt x="1311" y="967"/>
                  </a:cubicBezTo>
                  <a:cubicBezTo>
                    <a:pt x="1301" y="972"/>
                    <a:pt x="1295" y="982"/>
                    <a:pt x="1282" y="979"/>
                  </a:cubicBezTo>
                  <a:cubicBezTo>
                    <a:pt x="1273" y="977"/>
                    <a:pt x="1270" y="964"/>
                    <a:pt x="1261" y="963"/>
                  </a:cubicBezTo>
                  <a:cubicBezTo>
                    <a:pt x="1271" y="953"/>
                    <a:pt x="1263" y="938"/>
                    <a:pt x="1248" y="938"/>
                  </a:cubicBezTo>
                  <a:cubicBezTo>
                    <a:pt x="1248" y="935"/>
                    <a:pt x="1247" y="932"/>
                    <a:pt x="1245" y="929"/>
                  </a:cubicBezTo>
                  <a:cubicBezTo>
                    <a:pt x="1239" y="930"/>
                    <a:pt x="1236" y="927"/>
                    <a:pt x="1232" y="925"/>
                  </a:cubicBezTo>
                  <a:cubicBezTo>
                    <a:pt x="1230" y="922"/>
                    <a:pt x="1230" y="916"/>
                    <a:pt x="1227" y="914"/>
                  </a:cubicBezTo>
                  <a:cubicBezTo>
                    <a:pt x="1224" y="912"/>
                    <a:pt x="1222" y="913"/>
                    <a:pt x="1218" y="914"/>
                  </a:cubicBezTo>
                  <a:cubicBezTo>
                    <a:pt x="1216" y="913"/>
                    <a:pt x="1214" y="910"/>
                    <a:pt x="1211" y="909"/>
                  </a:cubicBezTo>
                  <a:cubicBezTo>
                    <a:pt x="1200" y="909"/>
                    <a:pt x="1191" y="903"/>
                    <a:pt x="1188" y="894"/>
                  </a:cubicBezTo>
                  <a:cubicBezTo>
                    <a:pt x="1186" y="888"/>
                    <a:pt x="1188" y="882"/>
                    <a:pt x="1186" y="877"/>
                  </a:cubicBezTo>
                  <a:cubicBezTo>
                    <a:pt x="1181" y="865"/>
                    <a:pt x="1173" y="858"/>
                    <a:pt x="1162" y="853"/>
                  </a:cubicBezTo>
                  <a:cubicBezTo>
                    <a:pt x="1161" y="852"/>
                    <a:pt x="1162" y="848"/>
                    <a:pt x="1159" y="849"/>
                  </a:cubicBezTo>
                  <a:cubicBezTo>
                    <a:pt x="1156" y="846"/>
                    <a:pt x="1152" y="850"/>
                    <a:pt x="1149" y="848"/>
                  </a:cubicBezTo>
                  <a:cubicBezTo>
                    <a:pt x="1149" y="833"/>
                    <a:pt x="1138" y="819"/>
                    <a:pt x="1142" y="805"/>
                  </a:cubicBezTo>
                  <a:cubicBezTo>
                    <a:pt x="1140" y="802"/>
                    <a:pt x="1136" y="801"/>
                    <a:pt x="1135" y="797"/>
                  </a:cubicBezTo>
                  <a:cubicBezTo>
                    <a:pt x="1135" y="784"/>
                    <a:pt x="1124" y="781"/>
                    <a:pt x="1114" y="778"/>
                  </a:cubicBezTo>
                  <a:cubicBezTo>
                    <a:pt x="1108" y="772"/>
                    <a:pt x="1104" y="760"/>
                    <a:pt x="1106" y="753"/>
                  </a:cubicBezTo>
                  <a:cubicBezTo>
                    <a:pt x="1094" y="749"/>
                    <a:pt x="1092" y="733"/>
                    <a:pt x="1084" y="723"/>
                  </a:cubicBezTo>
                  <a:cubicBezTo>
                    <a:pt x="1080" y="718"/>
                    <a:pt x="1074" y="715"/>
                    <a:pt x="1072" y="709"/>
                  </a:cubicBezTo>
                  <a:cubicBezTo>
                    <a:pt x="1070" y="706"/>
                    <a:pt x="1071" y="703"/>
                    <a:pt x="1070" y="700"/>
                  </a:cubicBezTo>
                  <a:cubicBezTo>
                    <a:pt x="1067" y="695"/>
                    <a:pt x="1059" y="696"/>
                    <a:pt x="1060" y="689"/>
                  </a:cubicBezTo>
                  <a:cubicBezTo>
                    <a:pt x="1064" y="692"/>
                    <a:pt x="1066" y="696"/>
                    <a:pt x="1074" y="695"/>
                  </a:cubicBezTo>
                  <a:cubicBezTo>
                    <a:pt x="1075" y="687"/>
                    <a:pt x="1067" y="675"/>
                    <a:pt x="1074" y="670"/>
                  </a:cubicBezTo>
                  <a:cubicBezTo>
                    <a:pt x="1074" y="687"/>
                    <a:pt x="1082" y="694"/>
                    <a:pt x="1096" y="697"/>
                  </a:cubicBezTo>
                  <a:cubicBezTo>
                    <a:pt x="1099" y="702"/>
                    <a:pt x="1101" y="710"/>
                    <a:pt x="1106" y="715"/>
                  </a:cubicBezTo>
                  <a:cubicBezTo>
                    <a:pt x="1111" y="721"/>
                    <a:pt x="1117" y="722"/>
                    <a:pt x="1122" y="726"/>
                  </a:cubicBezTo>
                  <a:cubicBezTo>
                    <a:pt x="1127" y="731"/>
                    <a:pt x="1127" y="739"/>
                    <a:pt x="1131" y="746"/>
                  </a:cubicBezTo>
                  <a:cubicBezTo>
                    <a:pt x="1136" y="754"/>
                    <a:pt x="1143" y="749"/>
                    <a:pt x="1150" y="751"/>
                  </a:cubicBezTo>
                  <a:cubicBezTo>
                    <a:pt x="1174" y="756"/>
                    <a:pt x="1166" y="802"/>
                    <a:pt x="1188" y="811"/>
                  </a:cubicBezTo>
                  <a:cubicBezTo>
                    <a:pt x="1191" y="811"/>
                    <a:pt x="1193" y="810"/>
                    <a:pt x="1197" y="810"/>
                  </a:cubicBezTo>
                  <a:cubicBezTo>
                    <a:pt x="1201" y="812"/>
                    <a:pt x="1206" y="818"/>
                    <a:pt x="1210" y="823"/>
                  </a:cubicBezTo>
                  <a:cubicBezTo>
                    <a:pt x="1215" y="829"/>
                    <a:pt x="1221" y="838"/>
                    <a:pt x="1228" y="847"/>
                  </a:cubicBezTo>
                  <a:cubicBezTo>
                    <a:pt x="1240" y="860"/>
                    <a:pt x="1255" y="866"/>
                    <a:pt x="1246" y="889"/>
                  </a:cubicBezTo>
                  <a:cubicBezTo>
                    <a:pt x="1256" y="893"/>
                    <a:pt x="1257" y="910"/>
                    <a:pt x="1254" y="923"/>
                  </a:cubicBezTo>
                  <a:cubicBezTo>
                    <a:pt x="1259" y="927"/>
                    <a:pt x="1264" y="932"/>
                    <a:pt x="1267" y="938"/>
                  </a:cubicBezTo>
                  <a:cubicBezTo>
                    <a:pt x="1274" y="939"/>
                    <a:pt x="1283" y="939"/>
                    <a:pt x="1289" y="935"/>
                  </a:cubicBezTo>
                  <a:cubicBezTo>
                    <a:pt x="1293" y="931"/>
                    <a:pt x="1293" y="921"/>
                    <a:pt x="1299" y="921"/>
                  </a:cubicBezTo>
                  <a:cubicBezTo>
                    <a:pt x="1311" y="920"/>
                    <a:pt x="1318" y="917"/>
                    <a:pt x="1325" y="914"/>
                  </a:cubicBezTo>
                  <a:cubicBezTo>
                    <a:pt x="1329" y="912"/>
                    <a:pt x="1333" y="912"/>
                    <a:pt x="1336" y="911"/>
                  </a:cubicBezTo>
                  <a:cubicBezTo>
                    <a:pt x="1340" y="908"/>
                    <a:pt x="1343" y="900"/>
                    <a:pt x="1348" y="895"/>
                  </a:cubicBezTo>
                  <a:cubicBezTo>
                    <a:pt x="1356" y="887"/>
                    <a:pt x="1362" y="882"/>
                    <a:pt x="1370" y="875"/>
                  </a:cubicBezTo>
                  <a:cubicBezTo>
                    <a:pt x="1377" y="868"/>
                    <a:pt x="1382" y="864"/>
                    <a:pt x="1393" y="863"/>
                  </a:cubicBezTo>
                  <a:cubicBezTo>
                    <a:pt x="1396" y="838"/>
                    <a:pt x="1419" y="832"/>
                    <a:pt x="1434" y="818"/>
                  </a:cubicBezTo>
                  <a:cubicBezTo>
                    <a:pt x="1434" y="814"/>
                    <a:pt x="1433" y="812"/>
                    <a:pt x="1433" y="808"/>
                  </a:cubicBezTo>
                  <a:cubicBezTo>
                    <a:pt x="1439" y="803"/>
                    <a:pt x="1449" y="801"/>
                    <a:pt x="1447" y="788"/>
                  </a:cubicBezTo>
                  <a:cubicBezTo>
                    <a:pt x="1455" y="782"/>
                    <a:pt x="1457" y="771"/>
                    <a:pt x="1455" y="757"/>
                  </a:cubicBezTo>
                  <a:cubicBezTo>
                    <a:pt x="1459" y="758"/>
                    <a:pt x="1461" y="756"/>
                    <a:pt x="1463" y="755"/>
                  </a:cubicBezTo>
                  <a:cubicBezTo>
                    <a:pt x="1460" y="738"/>
                    <a:pt x="1475" y="729"/>
                    <a:pt x="1466" y="712"/>
                  </a:cubicBezTo>
                  <a:cubicBezTo>
                    <a:pt x="1457" y="713"/>
                    <a:pt x="1454" y="700"/>
                    <a:pt x="1447" y="697"/>
                  </a:cubicBezTo>
                  <a:cubicBezTo>
                    <a:pt x="1437" y="692"/>
                    <a:pt x="1426" y="699"/>
                    <a:pt x="1417" y="693"/>
                  </a:cubicBezTo>
                  <a:cubicBezTo>
                    <a:pt x="1406" y="686"/>
                    <a:pt x="1409" y="668"/>
                    <a:pt x="1401" y="658"/>
                  </a:cubicBezTo>
                  <a:cubicBezTo>
                    <a:pt x="1400" y="677"/>
                    <a:pt x="1385" y="685"/>
                    <a:pt x="1387" y="706"/>
                  </a:cubicBezTo>
                  <a:cubicBezTo>
                    <a:pt x="1381" y="709"/>
                    <a:pt x="1377" y="706"/>
                    <a:pt x="1370" y="707"/>
                  </a:cubicBezTo>
                  <a:cubicBezTo>
                    <a:pt x="1365" y="709"/>
                    <a:pt x="1362" y="716"/>
                    <a:pt x="1358" y="715"/>
                  </a:cubicBezTo>
                  <a:cubicBezTo>
                    <a:pt x="1340" y="714"/>
                    <a:pt x="1363" y="674"/>
                    <a:pt x="1338" y="679"/>
                  </a:cubicBezTo>
                  <a:cubicBezTo>
                    <a:pt x="1335" y="685"/>
                    <a:pt x="1344" y="697"/>
                    <a:pt x="1338" y="703"/>
                  </a:cubicBezTo>
                  <a:cubicBezTo>
                    <a:pt x="1334" y="690"/>
                    <a:pt x="1318" y="689"/>
                    <a:pt x="1317" y="673"/>
                  </a:cubicBezTo>
                  <a:cubicBezTo>
                    <a:pt x="1310" y="669"/>
                    <a:pt x="1298" y="668"/>
                    <a:pt x="1298" y="657"/>
                  </a:cubicBezTo>
                  <a:cubicBezTo>
                    <a:pt x="1293" y="654"/>
                    <a:pt x="1290" y="651"/>
                    <a:pt x="1289" y="645"/>
                  </a:cubicBezTo>
                  <a:cubicBezTo>
                    <a:pt x="1284" y="643"/>
                    <a:pt x="1278" y="641"/>
                    <a:pt x="1277" y="635"/>
                  </a:cubicBezTo>
                  <a:cubicBezTo>
                    <a:pt x="1278" y="634"/>
                    <a:pt x="1283" y="635"/>
                    <a:pt x="1285" y="634"/>
                  </a:cubicBezTo>
                  <a:cubicBezTo>
                    <a:pt x="1285" y="627"/>
                    <a:pt x="1285" y="627"/>
                    <a:pt x="1285" y="627"/>
                  </a:cubicBezTo>
                  <a:cubicBezTo>
                    <a:pt x="1290" y="627"/>
                    <a:pt x="1290" y="627"/>
                    <a:pt x="1290" y="627"/>
                  </a:cubicBezTo>
                  <a:cubicBezTo>
                    <a:pt x="1288" y="610"/>
                    <a:pt x="1299" y="620"/>
                    <a:pt x="1306" y="626"/>
                  </a:cubicBezTo>
                  <a:cubicBezTo>
                    <a:pt x="1316" y="635"/>
                    <a:pt x="1327" y="651"/>
                    <a:pt x="1336" y="657"/>
                  </a:cubicBezTo>
                  <a:cubicBezTo>
                    <a:pt x="1352" y="644"/>
                    <a:pt x="1362" y="667"/>
                    <a:pt x="1380" y="666"/>
                  </a:cubicBezTo>
                  <a:cubicBezTo>
                    <a:pt x="1388" y="661"/>
                    <a:pt x="1393" y="652"/>
                    <a:pt x="1401" y="647"/>
                  </a:cubicBezTo>
                  <a:cubicBezTo>
                    <a:pt x="1408" y="652"/>
                    <a:pt x="1412" y="659"/>
                    <a:pt x="1416" y="666"/>
                  </a:cubicBezTo>
                  <a:cubicBezTo>
                    <a:pt x="1429" y="670"/>
                    <a:pt x="1436" y="663"/>
                    <a:pt x="1448" y="668"/>
                  </a:cubicBezTo>
                  <a:cubicBezTo>
                    <a:pt x="1451" y="668"/>
                    <a:pt x="1450" y="664"/>
                    <a:pt x="1455" y="665"/>
                  </a:cubicBezTo>
                  <a:cubicBezTo>
                    <a:pt x="1464" y="670"/>
                    <a:pt x="1468" y="663"/>
                    <a:pt x="1474" y="659"/>
                  </a:cubicBezTo>
                  <a:cubicBezTo>
                    <a:pt x="1479" y="657"/>
                    <a:pt x="1486" y="658"/>
                    <a:pt x="1486" y="652"/>
                  </a:cubicBezTo>
                  <a:cubicBezTo>
                    <a:pt x="1495" y="653"/>
                    <a:pt x="1501" y="644"/>
                    <a:pt x="1508" y="640"/>
                  </a:cubicBezTo>
                  <a:cubicBezTo>
                    <a:pt x="1514" y="642"/>
                    <a:pt x="1516" y="648"/>
                    <a:pt x="1519" y="653"/>
                  </a:cubicBezTo>
                  <a:cubicBezTo>
                    <a:pt x="1523" y="653"/>
                    <a:pt x="1526" y="651"/>
                    <a:pt x="1531" y="652"/>
                  </a:cubicBezTo>
                  <a:cubicBezTo>
                    <a:pt x="1532" y="655"/>
                    <a:pt x="1535" y="657"/>
                    <a:pt x="1536" y="659"/>
                  </a:cubicBezTo>
                  <a:cubicBezTo>
                    <a:pt x="1539" y="659"/>
                    <a:pt x="1541" y="658"/>
                    <a:pt x="1544" y="659"/>
                  </a:cubicBezTo>
                  <a:cubicBezTo>
                    <a:pt x="1545" y="662"/>
                    <a:pt x="1546" y="664"/>
                    <a:pt x="1547" y="667"/>
                  </a:cubicBezTo>
                  <a:cubicBezTo>
                    <a:pt x="1555" y="671"/>
                    <a:pt x="1559" y="664"/>
                    <a:pt x="1562" y="659"/>
                  </a:cubicBezTo>
                  <a:cubicBezTo>
                    <a:pt x="1566" y="671"/>
                    <a:pt x="1552" y="672"/>
                    <a:pt x="1553" y="682"/>
                  </a:cubicBezTo>
                  <a:cubicBezTo>
                    <a:pt x="1553" y="687"/>
                    <a:pt x="1566" y="695"/>
                    <a:pt x="1571" y="697"/>
                  </a:cubicBezTo>
                  <a:cubicBezTo>
                    <a:pt x="1592" y="705"/>
                    <a:pt x="1580" y="671"/>
                    <a:pt x="1586" y="661"/>
                  </a:cubicBezTo>
                  <a:cubicBezTo>
                    <a:pt x="1587" y="667"/>
                    <a:pt x="1585" y="672"/>
                    <a:pt x="1585" y="677"/>
                  </a:cubicBezTo>
                  <a:cubicBezTo>
                    <a:pt x="1587" y="680"/>
                    <a:pt x="1590" y="681"/>
                    <a:pt x="1592" y="683"/>
                  </a:cubicBezTo>
                  <a:cubicBezTo>
                    <a:pt x="1595" y="712"/>
                    <a:pt x="1602" y="735"/>
                    <a:pt x="1614" y="755"/>
                  </a:cubicBezTo>
                  <a:cubicBezTo>
                    <a:pt x="1614" y="758"/>
                    <a:pt x="1614" y="760"/>
                    <a:pt x="1615" y="762"/>
                  </a:cubicBezTo>
                  <a:cubicBezTo>
                    <a:pt x="1616" y="764"/>
                    <a:pt x="1619" y="763"/>
                    <a:pt x="1621" y="765"/>
                  </a:cubicBezTo>
                  <a:cubicBezTo>
                    <a:pt x="1621" y="772"/>
                    <a:pt x="1625" y="776"/>
                    <a:pt x="1629" y="779"/>
                  </a:cubicBezTo>
                  <a:cubicBezTo>
                    <a:pt x="1628" y="802"/>
                    <a:pt x="1645" y="814"/>
                    <a:pt x="1647" y="830"/>
                  </a:cubicBezTo>
                  <a:cubicBezTo>
                    <a:pt x="1648" y="844"/>
                    <a:pt x="1651" y="853"/>
                    <a:pt x="1658" y="862"/>
                  </a:cubicBezTo>
                  <a:cubicBezTo>
                    <a:pt x="1663" y="856"/>
                    <a:pt x="1660" y="849"/>
                    <a:pt x="1661" y="842"/>
                  </a:cubicBezTo>
                  <a:cubicBezTo>
                    <a:pt x="1662" y="838"/>
                    <a:pt x="1665" y="835"/>
                    <a:pt x="1666" y="831"/>
                  </a:cubicBezTo>
                  <a:cubicBezTo>
                    <a:pt x="1666" y="830"/>
                    <a:pt x="1665" y="827"/>
                    <a:pt x="1665" y="825"/>
                  </a:cubicBezTo>
                  <a:cubicBezTo>
                    <a:pt x="1665" y="820"/>
                    <a:pt x="1669" y="814"/>
                    <a:pt x="1669" y="810"/>
                  </a:cubicBezTo>
                  <a:cubicBezTo>
                    <a:pt x="1669" y="804"/>
                    <a:pt x="1665" y="794"/>
                    <a:pt x="1664" y="783"/>
                  </a:cubicBezTo>
                  <a:close/>
                  <a:moveTo>
                    <a:pt x="911" y="465"/>
                  </a:moveTo>
                  <a:cubicBezTo>
                    <a:pt x="918" y="465"/>
                    <a:pt x="918" y="465"/>
                    <a:pt x="918" y="465"/>
                  </a:cubicBezTo>
                  <a:cubicBezTo>
                    <a:pt x="918" y="468"/>
                    <a:pt x="910" y="471"/>
                    <a:pt x="911" y="465"/>
                  </a:cubicBezTo>
                  <a:close/>
                  <a:moveTo>
                    <a:pt x="923" y="465"/>
                  </a:moveTo>
                  <a:cubicBezTo>
                    <a:pt x="924" y="455"/>
                    <a:pt x="940" y="454"/>
                    <a:pt x="947" y="459"/>
                  </a:cubicBezTo>
                  <a:cubicBezTo>
                    <a:pt x="947" y="468"/>
                    <a:pt x="931" y="466"/>
                    <a:pt x="923" y="465"/>
                  </a:cubicBezTo>
                  <a:close/>
                  <a:moveTo>
                    <a:pt x="1059" y="449"/>
                  </a:moveTo>
                  <a:cubicBezTo>
                    <a:pt x="1056" y="449"/>
                    <a:pt x="1055" y="446"/>
                    <a:pt x="1052" y="444"/>
                  </a:cubicBezTo>
                  <a:cubicBezTo>
                    <a:pt x="1049" y="444"/>
                    <a:pt x="1048" y="446"/>
                    <a:pt x="1045" y="445"/>
                  </a:cubicBezTo>
                  <a:cubicBezTo>
                    <a:pt x="1041" y="445"/>
                    <a:pt x="1041" y="441"/>
                    <a:pt x="1038" y="440"/>
                  </a:cubicBezTo>
                  <a:cubicBezTo>
                    <a:pt x="1035" y="439"/>
                    <a:pt x="1033" y="441"/>
                    <a:pt x="1030" y="442"/>
                  </a:cubicBezTo>
                  <a:cubicBezTo>
                    <a:pt x="1026" y="440"/>
                    <a:pt x="1024" y="437"/>
                    <a:pt x="1021" y="435"/>
                  </a:cubicBezTo>
                  <a:cubicBezTo>
                    <a:pt x="1015" y="442"/>
                    <a:pt x="1008" y="436"/>
                    <a:pt x="1001" y="437"/>
                  </a:cubicBezTo>
                  <a:cubicBezTo>
                    <a:pt x="990" y="438"/>
                    <a:pt x="981" y="446"/>
                    <a:pt x="976" y="453"/>
                  </a:cubicBezTo>
                  <a:cubicBezTo>
                    <a:pt x="959" y="454"/>
                    <a:pt x="951" y="450"/>
                    <a:pt x="934" y="450"/>
                  </a:cubicBezTo>
                  <a:cubicBezTo>
                    <a:pt x="931" y="445"/>
                    <a:pt x="929" y="437"/>
                    <a:pt x="924" y="433"/>
                  </a:cubicBezTo>
                  <a:cubicBezTo>
                    <a:pt x="925" y="429"/>
                    <a:pt x="927" y="425"/>
                    <a:pt x="925" y="420"/>
                  </a:cubicBezTo>
                  <a:cubicBezTo>
                    <a:pt x="927" y="419"/>
                    <a:pt x="929" y="418"/>
                    <a:pt x="932" y="419"/>
                  </a:cubicBezTo>
                  <a:cubicBezTo>
                    <a:pt x="930" y="406"/>
                    <a:pt x="932" y="395"/>
                    <a:pt x="944" y="395"/>
                  </a:cubicBezTo>
                  <a:cubicBezTo>
                    <a:pt x="945" y="389"/>
                    <a:pt x="942" y="388"/>
                    <a:pt x="942" y="383"/>
                  </a:cubicBezTo>
                  <a:cubicBezTo>
                    <a:pt x="950" y="377"/>
                    <a:pt x="951" y="363"/>
                    <a:pt x="968" y="365"/>
                  </a:cubicBezTo>
                  <a:cubicBezTo>
                    <a:pt x="971" y="368"/>
                    <a:pt x="966" y="366"/>
                    <a:pt x="966" y="370"/>
                  </a:cubicBezTo>
                  <a:cubicBezTo>
                    <a:pt x="971" y="376"/>
                    <a:pt x="981" y="370"/>
                    <a:pt x="987" y="374"/>
                  </a:cubicBezTo>
                  <a:cubicBezTo>
                    <a:pt x="985" y="379"/>
                    <a:pt x="979" y="379"/>
                    <a:pt x="978" y="384"/>
                  </a:cubicBezTo>
                  <a:cubicBezTo>
                    <a:pt x="982" y="386"/>
                    <a:pt x="988" y="386"/>
                    <a:pt x="991" y="389"/>
                  </a:cubicBezTo>
                  <a:cubicBezTo>
                    <a:pt x="991" y="392"/>
                    <a:pt x="990" y="396"/>
                    <a:pt x="992" y="397"/>
                  </a:cubicBezTo>
                  <a:cubicBezTo>
                    <a:pt x="993" y="399"/>
                    <a:pt x="996" y="398"/>
                    <a:pt x="998" y="399"/>
                  </a:cubicBezTo>
                  <a:cubicBezTo>
                    <a:pt x="1001" y="393"/>
                    <a:pt x="1013" y="396"/>
                    <a:pt x="1014" y="387"/>
                  </a:cubicBezTo>
                  <a:cubicBezTo>
                    <a:pt x="1016" y="388"/>
                    <a:pt x="1019" y="389"/>
                    <a:pt x="1023" y="389"/>
                  </a:cubicBezTo>
                  <a:cubicBezTo>
                    <a:pt x="1025" y="388"/>
                    <a:pt x="1025" y="384"/>
                    <a:pt x="1027" y="382"/>
                  </a:cubicBezTo>
                  <a:cubicBezTo>
                    <a:pt x="1017" y="381"/>
                    <a:pt x="1005" y="384"/>
                    <a:pt x="999" y="373"/>
                  </a:cubicBezTo>
                  <a:cubicBezTo>
                    <a:pt x="1005" y="364"/>
                    <a:pt x="1021" y="365"/>
                    <a:pt x="1027" y="356"/>
                  </a:cubicBezTo>
                  <a:cubicBezTo>
                    <a:pt x="1035" y="358"/>
                    <a:pt x="1039" y="350"/>
                    <a:pt x="1047" y="353"/>
                  </a:cubicBezTo>
                  <a:cubicBezTo>
                    <a:pt x="1045" y="358"/>
                    <a:pt x="1040" y="360"/>
                    <a:pt x="1035" y="362"/>
                  </a:cubicBezTo>
                  <a:cubicBezTo>
                    <a:pt x="1036" y="366"/>
                    <a:pt x="1039" y="366"/>
                    <a:pt x="1042" y="368"/>
                  </a:cubicBezTo>
                  <a:cubicBezTo>
                    <a:pt x="1038" y="370"/>
                    <a:pt x="1040" y="378"/>
                    <a:pt x="1037" y="382"/>
                  </a:cubicBezTo>
                  <a:cubicBezTo>
                    <a:pt x="1033" y="383"/>
                    <a:pt x="1033" y="379"/>
                    <a:pt x="1029" y="380"/>
                  </a:cubicBezTo>
                  <a:cubicBezTo>
                    <a:pt x="1029" y="388"/>
                    <a:pt x="1037" y="388"/>
                    <a:pt x="1040" y="393"/>
                  </a:cubicBezTo>
                  <a:cubicBezTo>
                    <a:pt x="1049" y="391"/>
                    <a:pt x="1049" y="398"/>
                    <a:pt x="1058" y="396"/>
                  </a:cubicBezTo>
                  <a:cubicBezTo>
                    <a:pt x="1067" y="408"/>
                    <a:pt x="1087" y="411"/>
                    <a:pt x="1099" y="418"/>
                  </a:cubicBezTo>
                  <a:cubicBezTo>
                    <a:pt x="1105" y="421"/>
                    <a:pt x="1106" y="431"/>
                    <a:pt x="1112" y="436"/>
                  </a:cubicBezTo>
                  <a:cubicBezTo>
                    <a:pt x="1106" y="454"/>
                    <a:pt x="1075" y="450"/>
                    <a:pt x="1059" y="449"/>
                  </a:cubicBezTo>
                  <a:close/>
                  <a:moveTo>
                    <a:pt x="1104" y="91"/>
                  </a:moveTo>
                  <a:cubicBezTo>
                    <a:pt x="1108" y="89"/>
                    <a:pt x="1112" y="93"/>
                    <a:pt x="1115" y="94"/>
                  </a:cubicBezTo>
                  <a:cubicBezTo>
                    <a:pt x="1112" y="96"/>
                    <a:pt x="1108" y="92"/>
                    <a:pt x="1104" y="91"/>
                  </a:cubicBezTo>
                  <a:close/>
                  <a:moveTo>
                    <a:pt x="215" y="250"/>
                  </a:moveTo>
                  <a:cubicBezTo>
                    <a:pt x="215" y="251"/>
                    <a:pt x="214" y="252"/>
                    <a:pt x="215" y="252"/>
                  </a:cubicBezTo>
                  <a:cubicBezTo>
                    <a:pt x="217" y="250"/>
                    <a:pt x="221" y="244"/>
                    <a:pt x="217" y="245"/>
                  </a:cubicBezTo>
                  <a:cubicBezTo>
                    <a:pt x="222" y="239"/>
                    <a:pt x="233" y="233"/>
                    <a:pt x="233" y="227"/>
                  </a:cubicBezTo>
                  <a:cubicBezTo>
                    <a:pt x="238" y="227"/>
                    <a:pt x="246" y="222"/>
                    <a:pt x="248" y="214"/>
                  </a:cubicBezTo>
                  <a:cubicBezTo>
                    <a:pt x="246" y="214"/>
                    <a:pt x="243" y="217"/>
                    <a:pt x="242" y="215"/>
                  </a:cubicBezTo>
                  <a:cubicBezTo>
                    <a:pt x="248" y="212"/>
                    <a:pt x="251" y="208"/>
                    <a:pt x="258" y="206"/>
                  </a:cubicBezTo>
                  <a:cubicBezTo>
                    <a:pt x="260" y="209"/>
                    <a:pt x="257" y="213"/>
                    <a:pt x="257" y="216"/>
                  </a:cubicBezTo>
                  <a:cubicBezTo>
                    <a:pt x="262" y="217"/>
                    <a:pt x="268" y="210"/>
                    <a:pt x="274" y="208"/>
                  </a:cubicBezTo>
                  <a:cubicBezTo>
                    <a:pt x="277" y="207"/>
                    <a:pt x="283" y="209"/>
                    <a:pt x="287" y="206"/>
                  </a:cubicBezTo>
                  <a:cubicBezTo>
                    <a:pt x="288" y="206"/>
                    <a:pt x="290" y="202"/>
                    <a:pt x="292" y="201"/>
                  </a:cubicBezTo>
                  <a:cubicBezTo>
                    <a:pt x="297" y="196"/>
                    <a:pt x="310" y="191"/>
                    <a:pt x="305" y="187"/>
                  </a:cubicBezTo>
                  <a:cubicBezTo>
                    <a:pt x="309" y="187"/>
                    <a:pt x="308" y="182"/>
                    <a:pt x="311" y="180"/>
                  </a:cubicBezTo>
                  <a:cubicBezTo>
                    <a:pt x="313" y="181"/>
                    <a:pt x="313" y="182"/>
                    <a:pt x="314" y="181"/>
                  </a:cubicBezTo>
                  <a:cubicBezTo>
                    <a:pt x="323" y="157"/>
                    <a:pt x="359" y="143"/>
                    <a:pt x="376" y="124"/>
                  </a:cubicBezTo>
                  <a:cubicBezTo>
                    <a:pt x="369" y="128"/>
                    <a:pt x="360" y="131"/>
                    <a:pt x="353" y="134"/>
                  </a:cubicBezTo>
                  <a:cubicBezTo>
                    <a:pt x="361" y="124"/>
                    <a:pt x="378" y="117"/>
                    <a:pt x="387" y="108"/>
                  </a:cubicBezTo>
                  <a:cubicBezTo>
                    <a:pt x="396" y="101"/>
                    <a:pt x="401" y="100"/>
                    <a:pt x="400" y="94"/>
                  </a:cubicBezTo>
                  <a:cubicBezTo>
                    <a:pt x="322" y="137"/>
                    <a:pt x="252" y="193"/>
                    <a:pt x="200" y="258"/>
                  </a:cubicBezTo>
                  <a:cubicBezTo>
                    <a:pt x="202" y="257"/>
                    <a:pt x="206" y="253"/>
                    <a:pt x="208" y="254"/>
                  </a:cubicBezTo>
                  <a:cubicBezTo>
                    <a:pt x="203" y="260"/>
                    <a:pt x="192" y="264"/>
                    <a:pt x="192" y="271"/>
                  </a:cubicBezTo>
                  <a:cubicBezTo>
                    <a:pt x="194" y="265"/>
                    <a:pt x="199" y="268"/>
                    <a:pt x="203" y="266"/>
                  </a:cubicBezTo>
                  <a:cubicBezTo>
                    <a:pt x="210" y="262"/>
                    <a:pt x="210" y="255"/>
                    <a:pt x="215" y="250"/>
                  </a:cubicBezTo>
                  <a:close/>
                  <a:moveTo>
                    <a:pt x="63" y="1119"/>
                  </a:moveTo>
                  <a:cubicBezTo>
                    <a:pt x="63" y="1103"/>
                    <a:pt x="54" y="1079"/>
                    <a:pt x="50" y="1063"/>
                  </a:cubicBezTo>
                  <a:cubicBezTo>
                    <a:pt x="48" y="1055"/>
                    <a:pt x="40" y="1047"/>
                    <a:pt x="37" y="1040"/>
                  </a:cubicBezTo>
                  <a:cubicBezTo>
                    <a:pt x="33" y="1032"/>
                    <a:pt x="30" y="1023"/>
                    <a:pt x="27" y="1015"/>
                  </a:cubicBezTo>
                  <a:cubicBezTo>
                    <a:pt x="21" y="998"/>
                    <a:pt x="12" y="982"/>
                    <a:pt x="8" y="967"/>
                  </a:cubicBezTo>
                  <a:cubicBezTo>
                    <a:pt x="7" y="962"/>
                    <a:pt x="6" y="954"/>
                    <a:pt x="5" y="947"/>
                  </a:cubicBezTo>
                  <a:cubicBezTo>
                    <a:pt x="4" y="944"/>
                    <a:pt x="0" y="929"/>
                    <a:pt x="1" y="934"/>
                  </a:cubicBezTo>
                  <a:cubicBezTo>
                    <a:pt x="15" y="1040"/>
                    <a:pt x="48" y="1132"/>
                    <a:pt x="89" y="1208"/>
                  </a:cubicBezTo>
                  <a:cubicBezTo>
                    <a:pt x="80" y="1183"/>
                    <a:pt x="62" y="1159"/>
                    <a:pt x="61" y="1131"/>
                  </a:cubicBezTo>
                  <a:cubicBezTo>
                    <a:pt x="61" y="1127"/>
                    <a:pt x="63" y="1123"/>
                    <a:pt x="63" y="1119"/>
                  </a:cubicBezTo>
                  <a:close/>
                  <a:moveTo>
                    <a:pt x="585" y="5"/>
                  </a:moveTo>
                  <a:cubicBezTo>
                    <a:pt x="584" y="5"/>
                    <a:pt x="583" y="5"/>
                    <a:pt x="583" y="4"/>
                  </a:cubicBezTo>
                  <a:cubicBezTo>
                    <a:pt x="584" y="4"/>
                    <a:pt x="585" y="4"/>
                    <a:pt x="585" y="3"/>
                  </a:cubicBezTo>
                  <a:cubicBezTo>
                    <a:pt x="581" y="3"/>
                    <a:pt x="578" y="3"/>
                    <a:pt x="577" y="6"/>
                  </a:cubicBezTo>
                  <a:cubicBezTo>
                    <a:pt x="580" y="7"/>
                    <a:pt x="584" y="7"/>
                    <a:pt x="585" y="5"/>
                  </a:cubicBezTo>
                  <a:close/>
                </a:path>
              </a:pathLst>
            </a:custGeom>
            <a:grpFill/>
            <a:ln w="9525" cap="flat" cmpd="sng">
              <a:noFill/>
              <a:prstDash val="solid"/>
              <a:round/>
              <a:headEnd type="none" w="med" len="med"/>
              <a:tailEnd type="none" w="med" len="med"/>
            </a:ln>
            <a:effectLst/>
          </p:spPr>
          <p:txBody>
            <a:bodyPr/>
            <a:lstStyle/>
            <a:p>
              <a:endParaRPr lang="de-DE"/>
            </a:p>
          </p:txBody>
        </p:sp>
      </p:grpSp>
    </p:spTree>
    <p:extLst>
      <p:ext uri="{BB962C8B-B14F-4D97-AF65-F5344CB8AC3E}">
        <p14:creationId xmlns:p14="http://schemas.microsoft.com/office/powerpoint/2010/main" val="22016900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1000"/>
                                        <p:tgtEl>
                                          <p:spTgt spid="69"/>
                                        </p:tgtEl>
                                      </p:cBhvr>
                                    </p:animEffect>
                                    <p:anim calcmode="lin" valueType="num">
                                      <p:cBhvr>
                                        <p:cTn id="8" dur="1000" fill="hold"/>
                                        <p:tgtEl>
                                          <p:spTgt spid="69"/>
                                        </p:tgtEl>
                                        <p:attrNameLst>
                                          <p:attrName>ppt_w</p:attrName>
                                        </p:attrNameLst>
                                      </p:cBhvr>
                                      <p:tavLst>
                                        <p:tav tm="0" fmla="#ppt_w*sin(2.5*pi*$)">
                                          <p:val>
                                            <p:fltVal val="0"/>
                                          </p:val>
                                        </p:tav>
                                        <p:tav tm="100000">
                                          <p:val>
                                            <p:fltVal val="1"/>
                                          </p:val>
                                        </p:tav>
                                      </p:tavLst>
                                    </p:anim>
                                    <p:anim calcmode="lin" valueType="num">
                                      <p:cBhvr>
                                        <p:cTn id="9" dur="1000" fill="hold"/>
                                        <p:tgtEl>
                                          <p:spTgt spid="69"/>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9" fill="hold" grpId="0" nodeType="clickEffect">
                                  <p:stCondLst>
                                    <p:cond delay="0"/>
                                  </p:stCondLst>
                                  <p:childTnLst>
                                    <p:set>
                                      <p:cBhvr>
                                        <p:cTn id="13" dur="1" fill="hold">
                                          <p:stCondLst>
                                            <p:cond delay="0"/>
                                          </p:stCondLst>
                                        </p:cTn>
                                        <p:tgtEl>
                                          <p:spTgt spid="61"/>
                                        </p:tgtEl>
                                        <p:attrNameLst>
                                          <p:attrName>style.visibility</p:attrName>
                                        </p:attrNameLst>
                                      </p:cBhvr>
                                      <p:to>
                                        <p:strVal val="visible"/>
                                      </p:to>
                                    </p:set>
                                    <p:anim calcmode="lin" valueType="num">
                                      <p:cBhvr additive="base">
                                        <p:cTn id="14" dur="500" fill="hold"/>
                                        <p:tgtEl>
                                          <p:spTgt spid="61"/>
                                        </p:tgtEl>
                                        <p:attrNameLst>
                                          <p:attrName>ppt_x</p:attrName>
                                        </p:attrNameLst>
                                      </p:cBhvr>
                                      <p:tavLst>
                                        <p:tav tm="0">
                                          <p:val>
                                            <p:strVal val="0-#ppt_w/2"/>
                                          </p:val>
                                        </p:tav>
                                        <p:tav tm="100000">
                                          <p:val>
                                            <p:strVal val="#ppt_x"/>
                                          </p:val>
                                        </p:tav>
                                      </p:tavLst>
                                    </p:anim>
                                    <p:anim calcmode="lin" valueType="num">
                                      <p:cBhvr additive="base">
                                        <p:cTn id="15" dur="500" fill="hold"/>
                                        <p:tgtEl>
                                          <p:spTgt spid="61"/>
                                        </p:tgtEl>
                                        <p:attrNameLst>
                                          <p:attrName>ppt_y</p:attrName>
                                        </p:attrNameLst>
                                      </p:cBhvr>
                                      <p:tavLst>
                                        <p:tav tm="0">
                                          <p:val>
                                            <p:strVal val="0-#ppt_h/2"/>
                                          </p:val>
                                        </p:tav>
                                        <p:tav tm="100000">
                                          <p:val>
                                            <p:strVal val="#ppt_y"/>
                                          </p:val>
                                        </p:tav>
                                      </p:tavLst>
                                    </p:anim>
                                  </p:childTnLst>
                                </p:cTn>
                              </p:par>
                            </p:childTnLst>
                          </p:cTn>
                        </p:par>
                        <p:par>
                          <p:cTn id="16" fill="hold">
                            <p:stCondLst>
                              <p:cond delay="500"/>
                            </p:stCondLst>
                            <p:childTnLst>
                              <p:par>
                                <p:cTn id="17" presetID="14" presetClass="entr" presetSubtype="10" fill="hold" grpId="0"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randombar(horizontal)">
                                      <p:cBhvr>
                                        <p:cTn id="19" dur="500"/>
                                        <p:tgtEl>
                                          <p:spTgt spid="68"/>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3" fill="hold" grpId="0" nodeType="clickEffect">
                                  <p:stCondLst>
                                    <p:cond delay="0"/>
                                  </p:stCondLst>
                                  <p:childTnLst>
                                    <p:set>
                                      <p:cBhvr>
                                        <p:cTn id="23" dur="1" fill="hold">
                                          <p:stCondLst>
                                            <p:cond delay="0"/>
                                          </p:stCondLst>
                                        </p:cTn>
                                        <p:tgtEl>
                                          <p:spTgt spid="64"/>
                                        </p:tgtEl>
                                        <p:attrNameLst>
                                          <p:attrName>style.visibility</p:attrName>
                                        </p:attrNameLst>
                                      </p:cBhvr>
                                      <p:to>
                                        <p:strVal val="visible"/>
                                      </p:to>
                                    </p:set>
                                    <p:anim calcmode="lin" valueType="num">
                                      <p:cBhvr additive="base">
                                        <p:cTn id="24" dur="500" fill="hold"/>
                                        <p:tgtEl>
                                          <p:spTgt spid="64"/>
                                        </p:tgtEl>
                                        <p:attrNameLst>
                                          <p:attrName>ppt_x</p:attrName>
                                        </p:attrNameLst>
                                      </p:cBhvr>
                                      <p:tavLst>
                                        <p:tav tm="0">
                                          <p:val>
                                            <p:strVal val="1+#ppt_w/2"/>
                                          </p:val>
                                        </p:tav>
                                        <p:tav tm="100000">
                                          <p:val>
                                            <p:strVal val="#ppt_x"/>
                                          </p:val>
                                        </p:tav>
                                      </p:tavLst>
                                    </p:anim>
                                    <p:anim calcmode="lin" valueType="num">
                                      <p:cBhvr additive="base">
                                        <p:cTn id="25" dur="500" fill="hold"/>
                                        <p:tgtEl>
                                          <p:spTgt spid="64"/>
                                        </p:tgtEl>
                                        <p:attrNameLst>
                                          <p:attrName>ppt_y</p:attrName>
                                        </p:attrNameLst>
                                      </p:cBhvr>
                                      <p:tavLst>
                                        <p:tav tm="0">
                                          <p:val>
                                            <p:strVal val="0-#ppt_h/2"/>
                                          </p:val>
                                        </p:tav>
                                        <p:tav tm="100000">
                                          <p:val>
                                            <p:strVal val="#ppt_y"/>
                                          </p:val>
                                        </p:tav>
                                      </p:tavLst>
                                    </p:anim>
                                  </p:childTnLst>
                                </p:cTn>
                              </p:par>
                            </p:childTnLst>
                          </p:cTn>
                        </p:par>
                        <p:par>
                          <p:cTn id="26" fill="hold">
                            <p:stCondLst>
                              <p:cond delay="500"/>
                            </p:stCondLst>
                            <p:childTnLst>
                              <p:par>
                                <p:cTn id="27" presetID="14" presetClass="entr" presetSubtype="10" fill="hold" grpId="0" nodeType="after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randombar(horizontal)">
                                      <p:cBhvr>
                                        <p:cTn id="29" dur="500"/>
                                        <p:tgtEl>
                                          <p:spTgt spid="67"/>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12" fill="hold" grpId="0" nodeType="clickEffect">
                                  <p:stCondLst>
                                    <p:cond delay="0"/>
                                  </p:stCondLst>
                                  <p:childTnLst>
                                    <p:set>
                                      <p:cBhvr>
                                        <p:cTn id="33" dur="1" fill="hold">
                                          <p:stCondLst>
                                            <p:cond delay="0"/>
                                          </p:stCondLst>
                                        </p:cTn>
                                        <p:tgtEl>
                                          <p:spTgt spid="62"/>
                                        </p:tgtEl>
                                        <p:attrNameLst>
                                          <p:attrName>style.visibility</p:attrName>
                                        </p:attrNameLst>
                                      </p:cBhvr>
                                      <p:to>
                                        <p:strVal val="visible"/>
                                      </p:to>
                                    </p:set>
                                    <p:anim calcmode="lin" valueType="num">
                                      <p:cBhvr additive="base">
                                        <p:cTn id="34" dur="500" fill="hold"/>
                                        <p:tgtEl>
                                          <p:spTgt spid="62"/>
                                        </p:tgtEl>
                                        <p:attrNameLst>
                                          <p:attrName>ppt_x</p:attrName>
                                        </p:attrNameLst>
                                      </p:cBhvr>
                                      <p:tavLst>
                                        <p:tav tm="0">
                                          <p:val>
                                            <p:strVal val="0-#ppt_w/2"/>
                                          </p:val>
                                        </p:tav>
                                        <p:tav tm="100000">
                                          <p:val>
                                            <p:strVal val="#ppt_x"/>
                                          </p:val>
                                        </p:tav>
                                      </p:tavLst>
                                    </p:anim>
                                    <p:anim calcmode="lin" valueType="num">
                                      <p:cBhvr additive="base">
                                        <p:cTn id="35" dur="500" fill="hold"/>
                                        <p:tgtEl>
                                          <p:spTgt spid="62"/>
                                        </p:tgtEl>
                                        <p:attrNameLst>
                                          <p:attrName>ppt_y</p:attrName>
                                        </p:attrNameLst>
                                      </p:cBhvr>
                                      <p:tavLst>
                                        <p:tav tm="0">
                                          <p:val>
                                            <p:strVal val="1+#ppt_h/2"/>
                                          </p:val>
                                        </p:tav>
                                        <p:tav tm="100000">
                                          <p:val>
                                            <p:strVal val="#ppt_y"/>
                                          </p:val>
                                        </p:tav>
                                      </p:tavLst>
                                    </p:anim>
                                  </p:childTnLst>
                                </p:cTn>
                              </p:par>
                            </p:childTnLst>
                          </p:cTn>
                        </p:par>
                        <p:par>
                          <p:cTn id="36" fill="hold">
                            <p:stCondLst>
                              <p:cond delay="500"/>
                            </p:stCondLst>
                            <p:childTnLst>
                              <p:par>
                                <p:cTn id="37" presetID="14" presetClass="entr" presetSubtype="10" fill="hold" grpId="0" nodeType="afterEffect">
                                  <p:stCondLst>
                                    <p:cond delay="0"/>
                                  </p:stCondLst>
                                  <p:childTnLst>
                                    <p:set>
                                      <p:cBhvr>
                                        <p:cTn id="38" dur="1" fill="hold">
                                          <p:stCondLst>
                                            <p:cond delay="0"/>
                                          </p:stCondLst>
                                        </p:cTn>
                                        <p:tgtEl>
                                          <p:spTgt spid="65"/>
                                        </p:tgtEl>
                                        <p:attrNameLst>
                                          <p:attrName>style.visibility</p:attrName>
                                        </p:attrNameLst>
                                      </p:cBhvr>
                                      <p:to>
                                        <p:strVal val="visible"/>
                                      </p:to>
                                    </p:set>
                                    <p:animEffect transition="in" filter="randombar(horizontal)">
                                      <p:cBhvr>
                                        <p:cTn id="39" dur="500"/>
                                        <p:tgtEl>
                                          <p:spTgt spid="65"/>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6" fill="hold" grpId="0" nodeType="clickEffect">
                                  <p:stCondLst>
                                    <p:cond delay="0"/>
                                  </p:stCondLst>
                                  <p:childTnLst>
                                    <p:set>
                                      <p:cBhvr>
                                        <p:cTn id="43" dur="1" fill="hold">
                                          <p:stCondLst>
                                            <p:cond delay="0"/>
                                          </p:stCondLst>
                                        </p:cTn>
                                        <p:tgtEl>
                                          <p:spTgt spid="63"/>
                                        </p:tgtEl>
                                        <p:attrNameLst>
                                          <p:attrName>style.visibility</p:attrName>
                                        </p:attrNameLst>
                                      </p:cBhvr>
                                      <p:to>
                                        <p:strVal val="visible"/>
                                      </p:to>
                                    </p:set>
                                    <p:anim calcmode="lin" valueType="num">
                                      <p:cBhvr additive="base">
                                        <p:cTn id="44" dur="500" fill="hold"/>
                                        <p:tgtEl>
                                          <p:spTgt spid="63"/>
                                        </p:tgtEl>
                                        <p:attrNameLst>
                                          <p:attrName>ppt_x</p:attrName>
                                        </p:attrNameLst>
                                      </p:cBhvr>
                                      <p:tavLst>
                                        <p:tav tm="0">
                                          <p:val>
                                            <p:strVal val="1+#ppt_w/2"/>
                                          </p:val>
                                        </p:tav>
                                        <p:tav tm="100000">
                                          <p:val>
                                            <p:strVal val="#ppt_x"/>
                                          </p:val>
                                        </p:tav>
                                      </p:tavLst>
                                    </p:anim>
                                    <p:anim calcmode="lin" valueType="num">
                                      <p:cBhvr additive="base">
                                        <p:cTn id="45" dur="500" fill="hold"/>
                                        <p:tgtEl>
                                          <p:spTgt spid="63"/>
                                        </p:tgtEl>
                                        <p:attrNameLst>
                                          <p:attrName>ppt_y</p:attrName>
                                        </p:attrNameLst>
                                      </p:cBhvr>
                                      <p:tavLst>
                                        <p:tav tm="0">
                                          <p:val>
                                            <p:strVal val="1+#ppt_h/2"/>
                                          </p:val>
                                        </p:tav>
                                        <p:tav tm="100000">
                                          <p:val>
                                            <p:strVal val="#ppt_y"/>
                                          </p:val>
                                        </p:tav>
                                      </p:tavLst>
                                    </p:anim>
                                  </p:childTnLst>
                                </p:cTn>
                              </p:par>
                              <p:par>
                                <p:cTn id="46" presetID="14" presetClass="entr" presetSubtype="10" fill="hold" grpId="0" nodeType="withEffect">
                                  <p:stCondLst>
                                    <p:cond delay="600"/>
                                  </p:stCondLst>
                                  <p:childTnLst>
                                    <p:set>
                                      <p:cBhvr>
                                        <p:cTn id="47" dur="1" fill="hold">
                                          <p:stCondLst>
                                            <p:cond delay="0"/>
                                          </p:stCondLst>
                                        </p:cTn>
                                        <p:tgtEl>
                                          <p:spTgt spid="66"/>
                                        </p:tgtEl>
                                        <p:attrNameLst>
                                          <p:attrName>style.visibility</p:attrName>
                                        </p:attrNameLst>
                                      </p:cBhvr>
                                      <p:to>
                                        <p:strVal val="visible"/>
                                      </p:to>
                                    </p:set>
                                    <p:animEffect transition="in" filter="randombar(horizontal)">
                                      <p:cBhvr>
                                        <p:cTn id="48"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animBg="1"/>
      <p:bldP spid="63" grpId="0" animBg="1"/>
      <p:bldP spid="64" grpId="0" animBg="1"/>
      <p:bldP spid="65" grpId="0" animBg="1"/>
      <p:bldP spid="66" grpId="0" animBg="1"/>
      <p:bldP spid="67" grpId="0" animBg="1"/>
      <p:bldP spid="6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组合 71">
            <a:extLst>
              <a:ext uri="{FF2B5EF4-FFF2-40B4-BE49-F238E27FC236}">
                <a16:creationId xmlns:a16="http://schemas.microsoft.com/office/drawing/2014/main" id="{61991843-E3AB-4E4F-BF82-B5A4131DA3DE}"/>
              </a:ext>
            </a:extLst>
          </p:cNvPr>
          <p:cNvGrpSpPr/>
          <p:nvPr/>
        </p:nvGrpSpPr>
        <p:grpSpPr>
          <a:xfrm>
            <a:off x="8435987" y="2087481"/>
            <a:ext cx="2431882" cy="2709371"/>
            <a:chOff x="8435987" y="2087481"/>
            <a:chExt cx="2431882" cy="2709371"/>
          </a:xfrm>
        </p:grpSpPr>
        <p:sp>
          <p:nvSpPr>
            <p:cNvPr id="81" name="矩形标注 80"/>
            <p:cNvSpPr/>
            <p:nvPr/>
          </p:nvSpPr>
          <p:spPr>
            <a:xfrm>
              <a:off x="8435987" y="2087481"/>
              <a:ext cx="2401902" cy="2709371"/>
            </a:xfrm>
            <a:prstGeom prst="wedgeRoundRectCallout">
              <a:avLst>
                <a:gd name="adj1" fmla="val -74240"/>
                <a:gd name="adj2" fmla="val 27237"/>
                <a:gd name="adj3" fmla="val 16667"/>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7232" tIns="38616" rIns="77232" bIns="38616" rtlCol="0" anchor="ctr"/>
            <a:lstStyle/>
            <a:p>
              <a:pPr algn="ctr"/>
              <a:endParaRPr lang="zh-CN" altLang="en-US"/>
            </a:p>
          </p:txBody>
        </p:sp>
        <p:sp>
          <p:nvSpPr>
            <p:cNvPr id="82" name="TextBox 81"/>
            <p:cNvSpPr txBox="1"/>
            <p:nvPr/>
          </p:nvSpPr>
          <p:spPr>
            <a:xfrm>
              <a:off x="8515637" y="2275813"/>
              <a:ext cx="2352232" cy="2287437"/>
            </a:xfrm>
            <a:prstGeom prst="rect">
              <a:avLst/>
            </a:prstGeom>
            <a:noFill/>
          </p:spPr>
          <p:txBody>
            <a:bodyPr wrap="square" lIns="77232" tIns="38616" rIns="77232" bIns="38616" rtlCol="0">
              <a:spAutoFit/>
            </a:bodyPr>
            <a:lstStyle/>
            <a:p>
              <a:pPr>
                <a:lnSpc>
                  <a:spcPct val="130000"/>
                </a:lnSpc>
              </a:pPr>
              <a:r>
                <a:rPr lang="zh-CN" altLang="en-US" sz="1600" dirty="0">
                  <a:solidFill>
                    <a:schemeClr val="bg1"/>
                  </a:solidFill>
                  <a:latin typeface="微软雅黑" pitchFamily="34" charset="-122"/>
                  <a:ea typeface="微软雅黑" pitchFamily="34" charset="-122"/>
                </a:rPr>
                <a:t>选择全国十二个热门就业城市，从公司招聘要求，公司情况，综合情况三个维度对数据分析职位进行全面分析，便于求职者做出合适且较好的数据分析职位，</a:t>
              </a:r>
            </a:p>
          </p:txBody>
        </p:sp>
      </p:grpSp>
      <p:grpSp>
        <p:nvGrpSpPr>
          <p:cNvPr id="71" name="组合 70">
            <a:extLst>
              <a:ext uri="{FF2B5EF4-FFF2-40B4-BE49-F238E27FC236}">
                <a16:creationId xmlns:a16="http://schemas.microsoft.com/office/drawing/2014/main" id="{27863875-94FC-4569-A23F-E60705EF54F9}"/>
              </a:ext>
            </a:extLst>
          </p:cNvPr>
          <p:cNvGrpSpPr/>
          <p:nvPr/>
        </p:nvGrpSpPr>
        <p:grpSpPr>
          <a:xfrm>
            <a:off x="2086846" y="1530663"/>
            <a:ext cx="5015619" cy="4222012"/>
            <a:chOff x="2086846" y="1530663"/>
            <a:chExt cx="5015619" cy="4222012"/>
          </a:xfrm>
        </p:grpSpPr>
        <p:grpSp>
          <p:nvGrpSpPr>
            <p:cNvPr id="2" name="Group 66"/>
            <p:cNvGrpSpPr>
              <a:grpSpLocks/>
            </p:cNvGrpSpPr>
            <p:nvPr/>
          </p:nvGrpSpPr>
          <p:grpSpPr bwMode="auto">
            <a:xfrm>
              <a:off x="2086846" y="1530663"/>
              <a:ext cx="5015619" cy="4222012"/>
              <a:chOff x="720" y="839"/>
              <a:chExt cx="3740" cy="3146"/>
            </a:xfrm>
            <a:solidFill>
              <a:srgbClr val="E8E8E6"/>
            </a:solidFill>
          </p:grpSpPr>
          <p:sp>
            <p:nvSpPr>
              <p:cNvPr id="3" name="Freeform 67"/>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rgbClr val="414455"/>
                </a:solidFill>
                <a:prstDash val="solid"/>
                <a:round/>
                <a:headEnd/>
                <a:tailEnd/>
              </a:ln>
            </p:spPr>
            <p:txBody>
              <a:bodyPr/>
              <a:lstStyle/>
              <a:p>
                <a:endParaRPr lang="zh-CN" altLang="en-US"/>
              </a:p>
            </p:txBody>
          </p:sp>
          <p:sp>
            <p:nvSpPr>
              <p:cNvPr id="4" name="Freeform 68"/>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rgbClr val="414455"/>
                </a:solidFill>
                <a:prstDash val="solid"/>
                <a:round/>
                <a:headEnd/>
                <a:tailEnd/>
              </a:ln>
            </p:spPr>
            <p:txBody>
              <a:bodyPr/>
              <a:lstStyle/>
              <a:p>
                <a:endParaRPr lang="zh-CN" altLang="en-US"/>
              </a:p>
            </p:txBody>
          </p:sp>
          <p:sp>
            <p:nvSpPr>
              <p:cNvPr id="5" name="Freeform 69"/>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rgbClr val="414455"/>
                </a:solidFill>
                <a:prstDash val="solid"/>
                <a:round/>
                <a:headEnd/>
                <a:tailEnd/>
              </a:ln>
            </p:spPr>
            <p:txBody>
              <a:bodyPr/>
              <a:lstStyle/>
              <a:p>
                <a:endParaRPr lang="zh-CN" altLang="en-US"/>
              </a:p>
            </p:txBody>
          </p:sp>
          <p:sp>
            <p:nvSpPr>
              <p:cNvPr id="6" name="Freeform 70"/>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rgbClr val="414455"/>
                </a:solidFill>
                <a:prstDash val="solid"/>
                <a:round/>
                <a:headEnd/>
                <a:tailEnd/>
              </a:ln>
            </p:spPr>
            <p:txBody>
              <a:bodyPr/>
              <a:lstStyle/>
              <a:p>
                <a:endParaRPr lang="zh-CN" altLang="en-US"/>
              </a:p>
            </p:txBody>
          </p:sp>
          <p:sp>
            <p:nvSpPr>
              <p:cNvPr id="7" name="Freeform 71"/>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rgbClr val="414455"/>
                </a:solidFill>
                <a:prstDash val="solid"/>
                <a:round/>
                <a:headEnd/>
                <a:tailEnd/>
              </a:ln>
            </p:spPr>
            <p:txBody>
              <a:bodyPr/>
              <a:lstStyle/>
              <a:p>
                <a:endParaRPr lang="zh-CN" altLang="en-US"/>
              </a:p>
            </p:txBody>
          </p:sp>
          <p:sp>
            <p:nvSpPr>
              <p:cNvPr id="8" name="Freeform 72"/>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rgbClr val="414455"/>
                </a:solidFill>
                <a:prstDash val="solid"/>
                <a:round/>
                <a:headEnd/>
                <a:tailEnd/>
              </a:ln>
            </p:spPr>
            <p:txBody>
              <a:bodyPr/>
              <a:lstStyle/>
              <a:p>
                <a:endParaRPr lang="zh-CN" altLang="en-US"/>
              </a:p>
            </p:txBody>
          </p:sp>
          <p:sp>
            <p:nvSpPr>
              <p:cNvPr id="9" name="Freeform 73"/>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rgbClr val="414455"/>
                </a:solidFill>
                <a:prstDash val="solid"/>
                <a:round/>
                <a:headEnd/>
                <a:tailEnd/>
              </a:ln>
            </p:spPr>
            <p:txBody>
              <a:bodyPr/>
              <a:lstStyle/>
              <a:p>
                <a:endParaRPr lang="zh-CN" altLang="en-US"/>
              </a:p>
            </p:txBody>
          </p:sp>
          <p:sp>
            <p:nvSpPr>
              <p:cNvPr id="10" name="Freeform 74"/>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rgbClr val="414455"/>
                </a:solidFill>
                <a:prstDash val="solid"/>
                <a:round/>
                <a:headEnd/>
                <a:tailEnd/>
              </a:ln>
            </p:spPr>
            <p:txBody>
              <a:bodyPr/>
              <a:lstStyle/>
              <a:p>
                <a:endParaRPr lang="zh-CN" altLang="en-US"/>
              </a:p>
            </p:txBody>
          </p:sp>
          <p:sp>
            <p:nvSpPr>
              <p:cNvPr id="11" name="Freeform 75"/>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rgbClr val="414455"/>
                </a:solidFill>
                <a:prstDash val="solid"/>
                <a:round/>
                <a:headEnd/>
                <a:tailEnd/>
              </a:ln>
            </p:spPr>
            <p:txBody>
              <a:bodyPr/>
              <a:lstStyle/>
              <a:p>
                <a:endParaRPr lang="zh-CN" altLang="en-US"/>
              </a:p>
            </p:txBody>
          </p:sp>
          <p:sp>
            <p:nvSpPr>
              <p:cNvPr id="12" name="Freeform 76"/>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rgbClr val="414455"/>
                </a:solidFill>
                <a:prstDash val="solid"/>
                <a:round/>
                <a:headEnd/>
                <a:tailEnd/>
              </a:ln>
            </p:spPr>
            <p:txBody>
              <a:bodyPr/>
              <a:lstStyle/>
              <a:p>
                <a:endParaRPr lang="zh-CN" altLang="en-US"/>
              </a:p>
            </p:txBody>
          </p:sp>
          <p:sp>
            <p:nvSpPr>
              <p:cNvPr id="13" name="Freeform 77"/>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rgbClr val="414455"/>
                </a:solidFill>
                <a:prstDash val="solid"/>
                <a:round/>
                <a:headEnd/>
                <a:tailEnd/>
              </a:ln>
            </p:spPr>
            <p:txBody>
              <a:bodyPr/>
              <a:lstStyle/>
              <a:p>
                <a:endParaRPr lang="zh-CN" altLang="en-US"/>
              </a:p>
            </p:txBody>
          </p:sp>
          <p:sp>
            <p:nvSpPr>
              <p:cNvPr id="14" name="Freeform 78"/>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rgbClr val="414455"/>
                </a:solidFill>
                <a:prstDash val="solid"/>
                <a:round/>
                <a:headEnd/>
                <a:tailEnd/>
              </a:ln>
            </p:spPr>
            <p:txBody>
              <a:bodyPr/>
              <a:lstStyle/>
              <a:p>
                <a:endParaRPr lang="zh-CN" altLang="en-US"/>
              </a:p>
            </p:txBody>
          </p:sp>
          <p:sp>
            <p:nvSpPr>
              <p:cNvPr id="15" name="Freeform 79"/>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rgbClr val="414455"/>
                </a:solidFill>
                <a:prstDash val="solid"/>
                <a:round/>
                <a:headEnd/>
                <a:tailEnd/>
              </a:ln>
            </p:spPr>
            <p:txBody>
              <a:bodyPr/>
              <a:lstStyle/>
              <a:p>
                <a:endParaRPr lang="zh-CN" altLang="en-US"/>
              </a:p>
            </p:txBody>
          </p:sp>
          <p:sp>
            <p:nvSpPr>
              <p:cNvPr id="16" name="Freeform 80"/>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rgbClr val="414455"/>
                </a:solidFill>
                <a:prstDash val="solid"/>
                <a:round/>
                <a:headEnd/>
                <a:tailEnd/>
              </a:ln>
            </p:spPr>
            <p:txBody>
              <a:bodyPr/>
              <a:lstStyle/>
              <a:p>
                <a:endParaRPr lang="zh-CN" altLang="en-US"/>
              </a:p>
            </p:txBody>
          </p:sp>
          <p:sp>
            <p:nvSpPr>
              <p:cNvPr id="17" name="Freeform 81"/>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rgbClr val="414455"/>
                </a:solidFill>
                <a:prstDash val="solid"/>
                <a:round/>
                <a:headEnd/>
                <a:tailEnd/>
              </a:ln>
            </p:spPr>
            <p:txBody>
              <a:bodyPr/>
              <a:lstStyle/>
              <a:p>
                <a:endParaRPr lang="zh-CN" altLang="en-US"/>
              </a:p>
            </p:txBody>
          </p:sp>
          <p:sp>
            <p:nvSpPr>
              <p:cNvPr id="18" name="Freeform 82"/>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rgbClr val="414455"/>
                </a:solidFill>
                <a:prstDash val="solid"/>
                <a:round/>
                <a:headEnd/>
                <a:tailEnd/>
              </a:ln>
            </p:spPr>
            <p:txBody>
              <a:bodyPr/>
              <a:lstStyle/>
              <a:p>
                <a:endParaRPr lang="zh-CN" altLang="en-US"/>
              </a:p>
            </p:txBody>
          </p:sp>
          <p:sp>
            <p:nvSpPr>
              <p:cNvPr id="19" name="Freeform 83"/>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rgbClr val="414455"/>
                </a:solidFill>
                <a:prstDash val="solid"/>
                <a:round/>
                <a:headEnd/>
                <a:tailEnd/>
              </a:ln>
            </p:spPr>
            <p:txBody>
              <a:bodyPr/>
              <a:lstStyle/>
              <a:p>
                <a:endParaRPr lang="zh-CN" altLang="en-US"/>
              </a:p>
            </p:txBody>
          </p:sp>
          <p:sp>
            <p:nvSpPr>
              <p:cNvPr id="20" name="Freeform 84"/>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rgbClr val="414455"/>
                </a:solidFill>
                <a:prstDash val="solid"/>
                <a:round/>
                <a:headEnd/>
                <a:tailEnd/>
              </a:ln>
            </p:spPr>
            <p:txBody>
              <a:bodyPr/>
              <a:lstStyle/>
              <a:p>
                <a:endParaRPr lang="zh-CN" altLang="en-US"/>
              </a:p>
            </p:txBody>
          </p:sp>
          <p:sp>
            <p:nvSpPr>
              <p:cNvPr id="21" name="Freeform 85"/>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rgbClr val="414455"/>
                </a:solidFill>
                <a:prstDash val="solid"/>
                <a:round/>
                <a:headEnd/>
                <a:tailEnd/>
              </a:ln>
            </p:spPr>
            <p:txBody>
              <a:bodyPr/>
              <a:lstStyle/>
              <a:p>
                <a:endParaRPr lang="zh-CN" altLang="en-US"/>
              </a:p>
            </p:txBody>
          </p:sp>
          <p:sp>
            <p:nvSpPr>
              <p:cNvPr id="22" name="Freeform 86"/>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rgbClr val="414455"/>
                </a:solidFill>
                <a:prstDash val="solid"/>
                <a:round/>
                <a:headEnd/>
                <a:tailEnd/>
              </a:ln>
            </p:spPr>
            <p:txBody>
              <a:bodyPr/>
              <a:lstStyle/>
              <a:p>
                <a:endParaRPr lang="zh-CN" altLang="en-US"/>
              </a:p>
            </p:txBody>
          </p:sp>
          <p:sp>
            <p:nvSpPr>
              <p:cNvPr id="23" name="Freeform 87"/>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rgbClr val="414455"/>
                </a:solidFill>
                <a:prstDash val="solid"/>
                <a:round/>
                <a:headEnd/>
                <a:tailEnd/>
              </a:ln>
            </p:spPr>
            <p:txBody>
              <a:bodyPr/>
              <a:lstStyle/>
              <a:p>
                <a:endParaRPr lang="zh-CN" altLang="en-US"/>
              </a:p>
            </p:txBody>
          </p:sp>
          <p:sp>
            <p:nvSpPr>
              <p:cNvPr id="24" name="Freeform 88"/>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rgbClr val="414455"/>
                </a:solidFill>
                <a:prstDash val="solid"/>
                <a:round/>
                <a:headEnd/>
                <a:tailEnd/>
              </a:ln>
            </p:spPr>
            <p:txBody>
              <a:bodyPr/>
              <a:lstStyle/>
              <a:p>
                <a:endParaRPr lang="zh-CN" altLang="en-US"/>
              </a:p>
            </p:txBody>
          </p:sp>
          <p:sp>
            <p:nvSpPr>
              <p:cNvPr id="25" name="Freeform 89"/>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rgbClr val="414455"/>
                </a:solidFill>
                <a:prstDash val="solid"/>
                <a:round/>
                <a:headEnd/>
                <a:tailEnd/>
              </a:ln>
            </p:spPr>
            <p:txBody>
              <a:bodyPr/>
              <a:lstStyle/>
              <a:p>
                <a:endParaRPr lang="zh-CN" altLang="en-US"/>
              </a:p>
            </p:txBody>
          </p:sp>
          <p:sp>
            <p:nvSpPr>
              <p:cNvPr id="26" name="Freeform 90"/>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rgbClr val="414455"/>
                </a:solidFill>
                <a:prstDash val="solid"/>
                <a:round/>
                <a:headEnd/>
                <a:tailEnd/>
              </a:ln>
            </p:spPr>
            <p:txBody>
              <a:bodyPr/>
              <a:lstStyle/>
              <a:p>
                <a:endParaRPr lang="zh-CN" altLang="en-US"/>
              </a:p>
            </p:txBody>
          </p:sp>
          <p:sp>
            <p:nvSpPr>
              <p:cNvPr id="27" name="Freeform 91"/>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rgbClr val="414455"/>
                </a:solidFill>
                <a:prstDash val="solid"/>
                <a:round/>
                <a:headEnd/>
                <a:tailEnd/>
              </a:ln>
            </p:spPr>
            <p:txBody>
              <a:bodyPr/>
              <a:lstStyle/>
              <a:p>
                <a:endParaRPr lang="zh-CN" altLang="en-US"/>
              </a:p>
            </p:txBody>
          </p:sp>
          <p:sp>
            <p:nvSpPr>
              <p:cNvPr id="28" name="Freeform 92"/>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rgbClr val="414455"/>
                </a:solidFill>
                <a:prstDash val="solid"/>
                <a:round/>
                <a:headEnd/>
                <a:tailEnd/>
              </a:ln>
            </p:spPr>
            <p:txBody>
              <a:bodyPr/>
              <a:lstStyle/>
              <a:p>
                <a:endParaRPr lang="zh-CN" altLang="en-US"/>
              </a:p>
            </p:txBody>
          </p:sp>
          <p:sp>
            <p:nvSpPr>
              <p:cNvPr id="29" name="Freeform 93"/>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rgbClr val="414455"/>
                </a:solidFill>
                <a:prstDash val="solid"/>
                <a:round/>
                <a:headEnd/>
                <a:tailEnd/>
              </a:ln>
            </p:spPr>
            <p:txBody>
              <a:bodyPr/>
              <a:lstStyle/>
              <a:p>
                <a:endParaRPr lang="zh-CN" altLang="en-US"/>
              </a:p>
            </p:txBody>
          </p:sp>
          <p:sp>
            <p:nvSpPr>
              <p:cNvPr id="30" name="Freeform 94"/>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rgbClr val="414455"/>
                </a:solidFill>
                <a:prstDash val="solid"/>
                <a:round/>
                <a:headEnd/>
                <a:tailEnd/>
              </a:ln>
            </p:spPr>
            <p:txBody>
              <a:bodyPr/>
              <a:lstStyle/>
              <a:p>
                <a:endParaRPr lang="zh-CN" altLang="en-US"/>
              </a:p>
            </p:txBody>
          </p:sp>
          <p:sp>
            <p:nvSpPr>
              <p:cNvPr id="31" name="Freeform 95"/>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rgbClr val="414455"/>
                </a:solidFill>
                <a:prstDash val="solid"/>
                <a:round/>
                <a:headEnd/>
                <a:tailEnd/>
              </a:ln>
            </p:spPr>
            <p:txBody>
              <a:bodyPr/>
              <a:lstStyle/>
              <a:p>
                <a:endParaRPr lang="zh-CN" altLang="en-US"/>
              </a:p>
            </p:txBody>
          </p:sp>
          <p:sp>
            <p:nvSpPr>
              <p:cNvPr id="32" name="Freeform 96"/>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rgbClr val="414455"/>
                </a:solidFill>
                <a:prstDash val="solid"/>
                <a:round/>
                <a:headEnd/>
                <a:tailEnd/>
              </a:ln>
            </p:spPr>
            <p:txBody>
              <a:bodyPr/>
              <a:lstStyle/>
              <a:p>
                <a:endParaRPr lang="zh-CN" altLang="en-US"/>
              </a:p>
            </p:txBody>
          </p:sp>
          <p:sp>
            <p:nvSpPr>
              <p:cNvPr id="33" name="Freeform 97"/>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rgbClr val="414455"/>
                </a:solidFill>
                <a:prstDash val="solid"/>
                <a:round/>
                <a:headEnd/>
                <a:tailEnd/>
              </a:ln>
            </p:spPr>
            <p:txBody>
              <a:bodyPr/>
              <a:lstStyle/>
              <a:p>
                <a:endParaRPr lang="zh-CN" altLang="en-US"/>
              </a:p>
            </p:txBody>
          </p:sp>
          <p:sp>
            <p:nvSpPr>
              <p:cNvPr id="34" name="Freeform 98"/>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rgbClr val="414455"/>
                </a:solidFill>
                <a:prstDash val="solid"/>
                <a:round/>
                <a:headEnd/>
                <a:tailEnd/>
              </a:ln>
            </p:spPr>
            <p:txBody>
              <a:bodyPr/>
              <a:lstStyle/>
              <a:p>
                <a:endParaRPr lang="zh-CN" altLang="en-US"/>
              </a:p>
            </p:txBody>
          </p:sp>
          <p:sp>
            <p:nvSpPr>
              <p:cNvPr id="35" name="Freeform 99"/>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rgbClr val="414455"/>
                </a:solidFill>
                <a:prstDash val="solid"/>
                <a:round/>
                <a:headEnd/>
                <a:tailEnd/>
              </a:ln>
            </p:spPr>
            <p:txBody>
              <a:bodyPr/>
              <a:lstStyle/>
              <a:p>
                <a:endParaRPr lang="zh-CN" altLang="en-US"/>
              </a:p>
            </p:txBody>
          </p:sp>
          <p:sp>
            <p:nvSpPr>
              <p:cNvPr id="36" name="Freeform 100"/>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rgbClr val="414455"/>
                </a:solidFill>
                <a:prstDash val="solid"/>
                <a:round/>
                <a:headEnd/>
                <a:tailEnd/>
              </a:ln>
            </p:spPr>
            <p:txBody>
              <a:bodyPr/>
              <a:lstStyle/>
              <a:p>
                <a:endParaRPr lang="zh-CN" altLang="en-US"/>
              </a:p>
            </p:txBody>
          </p:sp>
          <p:sp>
            <p:nvSpPr>
              <p:cNvPr id="37" name="Freeform 101"/>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rgbClr val="414455"/>
                </a:solidFill>
                <a:prstDash val="solid"/>
                <a:round/>
                <a:headEnd/>
                <a:tailEnd/>
              </a:ln>
            </p:spPr>
            <p:txBody>
              <a:bodyPr/>
              <a:lstStyle/>
              <a:p>
                <a:endParaRPr lang="zh-CN" altLang="en-US"/>
              </a:p>
            </p:txBody>
          </p:sp>
          <p:sp>
            <p:nvSpPr>
              <p:cNvPr id="38" name="Freeform 102"/>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rgbClr val="414455"/>
                </a:solidFill>
                <a:prstDash val="solid"/>
                <a:round/>
                <a:headEnd/>
                <a:tailEnd/>
              </a:ln>
            </p:spPr>
            <p:txBody>
              <a:bodyPr/>
              <a:lstStyle/>
              <a:p>
                <a:endParaRPr lang="zh-CN" altLang="en-US"/>
              </a:p>
            </p:txBody>
          </p:sp>
          <p:sp>
            <p:nvSpPr>
              <p:cNvPr id="39" name="Freeform 103"/>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rgbClr val="414455"/>
                </a:solidFill>
                <a:prstDash val="solid"/>
                <a:round/>
                <a:headEnd/>
                <a:tailEnd/>
              </a:ln>
            </p:spPr>
            <p:txBody>
              <a:bodyPr/>
              <a:lstStyle/>
              <a:p>
                <a:endParaRPr lang="zh-CN" altLang="en-US"/>
              </a:p>
            </p:txBody>
          </p:sp>
          <p:sp>
            <p:nvSpPr>
              <p:cNvPr id="40" name="Freeform 104"/>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rgbClr val="414455"/>
                </a:solidFill>
                <a:prstDash val="solid"/>
                <a:round/>
                <a:headEnd/>
                <a:tailEnd/>
              </a:ln>
            </p:spPr>
            <p:txBody>
              <a:bodyPr/>
              <a:lstStyle/>
              <a:p>
                <a:endParaRPr lang="zh-CN" altLang="en-US"/>
              </a:p>
            </p:txBody>
          </p:sp>
          <p:sp>
            <p:nvSpPr>
              <p:cNvPr id="41" name="Freeform 105"/>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rgbClr val="414455"/>
                </a:solidFill>
                <a:prstDash val="solid"/>
                <a:round/>
                <a:headEnd/>
                <a:tailEnd/>
              </a:ln>
            </p:spPr>
            <p:txBody>
              <a:bodyPr/>
              <a:lstStyle/>
              <a:p>
                <a:endParaRPr lang="zh-CN" altLang="en-US"/>
              </a:p>
            </p:txBody>
          </p:sp>
          <p:sp>
            <p:nvSpPr>
              <p:cNvPr id="42" name="Freeform 106"/>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rgbClr val="414455"/>
                </a:solidFill>
                <a:prstDash val="solid"/>
                <a:round/>
                <a:headEnd/>
                <a:tailEnd/>
              </a:ln>
            </p:spPr>
            <p:txBody>
              <a:bodyPr/>
              <a:lstStyle/>
              <a:p>
                <a:endParaRPr lang="zh-CN" altLang="en-US"/>
              </a:p>
            </p:txBody>
          </p:sp>
          <p:sp>
            <p:nvSpPr>
              <p:cNvPr id="43" name="Freeform 107"/>
              <p:cNvSpPr>
                <a:spLocks/>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rgbClr val="414455"/>
                </a:solidFill>
                <a:prstDash val="solid"/>
                <a:round/>
                <a:headEnd/>
                <a:tailEnd/>
              </a:ln>
            </p:spPr>
            <p:txBody>
              <a:bodyPr/>
              <a:lstStyle/>
              <a:p>
                <a:endParaRPr lang="zh-CN" altLang="en-US"/>
              </a:p>
            </p:txBody>
          </p:sp>
          <p:sp>
            <p:nvSpPr>
              <p:cNvPr id="44" name="Freeform 108"/>
              <p:cNvSpPr>
                <a:spLocks/>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rgbClr val="414455"/>
                </a:solidFill>
                <a:prstDash val="solid"/>
                <a:round/>
                <a:headEnd/>
                <a:tailEnd/>
              </a:ln>
            </p:spPr>
            <p:txBody>
              <a:bodyPr/>
              <a:lstStyle/>
              <a:p>
                <a:endParaRPr lang="zh-CN" altLang="en-US"/>
              </a:p>
            </p:txBody>
          </p:sp>
          <p:sp>
            <p:nvSpPr>
              <p:cNvPr id="45" name="Freeform 109"/>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rgbClr val="414455"/>
                </a:solidFill>
                <a:prstDash val="solid"/>
                <a:round/>
                <a:headEnd/>
                <a:tailEnd/>
              </a:ln>
            </p:spPr>
            <p:txBody>
              <a:bodyPr/>
              <a:lstStyle/>
              <a:p>
                <a:endParaRPr lang="zh-CN" altLang="en-US"/>
              </a:p>
            </p:txBody>
          </p:sp>
          <p:sp>
            <p:nvSpPr>
              <p:cNvPr id="46" name="Freeform 110"/>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rgbClr val="414455"/>
                </a:solidFill>
                <a:prstDash val="solid"/>
                <a:round/>
                <a:headEnd/>
                <a:tailEnd/>
              </a:ln>
            </p:spPr>
            <p:txBody>
              <a:bodyPr/>
              <a:lstStyle/>
              <a:p>
                <a:endParaRPr lang="zh-CN" altLang="en-US"/>
              </a:p>
            </p:txBody>
          </p:sp>
          <p:sp>
            <p:nvSpPr>
              <p:cNvPr id="47" name="Freeform 111"/>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rgbClr val="414455"/>
                </a:solidFill>
                <a:prstDash val="solid"/>
                <a:round/>
                <a:headEnd/>
                <a:tailEnd/>
              </a:ln>
            </p:spPr>
            <p:txBody>
              <a:bodyPr/>
              <a:lstStyle/>
              <a:p>
                <a:endParaRPr lang="zh-CN" altLang="en-US"/>
              </a:p>
            </p:txBody>
          </p:sp>
          <p:sp>
            <p:nvSpPr>
              <p:cNvPr id="48" name="Freeform 112"/>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rgbClr val="414455"/>
                </a:solidFill>
                <a:prstDash val="solid"/>
                <a:round/>
                <a:headEnd/>
                <a:tailEnd/>
              </a:ln>
            </p:spPr>
            <p:txBody>
              <a:bodyPr/>
              <a:lstStyle/>
              <a:p>
                <a:endParaRPr lang="zh-CN" altLang="en-US"/>
              </a:p>
            </p:txBody>
          </p:sp>
          <p:sp>
            <p:nvSpPr>
              <p:cNvPr id="49" name="Freeform 113"/>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rgbClr val="414455"/>
                </a:solidFill>
                <a:prstDash val="solid"/>
                <a:round/>
                <a:headEnd/>
                <a:tailEnd/>
              </a:ln>
            </p:spPr>
            <p:txBody>
              <a:bodyPr/>
              <a:lstStyle/>
              <a:p>
                <a:endParaRPr lang="zh-CN" altLang="en-US"/>
              </a:p>
            </p:txBody>
          </p:sp>
          <p:sp>
            <p:nvSpPr>
              <p:cNvPr id="50" name="Freeform 114"/>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rgbClr val="414455"/>
                </a:solidFill>
                <a:prstDash val="solid"/>
                <a:round/>
                <a:headEnd/>
                <a:tailEnd/>
              </a:ln>
            </p:spPr>
            <p:txBody>
              <a:bodyPr/>
              <a:lstStyle/>
              <a:p>
                <a:endParaRPr lang="zh-CN" altLang="en-US"/>
              </a:p>
            </p:txBody>
          </p:sp>
          <p:sp>
            <p:nvSpPr>
              <p:cNvPr id="51" name="Freeform 115"/>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rgbClr val="414455"/>
                </a:solidFill>
                <a:prstDash val="solid"/>
                <a:round/>
                <a:headEnd/>
                <a:tailEnd/>
              </a:ln>
            </p:spPr>
            <p:txBody>
              <a:bodyPr/>
              <a:lstStyle/>
              <a:p>
                <a:endParaRPr lang="zh-CN" altLang="en-US"/>
              </a:p>
            </p:txBody>
          </p:sp>
          <p:sp>
            <p:nvSpPr>
              <p:cNvPr id="52" name="Freeform 116"/>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rgbClr val="414455"/>
                </a:solidFill>
                <a:prstDash val="solid"/>
                <a:round/>
                <a:headEnd/>
                <a:tailEnd/>
              </a:ln>
            </p:spPr>
            <p:txBody>
              <a:bodyPr/>
              <a:lstStyle/>
              <a:p>
                <a:endParaRPr lang="zh-CN" altLang="en-US"/>
              </a:p>
            </p:txBody>
          </p:sp>
          <p:sp>
            <p:nvSpPr>
              <p:cNvPr id="53" name="Freeform 117"/>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rgbClr val="414455"/>
                </a:solidFill>
                <a:prstDash val="solid"/>
                <a:round/>
                <a:headEnd/>
                <a:tailEnd/>
              </a:ln>
            </p:spPr>
            <p:txBody>
              <a:bodyPr/>
              <a:lstStyle/>
              <a:p>
                <a:endParaRPr lang="zh-CN" altLang="en-US"/>
              </a:p>
            </p:txBody>
          </p:sp>
          <p:sp>
            <p:nvSpPr>
              <p:cNvPr id="54" name="Freeform 118"/>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rgbClr val="414455"/>
                </a:solidFill>
                <a:prstDash val="solid"/>
                <a:round/>
                <a:headEnd/>
                <a:tailEnd/>
              </a:ln>
            </p:spPr>
            <p:txBody>
              <a:bodyPr/>
              <a:lstStyle/>
              <a:p>
                <a:endParaRPr lang="zh-CN" altLang="en-US"/>
              </a:p>
            </p:txBody>
          </p:sp>
          <p:sp>
            <p:nvSpPr>
              <p:cNvPr id="55" name="Freeform 119"/>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rgbClr val="414455"/>
                </a:solidFill>
                <a:prstDash val="solid"/>
                <a:round/>
                <a:headEnd/>
                <a:tailEnd/>
              </a:ln>
            </p:spPr>
            <p:txBody>
              <a:bodyPr/>
              <a:lstStyle/>
              <a:p>
                <a:endParaRPr lang="zh-CN" altLang="en-US"/>
              </a:p>
            </p:txBody>
          </p:sp>
          <p:sp>
            <p:nvSpPr>
              <p:cNvPr id="56" name="Freeform 120"/>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rgbClr val="414455"/>
                </a:solidFill>
                <a:prstDash val="solid"/>
                <a:round/>
                <a:headEnd/>
                <a:tailEnd/>
              </a:ln>
            </p:spPr>
            <p:txBody>
              <a:bodyPr/>
              <a:lstStyle/>
              <a:p>
                <a:endParaRPr lang="zh-CN" altLang="en-US"/>
              </a:p>
            </p:txBody>
          </p:sp>
          <p:sp>
            <p:nvSpPr>
              <p:cNvPr id="57" name="Freeform 121"/>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rgbClr val="414455"/>
                </a:solidFill>
                <a:prstDash val="solid"/>
                <a:round/>
                <a:headEnd/>
                <a:tailEnd/>
              </a:ln>
            </p:spPr>
            <p:txBody>
              <a:bodyPr/>
              <a:lstStyle/>
              <a:p>
                <a:endParaRPr lang="zh-CN" altLang="en-US"/>
              </a:p>
            </p:txBody>
          </p:sp>
          <p:sp>
            <p:nvSpPr>
              <p:cNvPr id="58" name="Freeform 122"/>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rgbClr val="414455"/>
                </a:solidFill>
                <a:prstDash val="solid"/>
                <a:round/>
                <a:headEnd/>
                <a:tailEnd/>
              </a:ln>
            </p:spPr>
            <p:txBody>
              <a:bodyPr/>
              <a:lstStyle/>
              <a:p>
                <a:endParaRPr lang="zh-CN" altLang="en-US"/>
              </a:p>
            </p:txBody>
          </p:sp>
          <p:sp>
            <p:nvSpPr>
              <p:cNvPr id="59" name="Freeform 123"/>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rgbClr val="414455"/>
                </a:solidFill>
                <a:prstDash val="solid"/>
                <a:round/>
                <a:headEnd/>
                <a:tailEnd/>
              </a:ln>
            </p:spPr>
            <p:txBody>
              <a:bodyPr/>
              <a:lstStyle/>
              <a:p>
                <a:endParaRPr lang="zh-CN" altLang="en-US"/>
              </a:p>
            </p:txBody>
          </p:sp>
          <p:sp>
            <p:nvSpPr>
              <p:cNvPr id="60" name="Freeform 124"/>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rgbClr val="414455"/>
                </a:solidFill>
                <a:prstDash val="solid"/>
                <a:round/>
                <a:headEnd/>
                <a:tailEnd/>
              </a:ln>
            </p:spPr>
            <p:txBody>
              <a:bodyPr/>
              <a:lstStyle/>
              <a:p>
                <a:endParaRPr lang="zh-CN" altLang="en-US"/>
              </a:p>
            </p:txBody>
          </p:sp>
          <p:sp>
            <p:nvSpPr>
              <p:cNvPr id="61" name="Freeform 125"/>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rgbClr val="414455"/>
                </a:solidFill>
                <a:prstDash val="solid"/>
                <a:round/>
                <a:headEnd/>
                <a:tailEnd/>
              </a:ln>
            </p:spPr>
            <p:txBody>
              <a:bodyPr/>
              <a:lstStyle/>
              <a:p>
                <a:endParaRPr lang="zh-CN" altLang="en-US"/>
              </a:p>
            </p:txBody>
          </p:sp>
          <p:sp>
            <p:nvSpPr>
              <p:cNvPr id="62" name="Freeform 126"/>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rgbClr val="414455"/>
                </a:solidFill>
                <a:prstDash val="solid"/>
                <a:round/>
                <a:headEnd/>
                <a:tailEnd/>
              </a:ln>
            </p:spPr>
            <p:txBody>
              <a:bodyPr/>
              <a:lstStyle/>
              <a:p>
                <a:endParaRPr lang="zh-CN" altLang="en-US"/>
              </a:p>
            </p:txBody>
          </p:sp>
          <p:sp>
            <p:nvSpPr>
              <p:cNvPr id="63" name="Freeform 127"/>
              <p:cNvSpPr>
                <a:spLocks/>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rgbClr val="414455"/>
                </a:solidFill>
                <a:prstDash val="solid"/>
                <a:round/>
                <a:headEnd/>
                <a:tailEnd/>
              </a:ln>
            </p:spPr>
            <p:txBody>
              <a:bodyPr/>
              <a:lstStyle/>
              <a:p>
                <a:endParaRPr lang="zh-CN" altLang="en-US"/>
              </a:p>
            </p:txBody>
          </p:sp>
          <p:sp>
            <p:nvSpPr>
              <p:cNvPr id="64" name="Freeform 128"/>
              <p:cNvSpPr>
                <a:spLocks/>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rgbClr val="414455"/>
                </a:solidFill>
                <a:prstDash val="solid"/>
                <a:round/>
                <a:headEnd/>
                <a:tailEnd/>
              </a:ln>
            </p:spPr>
            <p:txBody>
              <a:bodyPr/>
              <a:lstStyle/>
              <a:p>
                <a:endParaRPr lang="zh-CN" altLang="en-US"/>
              </a:p>
            </p:txBody>
          </p:sp>
        </p:grpSp>
        <p:sp>
          <p:nvSpPr>
            <p:cNvPr id="65" name="Freeform 78"/>
            <p:cNvSpPr>
              <a:spLocks/>
            </p:cNvSpPr>
            <p:nvPr/>
          </p:nvSpPr>
          <p:spPr bwMode="gray">
            <a:xfrm>
              <a:off x="5396616" y="4858884"/>
              <a:ext cx="756366" cy="644172"/>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chemeClr val="bg2"/>
            </a:solidFill>
            <a:ln w="6350">
              <a:solidFill>
                <a:schemeClr val="tx1">
                  <a:lumMod val="50000"/>
                  <a:lumOff val="50000"/>
                </a:schemeClr>
              </a:solidFill>
              <a:prstDash val="solid"/>
              <a:round/>
              <a:headEnd/>
              <a:tailEnd/>
            </a:ln>
          </p:spPr>
          <p:txBody>
            <a:bodyPr lIns="77232" tIns="38616" rIns="77232" bIns="38616"/>
            <a:lstStyle/>
            <a:p>
              <a:endParaRPr lang="zh-CN" altLang="en-US"/>
            </a:p>
          </p:txBody>
        </p:sp>
        <p:sp>
          <p:nvSpPr>
            <p:cNvPr id="66" name="Freeform 92"/>
            <p:cNvSpPr>
              <a:spLocks/>
            </p:cNvSpPr>
            <p:nvPr/>
          </p:nvSpPr>
          <p:spPr bwMode="gray">
            <a:xfrm>
              <a:off x="5749322" y="3366553"/>
              <a:ext cx="661150" cy="44421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chemeClr val="bg2"/>
            </a:solidFill>
            <a:ln w="6350">
              <a:solidFill>
                <a:schemeClr val="tx1">
                  <a:lumMod val="50000"/>
                  <a:lumOff val="50000"/>
                </a:schemeClr>
              </a:solidFill>
              <a:prstDash val="solid"/>
              <a:round/>
              <a:headEnd/>
              <a:tailEnd/>
            </a:ln>
          </p:spPr>
          <p:txBody>
            <a:bodyPr lIns="77232" tIns="38616" rIns="77232" bIns="38616"/>
            <a:lstStyle/>
            <a:p>
              <a:endParaRPr lang="zh-CN" altLang="en-US"/>
            </a:p>
          </p:txBody>
        </p:sp>
        <p:sp>
          <p:nvSpPr>
            <p:cNvPr id="67" name="Freeform 100"/>
            <p:cNvSpPr>
              <a:spLocks/>
            </p:cNvSpPr>
            <p:nvPr/>
          </p:nvSpPr>
          <p:spPr bwMode="gray">
            <a:xfrm>
              <a:off x="6006807" y="2684805"/>
              <a:ext cx="576662" cy="575730"/>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chemeClr val="bg2"/>
            </a:solidFill>
            <a:ln w="6350">
              <a:solidFill>
                <a:schemeClr val="tx1">
                  <a:lumMod val="50000"/>
                  <a:lumOff val="50000"/>
                </a:schemeClr>
              </a:solidFill>
              <a:prstDash val="solid"/>
              <a:round/>
              <a:headEnd/>
              <a:tailEnd/>
            </a:ln>
          </p:spPr>
          <p:txBody>
            <a:bodyPr lIns="77232" tIns="38616" rIns="77232" bIns="38616"/>
            <a:lstStyle/>
            <a:p>
              <a:endParaRPr lang="zh-CN" altLang="en-US"/>
            </a:p>
          </p:txBody>
        </p:sp>
        <p:sp>
          <p:nvSpPr>
            <p:cNvPr id="68" name="Freeform 82"/>
            <p:cNvSpPr>
              <a:spLocks/>
            </p:cNvSpPr>
            <p:nvPr/>
          </p:nvSpPr>
          <p:spPr bwMode="gray">
            <a:xfrm>
              <a:off x="6147727" y="4131507"/>
              <a:ext cx="379524" cy="426764"/>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chemeClr val="bg2"/>
            </a:solidFill>
            <a:ln w="6350">
              <a:solidFill>
                <a:schemeClr val="tx1">
                  <a:lumMod val="50000"/>
                  <a:lumOff val="50000"/>
                </a:schemeClr>
              </a:solidFill>
              <a:prstDash val="solid"/>
              <a:round/>
              <a:headEnd/>
              <a:tailEnd/>
            </a:ln>
          </p:spPr>
          <p:txBody>
            <a:bodyPr lIns="77232" tIns="38616" rIns="77232" bIns="38616"/>
            <a:lstStyle/>
            <a:p>
              <a:endParaRPr lang="zh-CN" altLang="en-US"/>
            </a:p>
          </p:txBody>
        </p:sp>
        <p:sp>
          <p:nvSpPr>
            <p:cNvPr id="83" name="流程图: 接点 82">
              <a:extLst>
                <a:ext uri="{FF2B5EF4-FFF2-40B4-BE49-F238E27FC236}">
                  <a16:creationId xmlns:a16="http://schemas.microsoft.com/office/drawing/2014/main" id="{E64797F4-1561-4EF2-B0AC-97BA37000655}"/>
                </a:ext>
              </a:extLst>
            </p:cNvPr>
            <p:cNvSpPr/>
            <p:nvPr/>
          </p:nvSpPr>
          <p:spPr>
            <a:xfrm>
              <a:off x="4703284" y="4220082"/>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接点 76">
              <a:extLst>
                <a:ext uri="{FF2B5EF4-FFF2-40B4-BE49-F238E27FC236}">
                  <a16:creationId xmlns:a16="http://schemas.microsoft.com/office/drawing/2014/main" id="{624C8A80-AAB3-42C2-ABBD-738F7B27C10C}"/>
                </a:ext>
              </a:extLst>
            </p:cNvPr>
            <p:cNvSpPr/>
            <p:nvPr/>
          </p:nvSpPr>
          <p:spPr>
            <a:xfrm>
              <a:off x="5770084" y="3128299"/>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接点 77">
              <a:extLst>
                <a:ext uri="{FF2B5EF4-FFF2-40B4-BE49-F238E27FC236}">
                  <a16:creationId xmlns:a16="http://schemas.microsoft.com/office/drawing/2014/main" id="{E691A502-5109-4DB0-8550-5464A2B8194E}"/>
                </a:ext>
              </a:extLst>
            </p:cNvPr>
            <p:cNvSpPr/>
            <p:nvPr/>
          </p:nvSpPr>
          <p:spPr>
            <a:xfrm>
              <a:off x="5890005" y="5017059"/>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接点 78">
              <a:extLst>
                <a:ext uri="{FF2B5EF4-FFF2-40B4-BE49-F238E27FC236}">
                  <a16:creationId xmlns:a16="http://schemas.microsoft.com/office/drawing/2014/main" id="{B141865A-6258-44D2-8FA4-1174C2285522}"/>
                </a:ext>
              </a:extLst>
            </p:cNvPr>
            <p:cNvSpPr/>
            <p:nvPr/>
          </p:nvSpPr>
          <p:spPr>
            <a:xfrm>
              <a:off x="6369690" y="3997728"/>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接点 83">
              <a:extLst>
                <a:ext uri="{FF2B5EF4-FFF2-40B4-BE49-F238E27FC236}">
                  <a16:creationId xmlns:a16="http://schemas.microsoft.com/office/drawing/2014/main" id="{8C91576F-2F69-4F9B-A9DF-7FA3E3D2478B}"/>
                </a:ext>
              </a:extLst>
            </p:cNvPr>
            <p:cNvSpPr/>
            <p:nvPr/>
          </p:nvSpPr>
          <p:spPr>
            <a:xfrm>
              <a:off x="5635173" y="4192600"/>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流程图: 接点 84">
              <a:extLst>
                <a:ext uri="{FF2B5EF4-FFF2-40B4-BE49-F238E27FC236}">
                  <a16:creationId xmlns:a16="http://schemas.microsoft.com/office/drawing/2014/main" id="{66881914-2351-4977-9381-983E58E4F25A}"/>
                </a:ext>
              </a:extLst>
            </p:cNvPr>
            <p:cNvSpPr/>
            <p:nvPr/>
          </p:nvSpPr>
          <p:spPr>
            <a:xfrm>
              <a:off x="6207298" y="3895295"/>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流程图: 接点 85">
              <a:extLst>
                <a:ext uri="{FF2B5EF4-FFF2-40B4-BE49-F238E27FC236}">
                  <a16:creationId xmlns:a16="http://schemas.microsoft.com/office/drawing/2014/main" id="{CC5875D0-61D4-4544-A03F-2C96F8F13201}"/>
                </a:ext>
              </a:extLst>
            </p:cNvPr>
            <p:cNvSpPr/>
            <p:nvPr/>
          </p:nvSpPr>
          <p:spPr>
            <a:xfrm>
              <a:off x="5697631" y="5034547"/>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流程图: 接点 86">
              <a:extLst>
                <a:ext uri="{FF2B5EF4-FFF2-40B4-BE49-F238E27FC236}">
                  <a16:creationId xmlns:a16="http://schemas.microsoft.com/office/drawing/2014/main" id="{68409126-8A10-47CB-BA8C-98670CAEFCF5}"/>
                </a:ext>
              </a:extLst>
            </p:cNvPr>
            <p:cNvSpPr/>
            <p:nvPr/>
          </p:nvSpPr>
          <p:spPr>
            <a:xfrm>
              <a:off x="6339710" y="4372482"/>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流程图: 接点 87">
              <a:extLst>
                <a:ext uri="{FF2B5EF4-FFF2-40B4-BE49-F238E27FC236}">
                  <a16:creationId xmlns:a16="http://schemas.microsoft.com/office/drawing/2014/main" id="{79E71A57-4D24-4F25-9DB9-14A5AEAD6FE8}"/>
                </a:ext>
              </a:extLst>
            </p:cNvPr>
            <p:cNvSpPr/>
            <p:nvPr/>
          </p:nvSpPr>
          <p:spPr>
            <a:xfrm>
              <a:off x="5560222" y="4522383"/>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流程图: 接点 88">
              <a:extLst>
                <a:ext uri="{FF2B5EF4-FFF2-40B4-BE49-F238E27FC236}">
                  <a16:creationId xmlns:a16="http://schemas.microsoft.com/office/drawing/2014/main" id="{3FF67259-D547-41D8-A948-E1D00112A11F}"/>
                </a:ext>
              </a:extLst>
            </p:cNvPr>
            <p:cNvSpPr/>
            <p:nvPr/>
          </p:nvSpPr>
          <p:spPr>
            <a:xfrm>
              <a:off x="6072385" y="3880305"/>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接点 91">
              <a:extLst>
                <a:ext uri="{FF2B5EF4-FFF2-40B4-BE49-F238E27FC236}">
                  <a16:creationId xmlns:a16="http://schemas.microsoft.com/office/drawing/2014/main" id="{9FFB72B8-645B-4BB3-8319-37FD9B22FC8E}"/>
                </a:ext>
              </a:extLst>
            </p:cNvPr>
            <p:cNvSpPr/>
            <p:nvPr/>
          </p:nvSpPr>
          <p:spPr>
            <a:xfrm>
              <a:off x="5890005" y="3233229"/>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流程图: 接点 92">
              <a:extLst>
                <a:ext uri="{FF2B5EF4-FFF2-40B4-BE49-F238E27FC236}">
                  <a16:creationId xmlns:a16="http://schemas.microsoft.com/office/drawing/2014/main" id="{C25E99DF-FB69-47EE-96A9-A80FFB67BDF4}"/>
                </a:ext>
              </a:extLst>
            </p:cNvPr>
            <p:cNvSpPr/>
            <p:nvPr/>
          </p:nvSpPr>
          <p:spPr>
            <a:xfrm>
              <a:off x="5155488" y="3832836"/>
              <a:ext cx="94932" cy="106019"/>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9801341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0-#ppt_w/2"/>
                                          </p:val>
                                        </p:tav>
                                        <p:tav tm="100000">
                                          <p:val>
                                            <p:strVal val="#ppt_x"/>
                                          </p:val>
                                        </p:tav>
                                      </p:tavLst>
                                    </p:anim>
                                    <p:anim calcmode="lin" valueType="num">
                                      <p:cBhvr additive="base">
                                        <p:cTn id="8" dur="500" fill="hold"/>
                                        <p:tgtEl>
                                          <p:spTgt spid="7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2"/>
                                        </p:tgtEl>
                                        <p:attrNameLst>
                                          <p:attrName>style.visibility</p:attrName>
                                        </p:attrNameLst>
                                      </p:cBhvr>
                                      <p:to>
                                        <p:strVal val="visible"/>
                                      </p:to>
                                    </p:set>
                                    <p:anim calcmode="lin" valueType="num">
                                      <p:cBhvr additive="base">
                                        <p:cTn id="13" dur="500" fill="hold"/>
                                        <p:tgtEl>
                                          <p:spTgt spid="72"/>
                                        </p:tgtEl>
                                        <p:attrNameLst>
                                          <p:attrName>ppt_x</p:attrName>
                                        </p:attrNameLst>
                                      </p:cBhvr>
                                      <p:tavLst>
                                        <p:tav tm="0">
                                          <p:val>
                                            <p:strVal val="#ppt_x"/>
                                          </p:val>
                                        </p:tav>
                                        <p:tav tm="100000">
                                          <p:val>
                                            <p:strVal val="#ppt_x"/>
                                          </p:val>
                                        </p:tav>
                                      </p:tavLst>
                                    </p:anim>
                                    <p:anim calcmode="lin" valueType="num">
                                      <p:cBhvr additive="base">
                                        <p:cTn id="14"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E78C2452-D4BA-425D-90C4-DDC66BB08800}"/>
              </a:ext>
            </a:extLst>
          </p:cNvPr>
          <p:cNvGrpSpPr/>
          <p:nvPr/>
        </p:nvGrpSpPr>
        <p:grpSpPr>
          <a:xfrm>
            <a:off x="2353057" y="1288814"/>
            <a:ext cx="8128000" cy="5418667"/>
            <a:chOff x="2353057" y="1288814"/>
            <a:chExt cx="8128000" cy="5418667"/>
          </a:xfrm>
        </p:grpSpPr>
        <p:grpSp>
          <p:nvGrpSpPr>
            <p:cNvPr id="14" name="组合 13">
              <a:extLst>
                <a:ext uri="{FF2B5EF4-FFF2-40B4-BE49-F238E27FC236}">
                  <a16:creationId xmlns:a16="http://schemas.microsoft.com/office/drawing/2014/main" id="{BF09A745-549A-432A-8516-AFE0F7EABF2F}"/>
                </a:ext>
              </a:extLst>
            </p:cNvPr>
            <p:cNvGrpSpPr/>
            <p:nvPr/>
          </p:nvGrpSpPr>
          <p:grpSpPr>
            <a:xfrm>
              <a:off x="2353057" y="1288814"/>
              <a:ext cx="8128000" cy="5418667"/>
              <a:chOff x="2218145" y="1288814"/>
              <a:chExt cx="8128000" cy="5418667"/>
            </a:xfrm>
          </p:grpSpPr>
          <p:graphicFrame>
            <p:nvGraphicFramePr>
              <p:cNvPr id="8" name="图示 7">
                <a:extLst>
                  <a:ext uri="{FF2B5EF4-FFF2-40B4-BE49-F238E27FC236}">
                    <a16:creationId xmlns:a16="http://schemas.microsoft.com/office/drawing/2014/main" id="{F914437C-78C1-4485-B496-F5561FB20544}"/>
                  </a:ext>
                </a:extLst>
              </p:cNvPr>
              <p:cNvGraphicFramePr/>
              <p:nvPr>
                <p:extLst>
                  <p:ext uri="{D42A27DB-BD31-4B8C-83A1-F6EECF244321}">
                    <p14:modId xmlns:p14="http://schemas.microsoft.com/office/powerpoint/2010/main" val="520659216"/>
                  </p:ext>
                </p:extLst>
              </p:nvPr>
            </p:nvGraphicFramePr>
            <p:xfrm>
              <a:off x="2218145" y="1288814"/>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0" name="组合 9">
                <a:extLst>
                  <a:ext uri="{FF2B5EF4-FFF2-40B4-BE49-F238E27FC236}">
                    <a16:creationId xmlns:a16="http://schemas.microsoft.com/office/drawing/2014/main" id="{B9B30A2E-F09D-4601-84AD-F7962FF0C819}"/>
                  </a:ext>
                </a:extLst>
              </p:cNvPr>
              <p:cNvGrpSpPr/>
              <p:nvPr/>
            </p:nvGrpSpPr>
            <p:grpSpPr>
              <a:xfrm>
                <a:off x="6501235" y="2131956"/>
                <a:ext cx="2822506" cy="1273282"/>
                <a:chOff x="2853150" y="2418121"/>
                <a:chExt cx="2822506" cy="1273282"/>
              </a:xfrm>
            </p:grpSpPr>
            <p:sp>
              <p:nvSpPr>
                <p:cNvPr id="43" name="TextBox 42"/>
                <p:cNvSpPr txBox="1"/>
                <p:nvPr/>
              </p:nvSpPr>
              <p:spPr>
                <a:xfrm>
                  <a:off x="2853150" y="2967072"/>
                  <a:ext cx="2822506" cy="724331"/>
                </a:xfrm>
                <a:prstGeom prst="rect">
                  <a:avLst/>
                </a:prstGeom>
                <a:noFill/>
              </p:spPr>
              <p:txBody>
                <a:bodyPr wrap="square" lIns="77245" tIns="38623" rIns="77245" bIns="38623" rtlCol="0">
                  <a:spAutoFit/>
                </a:bodyPr>
                <a:lstStyle/>
                <a:p>
                  <a:r>
                    <a:rPr lang="zh-CN" altLang="en-US" sz="1400" dirty="0">
                      <a:solidFill>
                        <a:schemeClr val="tx1">
                          <a:lumMod val="75000"/>
                          <a:lumOff val="25000"/>
                        </a:schemeClr>
                      </a:solidFill>
                      <a:latin typeface="微软雅黑" pitchFamily="34" charset="-122"/>
                      <a:ea typeface="微软雅黑" pitchFamily="34" charset="-122"/>
                    </a:rPr>
                    <a:t>怎样在“面试大军”中，通过层层面试考验，获得自己心仪的数据分析职位呢？</a:t>
                  </a:r>
                </a:p>
              </p:txBody>
            </p:sp>
            <p:sp>
              <p:nvSpPr>
                <p:cNvPr id="61" name="TextBox 60"/>
                <p:cNvSpPr txBox="1"/>
                <p:nvPr/>
              </p:nvSpPr>
              <p:spPr>
                <a:xfrm>
                  <a:off x="2853150" y="2418121"/>
                  <a:ext cx="2051922" cy="488724"/>
                </a:xfrm>
                <a:prstGeom prst="rect">
                  <a:avLst/>
                </a:prstGeom>
                <a:noFill/>
              </p:spPr>
              <p:txBody>
                <a:bodyPr wrap="square" lIns="77245" tIns="0" rIns="77245" bIns="0" rtlCol="0" anchor="t">
                  <a:spAutoFit/>
                </a:bodyPr>
                <a:lstStyle/>
                <a:p>
                  <a:pPr>
                    <a:lnSpc>
                      <a:spcPct val="150000"/>
                    </a:lnSpc>
                  </a:pPr>
                  <a:r>
                    <a:rPr lang="zh-CN" altLang="en-US" sz="240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秋招即将来临</a:t>
                  </a:r>
                </a:p>
              </p:txBody>
            </p:sp>
          </p:grpSp>
          <p:grpSp>
            <p:nvGrpSpPr>
              <p:cNvPr id="13" name="组合 12">
                <a:extLst>
                  <a:ext uri="{FF2B5EF4-FFF2-40B4-BE49-F238E27FC236}">
                    <a16:creationId xmlns:a16="http://schemas.microsoft.com/office/drawing/2014/main" id="{C97055A6-F6BD-44D0-A5E5-25B90A782F08}"/>
                  </a:ext>
                </a:extLst>
              </p:cNvPr>
              <p:cNvGrpSpPr/>
              <p:nvPr/>
            </p:nvGrpSpPr>
            <p:grpSpPr>
              <a:xfrm>
                <a:off x="3247442" y="1783292"/>
                <a:ext cx="3549002" cy="3846089"/>
                <a:chOff x="3229171" y="1725234"/>
                <a:chExt cx="3549002" cy="3846089"/>
              </a:xfrm>
            </p:grpSpPr>
            <p:sp>
              <p:nvSpPr>
                <p:cNvPr id="40" name="圆角矩形 39"/>
                <p:cNvSpPr/>
                <p:nvPr/>
              </p:nvSpPr>
              <p:spPr>
                <a:xfrm>
                  <a:off x="6407776" y="4064315"/>
                  <a:ext cx="370397" cy="331821"/>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77245" tIns="38623" rIns="77245" bIns="38623" rtlCol="0" anchor="ctr"/>
                <a:lstStyle/>
                <a:p>
                  <a:pPr algn="ctr"/>
                  <a:r>
                    <a:rPr lang="en-US" altLang="zh-CN" dirty="0"/>
                    <a:t>2</a:t>
                  </a:r>
                  <a:endParaRPr lang="zh-CN" altLang="en-US" dirty="0"/>
                </a:p>
              </p:txBody>
            </p:sp>
            <p:grpSp>
              <p:nvGrpSpPr>
                <p:cNvPr id="12" name="组合 11">
                  <a:extLst>
                    <a:ext uri="{FF2B5EF4-FFF2-40B4-BE49-F238E27FC236}">
                      <a16:creationId xmlns:a16="http://schemas.microsoft.com/office/drawing/2014/main" id="{FBA32E5E-7CF6-4541-84A3-70D744D60EDB}"/>
                    </a:ext>
                  </a:extLst>
                </p:cNvPr>
                <p:cNvGrpSpPr/>
                <p:nvPr/>
              </p:nvGrpSpPr>
              <p:grpSpPr>
                <a:xfrm>
                  <a:off x="3229171" y="1725234"/>
                  <a:ext cx="3320350" cy="3846089"/>
                  <a:chOff x="3229171" y="1725234"/>
                  <a:chExt cx="3320350" cy="3846089"/>
                </a:xfrm>
              </p:grpSpPr>
              <p:grpSp>
                <p:nvGrpSpPr>
                  <p:cNvPr id="9" name="组合 8">
                    <a:extLst>
                      <a:ext uri="{FF2B5EF4-FFF2-40B4-BE49-F238E27FC236}">
                        <a16:creationId xmlns:a16="http://schemas.microsoft.com/office/drawing/2014/main" id="{1B3BE82C-7033-4031-AAAD-1BFAEDB3714D}"/>
                      </a:ext>
                    </a:extLst>
                  </p:cNvPr>
                  <p:cNvGrpSpPr/>
                  <p:nvPr/>
                </p:nvGrpSpPr>
                <p:grpSpPr>
                  <a:xfrm>
                    <a:off x="3494186" y="1725234"/>
                    <a:ext cx="2557491" cy="2019661"/>
                    <a:chOff x="6519106" y="1397139"/>
                    <a:chExt cx="2557491" cy="2019661"/>
                  </a:xfrm>
                </p:grpSpPr>
                <p:pic>
                  <p:nvPicPr>
                    <p:cNvPr id="2" name="图片 1">
                      <a:extLst>
                        <a:ext uri="{FF2B5EF4-FFF2-40B4-BE49-F238E27FC236}">
                          <a16:creationId xmlns:a16="http://schemas.microsoft.com/office/drawing/2014/main" id="{CE2C837E-9F99-41B8-8EE5-6BF26396E30D}"/>
                        </a:ext>
                      </a:extLst>
                    </p:cNvPr>
                    <p:cNvPicPr>
                      <a:picLocks noChangeAspect="1"/>
                    </p:cNvPicPr>
                    <p:nvPr/>
                  </p:nvPicPr>
                  <p:blipFill>
                    <a:blip r:embed="rId8"/>
                    <a:stretch>
                      <a:fillRect/>
                    </a:stretch>
                  </p:blipFill>
                  <p:spPr>
                    <a:xfrm>
                      <a:off x="6519106" y="1397139"/>
                      <a:ext cx="2557491" cy="20196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9" name="圆角矩形 38"/>
                    <p:cNvSpPr/>
                    <p:nvPr/>
                  </p:nvSpPr>
                  <p:spPr>
                    <a:xfrm>
                      <a:off x="8711615" y="3037374"/>
                      <a:ext cx="364982" cy="365241"/>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77245" tIns="38623" rIns="77245" bIns="38623" rtlCol="0" anchor="ctr"/>
                    <a:lstStyle/>
                    <a:p>
                      <a:pPr algn="ctr"/>
                      <a:r>
                        <a:rPr lang="en-US" altLang="zh-CN" dirty="0"/>
                        <a:t>1</a:t>
                      </a:r>
                      <a:endParaRPr lang="zh-CN" altLang="en-US" dirty="0"/>
                    </a:p>
                  </p:txBody>
                </p:sp>
              </p:grpSp>
              <p:sp>
                <p:nvSpPr>
                  <p:cNvPr id="67" name="TextBox 66"/>
                  <p:cNvSpPr txBox="1"/>
                  <p:nvPr/>
                </p:nvSpPr>
                <p:spPr>
                  <a:xfrm>
                    <a:off x="3835817" y="4179412"/>
                    <a:ext cx="2713704" cy="488724"/>
                  </a:xfrm>
                  <a:prstGeom prst="rect">
                    <a:avLst/>
                  </a:prstGeom>
                  <a:noFill/>
                </p:spPr>
                <p:txBody>
                  <a:bodyPr wrap="square" lIns="77245" tIns="0" rIns="77245" bIns="0" rtlCol="0" anchor="t">
                    <a:spAutoFit/>
                  </a:bodyPr>
                  <a:lstStyle/>
                  <a:p>
                    <a:pPr>
                      <a:lnSpc>
                        <a:spcPct val="150000"/>
                      </a:lnSpc>
                    </a:pPr>
                    <a:r>
                      <a:rPr lang="zh-CN" altLang="en-US" sz="2400" b="1" dirty="0">
                        <a:solidFill>
                          <a:schemeClr val="tx1">
                            <a:lumMod val="75000"/>
                            <a:lumOff val="25000"/>
                          </a:schemeClr>
                        </a:solidFill>
                        <a:latin typeface="微软雅黑" pitchFamily="34" charset="-122"/>
                        <a:ea typeface="微软雅黑" pitchFamily="34" charset="-122"/>
                        <a:cs typeface="华文黑体" pitchFamily="2" charset="-122"/>
                      </a:rPr>
                      <a:t>大型公司</a:t>
                    </a:r>
                  </a:p>
                </p:txBody>
              </p:sp>
              <p:sp>
                <p:nvSpPr>
                  <p:cNvPr id="66" name="TextBox 65"/>
                  <p:cNvSpPr txBox="1"/>
                  <p:nvPr/>
                </p:nvSpPr>
                <p:spPr>
                  <a:xfrm>
                    <a:off x="3229171" y="4680408"/>
                    <a:ext cx="2822506" cy="890915"/>
                  </a:xfrm>
                  <a:prstGeom prst="rect">
                    <a:avLst/>
                  </a:prstGeom>
                  <a:noFill/>
                </p:spPr>
                <p:txBody>
                  <a:bodyPr wrap="square" lIns="77245" tIns="38623" rIns="77245" bIns="38623" rtlCol="0">
                    <a:spAutoFit/>
                  </a:bodyPr>
                  <a:lstStyle/>
                  <a:p>
                    <a:pPr algn="just">
                      <a:lnSpc>
                        <a:spcPct val="130000"/>
                      </a:lnSpc>
                    </a:pPr>
                    <a:r>
                      <a:rPr lang="zh-CN" altLang="en-US" sz="1400" dirty="0">
                        <a:solidFill>
                          <a:schemeClr val="tx1">
                            <a:lumMod val="75000"/>
                            <a:lumOff val="25000"/>
                          </a:schemeClr>
                        </a:solidFill>
                        <a:latin typeface="微软雅黑" pitchFamily="34" charset="-122"/>
                        <a:ea typeface="微软雅黑" pitchFamily="34" charset="-122"/>
                      </a:rPr>
                      <a:t>美团点评、滴滴出行、百度、唯品会、网易、阿里巴巴、饿了么、腾讯、挖财、链家、雷克</a:t>
                    </a:r>
                  </a:p>
                </p:txBody>
              </p:sp>
            </p:grpSp>
          </p:grpSp>
        </p:grpSp>
        <p:sp>
          <p:nvSpPr>
            <p:cNvPr id="18" name="TextBox 66">
              <a:extLst>
                <a:ext uri="{FF2B5EF4-FFF2-40B4-BE49-F238E27FC236}">
                  <a16:creationId xmlns:a16="http://schemas.microsoft.com/office/drawing/2014/main" id="{4BF7D545-2256-4D77-9A52-0FB86E23AEBC}"/>
                </a:ext>
              </a:extLst>
            </p:cNvPr>
            <p:cNvSpPr txBox="1"/>
            <p:nvPr/>
          </p:nvSpPr>
          <p:spPr>
            <a:xfrm>
              <a:off x="7139432" y="4105057"/>
              <a:ext cx="2713704" cy="2150717"/>
            </a:xfrm>
            <a:prstGeom prst="rect">
              <a:avLst/>
            </a:prstGeom>
            <a:noFill/>
          </p:spPr>
          <p:txBody>
            <a:bodyPr wrap="square" lIns="77245" tIns="0" rIns="77245" bIns="0" rtlCol="0" anchor="t">
              <a:spAutoFit/>
            </a:bodyPr>
            <a:lstStyle/>
            <a:p>
              <a:pPr>
                <a:lnSpc>
                  <a:spcPct val="150000"/>
                </a:lnSpc>
              </a:pPr>
              <a:r>
                <a:rPr lang="zh-CN" altLang="en-US" sz="2400" b="1" dirty="0">
                  <a:solidFill>
                    <a:schemeClr val="tx1">
                      <a:lumMod val="75000"/>
                      <a:lumOff val="25000"/>
                    </a:schemeClr>
                  </a:solidFill>
                  <a:latin typeface="微软雅黑" pitchFamily="34" charset="-122"/>
                  <a:ea typeface="微软雅黑" pitchFamily="34" charset="-122"/>
                  <a:cs typeface="华文黑体" pitchFamily="2" charset="-122"/>
                </a:rPr>
                <a:t>学历</a:t>
              </a:r>
              <a:endParaRPr lang="en-US" altLang="zh-CN" sz="2400" b="1" dirty="0">
                <a:solidFill>
                  <a:schemeClr val="tx1">
                    <a:lumMod val="75000"/>
                    <a:lumOff val="25000"/>
                  </a:schemeClr>
                </a:solidFill>
                <a:latin typeface="微软雅黑" pitchFamily="34" charset="-122"/>
                <a:ea typeface="微软雅黑" pitchFamily="34" charset="-122"/>
                <a:cs typeface="华文黑体" pitchFamily="2" charset="-122"/>
              </a:endParaRPr>
            </a:p>
            <a:p>
              <a:pPr>
                <a:lnSpc>
                  <a:spcPct val="150000"/>
                </a:lnSpc>
              </a:pPr>
              <a:r>
                <a:rPr lang="zh-CN" altLang="en-US" sz="2400" b="1" dirty="0">
                  <a:solidFill>
                    <a:schemeClr val="tx1">
                      <a:lumMod val="75000"/>
                      <a:lumOff val="25000"/>
                    </a:schemeClr>
                  </a:solidFill>
                  <a:latin typeface="微软雅黑" pitchFamily="34" charset="-122"/>
                  <a:ea typeface="微软雅黑" pitchFamily="34" charset="-122"/>
                  <a:cs typeface="华文黑体" pitchFamily="2" charset="-122"/>
                </a:rPr>
                <a:t>薪资</a:t>
              </a:r>
              <a:endParaRPr lang="en-US" altLang="zh-CN" sz="2400" b="1" dirty="0">
                <a:solidFill>
                  <a:schemeClr val="tx1">
                    <a:lumMod val="75000"/>
                    <a:lumOff val="25000"/>
                  </a:schemeClr>
                </a:solidFill>
                <a:latin typeface="微软雅黑" pitchFamily="34" charset="-122"/>
                <a:ea typeface="微软雅黑" pitchFamily="34" charset="-122"/>
                <a:cs typeface="华文黑体" pitchFamily="2" charset="-122"/>
              </a:endParaRPr>
            </a:p>
            <a:p>
              <a:pPr>
                <a:lnSpc>
                  <a:spcPct val="150000"/>
                </a:lnSpc>
              </a:pPr>
              <a:r>
                <a:rPr lang="zh-CN" altLang="en-US" sz="2400" b="1" dirty="0">
                  <a:solidFill>
                    <a:schemeClr val="tx1">
                      <a:lumMod val="75000"/>
                      <a:lumOff val="25000"/>
                    </a:schemeClr>
                  </a:solidFill>
                  <a:latin typeface="微软雅黑" pitchFamily="34" charset="-122"/>
                  <a:ea typeface="微软雅黑" pitchFamily="34" charset="-122"/>
                  <a:cs typeface="华文黑体" pitchFamily="2" charset="-122"/>
                </a:rPr>
                <a:t>工作经验</a:t>
              </a:r>
              <a:endParaRPr lang="en-US" altLang="zh-CN" sz="2400" b="1" dirty="0">
                <a:solidFill>
                  <a:schemeClr val="tx1">
                    <a:lumMod val="75000"/>
                    <a:lumOff val="25000"/>
                  </a:schemeClr>
                </a:solidFill>
                <a:latin typeface="微软雅黑" pitchFamily="34" charset="-122"/>
                <a:ea typeface="微软雅黑" pitchFamily="34" charset="-122"/>
                <a:cs typeface="华文黑体" pitchFamily="2" charset="-122"/>
              </a:endParaRPr>
            </a:p>
            <a:p>
              <a:pPr>
                <a:lnSpc>
                  <a:spcPct val="150000"/>
                </a:lnSpc>
              </a:pPr>
              <a:r>
                <a:rPr lang="zh-CN" altLang="en-US" sz="2400" b="1" dirty="0">
                  <a:solidFill>
                    <a:schemeClr val="tx1">
                      <a:lumMod val="75000"/>
                      <a:lumOff val="25000"/>
                    </a:schemeClr>
                  </a:solidFill>
                  <a:latin typeface="微软雅黑" pitchFamily="34" charset="-122"/>
                  <a:ea typeface="微软雅黑" pitchFamily="34" charset="-122"/>
                  <a:cs typeface="华文黑体" pitchFamily="2" charset="-122"/>
                </a:rPr>
                <a:t>行业</a:t>
              </a:r>
            </a:p>
          </p:txBody>
        </p:sp>
      </p:grpSp>
    </p:spTree>
    <p:extLst>
      <p:ext uri="{BB962C8B-B14F-4D97-AF65-F5344CB8AC3E}">
        <p14:creationId xmlns:p14="http://schemas.microsoft.com/office/powerpoint/2010/main" val="36455486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流程图: 接点 1">
            <a:extLst>
              <a:ext uri="{FF2B5EF4-FFF2-40B4-BE49-F238E27FC236}">
                <a16:creationId xmlns:a16="http://schemas.microsoft.com/office/drawing/2014/main" id="{A0BDDCBB-ADA0-4B3B-854A-999F89693176}"/>
              </a:ext>
            </a:extLst>
          </p:cNvPr>
          <p:cNvSpPr/>
          <p:nvPr/>
        </p:nvSpPr>
        <p:spPr>
          <a:xfrm>
            <a:off x="6696222" y="4026076"/>
            <a:ext cx="837682" cy="845774"/>
          </a:xfrm>
          <a:prstGeom prst="flowChartConnec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Oval 22"/>
          <p:cNvSpPr>
            <a:spLocks noChangeArrowheads="1"/>
          </p:cNvSpPr>
          <p:nvPr/>
        </p:nvSpPr>
        <p:spPr bwMode="auto">
          <a:xfrm>
            <a:off x="5933199" y="1579632"/>
            <a:ext cx="1302980" cy="1302141"/>
          </a:xfrm>
          <a:prstGeom prst="ellipse">
            <a:avLst/>
          </a:prstGeom>
          <a:solidFill>
            <a:schemeClr val="accent6">
              <a:lumMod val="75000"/>
            </a:schemeClr>
          </a:solidFill>
          <a:ln>
            <a:noFill/>
          </a:ln>
        </p:spPr>
        <p:txBody>
          <a:bodyPr vert="horz" wrap="square" lIns="75493" tIns="37746" rIns="75493" bIns="37746" numCol="1" anchor="ctr" anchorCtr="0" compatLnSpc="1">
            <a:prstTxWarp prst="textNoShape">
              <a:avLst/>
            </a:prstTxWarp>
          </a:bodyPr>
          <a:lstStyle/>
          <a:p>
            <a:pPr algn="ctr"/>
            <a:r>
              <a:rPr lang="zh-CN" altLang="en-US" sz="2000" dirty="0">
                <a:solidFill>
                  <a:schemeClr val="bg1"/>
                </a:solidFill>
                <a:latin typeface="微软雅黑" pitchFamily="34" charset="-122"/>
                <a:ea typeface="微软雅黑" pitchFamily="34" charset="-122"/>
              </a:rPr>
              <a:t>招聘              网站</a:t>
            </a:r>
            <a:endParaRPr lang="en-US" altLang="zh-CN" sz="2000" dirty="0">
              <a:solidFill>
                <a:schemeClr val="bg1"/>
              </a:solidFill>
              <a:latin typeface="微软雅黑" pitchFamily="34" charset="-122"/>
              <a:ea typeface="微软雅黑" pitchFamily="34" charset="-122"/>
            </a:endParaRPr>
          </a:p>
        </p:txBody>
      </p:sp>
      <p:sp>
        <p:nvSpPr>
          <p:cNvPr id="7" name="Line 23"/>
          <p:cNvSpPr>
            <a:spLocks noChangeShapeType="1"/>
          </p:cNvSpPr>
          <p:nvPr/>
        </p:nvSpPr>
        <p:spPr bwMode="auto">
          <a:xfrm flipH="1">
            <a:off x="2770258" y="2232351"/>
            <a:ext cx="3162941" cy="0"/>
          </a:xfrm>
          <a:prstGeom prst="line">
            <a:avLst/>
          </a:prstGeom>
          <a:noFill/>
          <a:ln w="5" cap="flat">
            <a:solidFill>
              <a:schemeClr val="accent6">
                <a:lumMod val="75000"/>
              </a:schemeClr>
            </a:solidFill>
            <a:prstDash val="dash"/>
            <a:miter lim="800000"/>
            <a:headEnd type="none" w="med" len="med"/>
            <a:tailEnd type="arrow" w="med" len="med"/>
          </a:ln>
          <a:extLst>
            <a:ext uri="{909E8E84-426E-40DD-AFC4-6F175D3DCCD1}">
              <a14:hiddenFill xmlns:a14="http://schemas.microsoft.com/office/drawing/2010/main">
                <a:noFill/>
              </a14:hiddenFill>
            </a:ext>
          </a:extLst>
        </p:spPr>
        <p:txBody>
          <a:bodyPr vert="horz" wrap="square" lIns="75493" tIns="37746" rIns="75493" bIns="37746" numCol="1" anchor="t" anchorCtr="0" compatLnSpc="1">
            <a:prstTxWarp prst="textNoShape">
              <a:avLst/>
            </a:prstTxWarp>
          </a:bodyPr>
          <a:lstStyle/>
          <a:p>
            <a:endParaRPr lang="zh-CN" altLang="en-US">
              <a:solidFill>
                <a:schemeClr val="tx1">
                  <a:lumMod val="75000"/>
                  <a:lumOff val="25000"/>
                </a:schemeClr>
              </a:solidFill>
            </a:endParaRPr>
          </a:p>
        </p:txBody>
      </p:sp>
      <p:sp>
        <p:nvSpPr>
          <p:cNvPr id="8" name="Freeform 24"/>
          <p:cNvSpPr>
            <a:spLocks noEditPoints="1"/>
          </p:cNvSpPr>
          <p:nvPr/>
        </p:nvSpPr>
        <p:spPr bwMode="auto">
          <a:xfrm>
            <a:off x="4977459" y="2054338"/>
            <a:ext cx="367084" cy="365918"/>
          </a:xfrm>
          <a:custGeom>
            <a:avLst/>
            <a:gdLst>
              <a:gd name="T0" fmla="*/ 23 w 47"/>
              <a:gd name="T1" fmla="*/ 0 h 47"/>
              <a:gd name="T2" fmla="*/ 47 w 47"/>
              <a:gd name="T3" fmla="*/ 24 h 47"/>
              <a:gd name="T4" fmla="*/ 23 w 47"/>
              <a:gd name="T5" fmla="*/ 47 h 47"/>
              <a:gd name="T6" fmla="*/ 0 w 47"/>
              <a:gd name="T7" fmla="*/ 24 h 47"/>
              <a:gd name="T8" fmla="*/ 23 w 47"/>
              <a:gd name="T9" fmla="*/ 0 h 47"/>
              <a:gd name="T10" fmla="*/ 23 w 47"/>
              <a:gd name="T11" fmla="*/ 15 h 47"/>
              <a:gd name="T12" fmla="*/ 15 w 47"/>
              <a:gd name="T13" fmla="*/ 24 h 47"/>
              <a:gd name="T14" fmla="*/ 23 w 47"/>
              <a:gd name="T15" fmla="*/ 32 h 47"/>
              <a:gd name="T16" fmla="*/ 32 w 47"/>
              <a:gd name="T17" fmla="*/ 24 h 47"/>
              <a:gd name="T18" fmla="*/ 23 w 47"/>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3" y="0"/>
                </a:moveTo>
                <a:cubicBezTo>
                  <a:pt x="36" y="0"/>
                  <a:pt x="47" y="11"/>
                  <a:pt x="47" y="24"/>
                </a:cubicBezTo>
                <a:cubicBezTo>
                  <a:pt x="47" y="37"/>
                  <a:pt x="36" y="47"/>
                  <a:pt x="23" y="47"/>
                </a:cubicBezTo>
                <a:cubicBezTo>
                  <a:pt x="10" y="47"/>
                  <a:pt x="0" y="37"/>
                  <a:pt x="0" y="24"/>
                </a:cubicBezTo>
                <a:cubicBezTo>
                  <a:pt x="0" y="11"/>
                  <a:pt x="10" y="0"/>
                  <a:pt x="23" y="0"/>
                </a:cubicBezTo>
                <a:close/>
                <a:moveTo>
                  <a:pt x="23" y="15"/>
                </a:moveTo>
                <a:cubicBezTo>
                  <a:pt x="19" y="15"/>
                  <a:pt x="15" y="19"/>
                  <a:pt x="15" y="24"/>
                </a:cubicBezTo>
                <a:cubicBezTo>
                  <a:pt x="15" y="28"/>
                  <a:pt x="19" y="32"/>
                  <a:pt x="23" y="32"/>
                </a:cubicBezTo>
                <a:cubicBezTo>
                  <a:pt x="28" y="32"/>
                  <a:pt x="32" y="28"/>
                  <a:pt x="32" y="24"/>
                </a:cubicBezTo>
                <a:cubicBezTo>
                  <a:pt x="32" y="19"/>
                  <a:pt x="28" y="15"/>
                  <a:pt x="23" y="15"/>
                </a:cubicBezTo>
                <a:close/>
              </a:path>
            </a:pathLst>
          </a:custGeom>
          <a:solidFill>
            <a:schemeClr val="accent6">
              <a:lumMod val="75000"/>
            </a:schemeClr>
          </a:solidFill>
          <a:ln>
            <a:noFill/>
          </a:ln>
          <a:extLst/>
        </p:spPr>
        <p:txBody>
          <a:bodyPr vert="horz" wrap="square" lIns="75493" tIns="37746" rIns="75493" bIns="37746" numCol="1" anchor="t" anchorCtr="0" compatLnSpc="1">
            <a:prstTxWarp prst="textNoShape">
              <a:avLst/>
            </a:prstTxWarp>
          </a:bodyPr>
          <a:lstStyle/>
          <a:p>
            <a:endParaRPr lang="zh-CN" altLang="en-US">
              <a:solidFill>
                <a:schemeClr val="tx1">
                  <a:lumMod val="75000"/>
                  <a:lumOff val="25000"/>
                </a:schemeClr>
              </a:solidFill>
            </a:endParaRPr>
          </a:p>
        </p:txBody>
      </p:sp>
      <p:sp>
        <p:nvSpPr>
          <p:cNvPr id="11" name="Freeform 25"/>
          <p:cNvSpPr>
            <a:spLocks noEditPoints="1"/>
          </p:cNvSpPr>
          <p:nvPr/>
        </p:nvSpPr>
        <p:spPr bwMode="auto">
          <a:xfrm>
            <a:off x="4117624" y="2054338"/>
            <a:ext cx="370391" cy="365918"/>
          </a:xfrm>
          <a:custGeom>
            <a:avLst/>
            <a:gdLst>
              <a:gd name="T0" fmla="*/ 24 w 47"/>
              <a:gd name="T1" fmla="*/ 0 h 47"/>
              <a:gd name="T2" fmla="*/ 47 w 47"/>
              <a:gd name="T3" fmla="*/ 24 h 47"/>
              <a:gd name="T4" fmla="*/ 24 w 47"/>
              <a:gd name="T5" fmla="*/ 47 h 47"/>
              <a:gd name="T6" fmla="*/ 0 w 47"/>
              <a:gd name="T7" fmla="*/ 24 h 47"/>
              <a:gd name="T8" fmla="*/ 24 w 47"/>
              <a:gd name="T9" fmla="*/ 0 h 47"/>
              <a:gd name="T10" fmla="*/ 24 w 47"/>
              <a:gd name="T11" fmla="*/ 15 h 47"/>
              <a:gd name="T12" fmla="*/ 15 w 47"/>
              <a:gd name="T13" fmla="*/ 24 h 47"/>
              <a:gd name="T14" fmla="*/ 24 w 47"/>
              <a:gd name="T15" fmla="*/ 32 h 47"/>
              <a:gd name="T16" fmla="*/ 32 w 47"/>
              <a:gd name="T17" fmla="*/ 24 h 47"/>
              <a:gd name="T18" fmla="*/ 24 w 47"/>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4" y="0"/>
                </a:moveTo>
                <a:cubicBezTo>
                  <a:pt x="37" y="0"/>
                  <a:pt x="47" y="11"/>
                  <a:pt x="47" y="24"/>
                </a:cubicBezTo>
                <a:cubicBezTo>
                  <a:pt x="47" y="37"/>
                  <a:pt x="37" y="47"/>
                  <a:pt x="24" y="47"/>
                </a:cubicBezTo>
                <a:cubicBezTo>
                  <a:pt x="11" y="47"/>
                  <a:pt x="0" y="37"/>
                  <a:pt x="0" y="24"/>
                </a:cubicBezTo>
                <a:cubicBezTo>
                  <a:pt x="0" y="11"/>
                  <a:pt x="11" y="0"/>
                  <a:pt x="24" y="0"/>
                </a:cubicBezTo>
                <a:close/>
                <a:moveTo>
                  <a:pt x="24" y="15"/>
                </a:moveTo>
                <a:cubicBezTo>
                  <a:pt x="19" y="15"/>
                  <a:pt x="15" y="19"/>
                  <a:pt x="15" y="24"/>
                </a:cubicBezTo>
                <a:cubicBezTo>
                  <a:pt x="15" y="28"/>
                  <a:pt x="19" y="32"/>
                  <a:pt x="24" y="32"/>
                </a:cubicBezTo>
                <a:cubicBezTo>
                  <a:pt x="28" y="32"/>
                  <a:pt x="32" y="28"/>
                  <a:pt x="32" y="24"/>
                </a:cubicBezTo>
                <a:cubicBezTo>
                  <a:pt x="32" y="19"/>
                  <a:pt x="28" y="15"/>
                  <a:pt x="24" y="15"/>
                </a:cubicBezTo>
                <a:close/>
              </a:path>
            </a:pathLst>
          </a:custGeom>
          <a:solidFill>
            <a:schemeClr val="accent6">
              <a:lumMod val="75000"/>
            </a:schemeClr>
          </a:solidFill>
          <a:ln>
            <a:noFill/>
          </a:ln>
          <a:extLst/>
        </p:spPr>
        <p:txBody>
          <a:bodyPr vert="horz" wrap="square" lIns="75493" tIns="37746" rIns="75493" bIns="37746" numCol="1" anchor="t" anchorCtr="0" compatLnSpc="1">
            <a:prstTxWarp prst="textNoShape">
              <a:avLst/>
            </a:prstTxWarp>
          </a:bodyPr>
          <a:lstStyle/>
          <a:p>
            <a:endParaRPr lang="zh-CN" altLang="en-US">
              <a:solidFill>
                <a:schemeClr val="tx1">
                  <a:lumMod val="75000"/>
                  <a:lumOff val="25000"/>
                </a:schemeClr>
              </a:solidFill>
            </a:endParaRPr>
          </a:p>
        </p:txBody>
      </p:sp>
      <p:sp>
        <p:nvSpPr>
          <p:cNvPr id="12" name="Freeform 26"/>
          <p:cNvSpPr>
            <a:spLocks noEditPoints="1"/>
          </p:cNvSpPr>
          <p:nvPr/>
        </p:nvSpPr>
        <p:spPr bwMode="auto">
          <a:xfrm>
            <a:off x="3261097" y="2054338"/>
            <a:ext cx="373697" cy="365918"/>
          </a:xfrm>
          <a:custGeom>
            <a:avLst/>
            <a:gdLst>
              <a:gd name="T0" fmla="*/ 24 w 48"/>
              <a:gd name="T1" fmla="*/ 0 h 47"/>
              <a:gd name="T2" fmla="*/ 48 w 48"/>
              <a:gd name="T3" fmla="*/ 24 h 47"/>
              <a:gd name="T4" fmla="*/ 24 w 48"/>
              <a:gd name="T5" fmla="*/ 47 h 47"/>
              <a:gd name="T6" fmla="*/ 0 w 48"/>
              <a:gd name="T7" fmla="*/ 24 h 47"/>
              <a:gd name="T8" fmla="*/ 24 w 48"/>
              <a:gd name="T9" fmla="*/ 0 h 47"/>
              <a:gd name="T10" fmla="*/ 24 w 48"/>
              <a:gd name="T11" fmla="*/ 15 h 47"/>
              <a:gd name="T12" fmla="*/ 15 w 48"/>
              <a:gd name="T13" fmla="*/ 24 h 47"/>
              <a:gd name="T14" fmla="*/ 24 w 48"/>
              <a:gd name="T15" fmla="*/ 32 h 47"/>
              <a:gd name="T16" fmla="*/ 32 w 48"/>
              <a:gd name="T17" fmla="*/ 24 h 47"/>
              <a:gd name="T18" fmla="*/ 24 w 48"/>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7">
                <a:moveTo>
                  <a:pt x="24" y="0"/>
                </a:moveTo>
                <a:cubicBezTo>
                  <a:pt x="37" y="0"/>
                  <a:pt x="48" y="11"/>
                  <a:pt x="48" y="24"/>
                </a:cubicBezTo>
                <a:cubicBezTo>
                  <a:pt x="48" y="37"/>
                  <a:pt x="37" y="47"/>
                  <a:pt x="24" y="47"/>
                </a:cubicBezTo>
                <a:cubicBezTo>
                  <a:pt x="11" y="47"/>
                  <a:pt x="0" y="37"/>
                  <a:pt x="0" y="24"/>
                </a:cubicBezTo>
                <a:cubicBezTo>
                  <a:pt x="0" y="11"/>
                  <a:pt x="11" y="0"/>
                  <a:pt x="24" y="0"/>
                </a:cubicBezTo>
                <a:close/>
                <a:moveTo>
                  <a:pt x="24" y="15"/>
                </a:moveTo>
                <a:cubicBezTo>
                  <a:pt x="19" y="15"/>
                  <a:pt x="15" y="19"/>
                  <a:pt x="15" y="24"/>
                </a:cubicBezTo>
                <a:cubicBezTo>
                  <a:pt x="15" y="28"/>
                  <a:pt x="19" y="32"/>
                  <a:pt x="24" y="32"/>
                </a:cubicBezTo>
                <a:cubicBezTo>
                  <a:pt x="29" y="32"/>
                  <a:pt x="32" y="28"/>
                  <a:pt x="32" y="24"/>
                </a:cubicBezTo>
                <a:cubicBezTo>
                  <a:pt x="32" y="19"/>
                  <a:pt x="29" y="15"/>
                  <a:pt x="24" y="15"/>
                </a:cubicBezTo>
                <a:close/>
              </a:path>
            </a:pathLst>
          </a:custGeom>
          <a:solidFill>
            <a:schemeClr val="accent6">
              <a:lumMod val="75000"/>
            </a:schemeClr>
          </a:solidFill>
          <a:ln>
            <a:noFill/>
          </a:ln>
          <a:extLst/>
        </p:spPr>
        <p:txBody>
          <a:bodyPr vert="horz" wrap="square" lIns="75493" tIns="37746" rIns="75493" bIns="37746" numCol="1" anchor="t" anchorCtr="0" compatLnSpc="1">
            <a:prstTxWarp prst="textNoShape">
              <a:avLst/>
            </a:prstTxWarp>
          </a:bodyPr>
          <a:lstStyle/>
          <a:p>
            <a:endParaRPr lang="zh-CN" altLang="en-US">
              <a:solidFill>
                <a:schemeClr val="tx1">
                  <a:lumMod val="75000"/>
                  <a:lumOff val="25000"/>
                </a:schemeClr>
              </a:solidFill>
            </a:endParaRPr>
          </a:p>
        </p:txBody>
      </p:sp>
      <p:sp>
        <p:nvSpPr>
          <p:cNvPr id="13" name="Freeform 27"/>
          <p:cNvSpPr>
            <a:spLocks/>
          </p:cNvSpPr>
          <p:nvPr/>
        </p:nvSpPr>
        <p:spPr bwMode="auto">
          <a:xfrm>
            <a:off x="5086591" y="2334544"/>
            <a:ext cx="1742819" cy="1480155"/>
          </a:xfrm>
          <a:custGeom>
            <a:avLst/>
            <a:gdLst>
              <a:gd name="T0" fmla="*/ 172 w 223"/>
              <a:gd name="T1" fmla="*/ 172 h 190"/>
              <a:gd name="T2" fmla="*/ 50 w 223"/>
              <a:gd name="T3" fmla="*/ 122 h 190"/>
              <a:gd name="T4" fmla="*/ 0 w 223"/>
              <a:gd name="T5" fmla="*/ 0 h 190"/>
              <a:gd name="T6" fmla="*/ 22 w 223"/>
              <a:gd name="T7" fmla="*/ 0 h 190"/>
              <a:gd name="T8" fmla="*/ 66 w 223"/>
              <a:gd name="T9" fmla="*/ 106 h 190"/>
              <a:gd name="T10" fmla="*/ 172 w 223"/>
              <a:gd name="T11" fmla="*/ 150 h 190"/>
              <a:gd name="T12" fmla="*/ 172 w 223"/>
              <a:gd name="T13" fmla="*/ 132 h 190"/>
              <a:gd name="T14" fmla="*/ 223 w 223"/>
              <a:gd name="T15" fmla="*/ 163 h 190"/>
              <a:gd name="T16" fmla="*/ 172 w 223"/>
              <a:gd name="T17" fmla="*/ 190 h 190"/>
              <a:gd name="T18" fmla="*/ 172 w 223"/>
              <a:gd name="T19" fmla="*/ 17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190">
                <a:moveTo>
                  <a:pt x="172" y="172"/>
                </a:moveTo>
                <a:cubicBezTo>
                  <a:pt x="124" y="172"/>
                  <a:pt x="81" y="153"/>
                  <a:pt x="50" y="122"/>
                </a:cubicBezTo>
                <a:cubicBezTo>
                  <a:pt x="19" y="91"/>
                  <a:pt x="0" y="48"/>
                  <a:pt x="0" y="0"/>
                </a:cubicBezTo>
                <a:cubicBezTo>
                  <a:pt x="22" y="0"/>
                  <a:pt x="22" y="0"/>
                  <a:pt x="22" y="0"/>
                </a:cubicBezTo>
                <a:cubicBezTo>
                  <a:pt x="22" y="41"/>
                  <a:pt x="39" y="79"/>
                  <a:pt x="66" y="106"/>
                </a:cubicBezTo>
                <a:cubicBezTo>
                  <a:pt x="93" y="133"/>
                  <a:pt x="131" y="150"/>
                  <a:pt x="172" y="150"/>
                </a:cubicBezTo>
                <a:cubicBezTo>
                  <a:pt x="172" y="132"/>
                  <a:pt x="172" y="132"/>
                  <a:pt x="172" y="132"/>
                </a:cubicBezTo>
                <a:cubicBezTo>
                  <a:pt x="223" y="163"/>
                  <a:pt x="223" y="163"/>
                  <a:pt x="223" y="163"/>
                </a:cubicBezTo>
                <a:cubicBezTo>
                  <a:pt x="172" y="190"/>
                  <a:pt x="172" y="190"/>
                  <a:pt x="172" y="190"/>
                </a:cubicBezTo>
                <a:lnTo>
                  <a:pt x="172" y="172"/>
                </a:lnTo>
                <a:close/>
              </a:path>
            </a:pathLst>
          </a:custGeom>
          <a:solidFill>
            <a:schemeClr val="accent6">
              <a:lumMod val="75000"/>
            </a:schemeClr>
          </a:solidFill>
          <a:ln>
            <a:noFill/>
          </a:ln>
          <a:extLst/>
        </p:spPr>
        <p:txBody>
          <a:bodyPr vert="horz" wrap="square" lIns="75493" tIns="37746" rIns="75493" bIns="37746" numCol="1" anchor="t" anchorCtr="0" compatLnSpc="1">
            <a:prstTxWarp prst="textNoShape">
              <a:avLst/>
            </a:prstTxWarp>
          </a:bodyPr>
          <a:lstStyle/>
          <a:p>
            <a:endParaRPr lang="zh-CN" altLang="en-US">
              <a:solidFill>
                <a:schemeClr val="tx1">
                  <a:lumMod val="75000"/>
                  <a:lumOff val="25000"/>
                </a:schemeClr>
              </a:solidFill>
            </a:endParaRPr>
          </a:p>
        </p:txBody>
      </p:sp>
      <p:sp>
        <p:nvSpPr>
          <p:cNvPr id="14" name="Freeform 28"/>
          <p:cNvSpPr>
            <a:spLocks/>
          </p:cNvSpPr>
          <p:nvPr/>
        </p:nvSpPr>
        <p:spPr bwMode="auto">
          <a:xfrm>
            <a:off x="4203608" y="2334545"/>
            <a:ext cx="2625803" cy="2360336"/>
          </a:xfrm>
          <a:custGeom>
            <a:avLst/>
            <a:gdLst>
              <a:gd name="T0" fmla="*/ 285 w 336"/>
              <a:gd name="T1" fmla="*/ 285 h 303"/>
              <a:gd name="T2" fmla="*/ 84 w 336"/>
              <a:gd name="T3" fmla="*/ 202 h 303"/>
              <a:gd name="T4" fmla="*/ 0 w 336"/>
              <a:gd name="T5" fmla="*/ 0 h 303"/>
              <a:gd name="T6" fmla="*/ 23 w 336"/>
              <a:gd name="T7" fmla="*/ 0 h 303"/>
              <a:gd name="T8" fmla="*/ 100 w 336"/>
              <a:gd name="T9" fmla="*/ 186 h 303"/>
              <a:gd name="T10" fmla="*/ 285 w 336"/>
              <a:gd name="T11" fmla="*/ 262 h 303"/>
              <a:gd name="T12" fmla="*/ 285 w 336"/>
              <a:gd name="T13" fmla="*/ 245 h 303"/>
              <a:gd name="T14" fmla="*/ 336 w 336"/>
              <a:gd name="T15" fmla="*/ 275 h 303"/>
              <a:gd name="T16" fmla="*/ 285 w 336"/>
              <a:gd name="T17" fmla="*/ 303 h 303"/>
              <a:gd name="T18" fmla="*/ 285 w 336"/>
              <a:gd name="T19" fmla="*/ 28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6" h="303">
                <a:moveTo>
                  <a:pt x="285" y="285"/>
                </a:moveTo>
                <a:cubicBezTo>
                  <a:pt x="206" y="285"/>
                  <a:pt x="135" y="253"/>
                  <a:pt x="84" y="202"/>
                </a:cubicBezTo>
                <a:cubicBezTo>
                  <a:pt x="32" y="150"/>
                  <a:pt x="0" y="79"/>
                  <a:pt x="0" y="0"/>
                </a:cubicBezTo>
                <a:cubicBezTo>
                  <a:pt x="23" y="0"/>
                  <a:pt x="23" y="0"/>
                  <a:pt x="23" y="0"/>
                </a:cubicBezTo>
                <a:cubicBezTo>
                  <a:pt x="23" y="72"/>
                  <a:pt x="52" y="138"/>
                  <a:pt x="100" y="186"/>
                </a:cubicBezTo>
                <a:cubicBezTo>
                  <a:pt x="147" y="233"/>
                  <a:pt x="213" y="262"/>
                  <a:pt x="285" y="262"/>
                </a:cubicBezTo>
                <a:cubicBezTo>
                  <a:pt x="285" y="245"/>
                  <a:pt x="285" y="245"/>
                  <a:pt x="285" y="245"/>
                </a:cubicBezTo>
                <a:cubicBezTo>
                  <a:pt x="336" y="275"/>
                  <a:pt x="336" y="275"/>
                  <a:pt x="336" y="275"/>
                </a:cubicBezTo>
                <a:cubicBezTo>
                  <a:pt x="285" y="303"/>
                  <a:pt x="285" y="303"/>
                  <a:pt x="285" y="303"/>
                </a:cubicBezTo>
                <a:lnTo>
                  <a:pt x="285" y="285"/>
                </a:lnTo>
                <a:close/>
              </a:path>
            </a:pathLst>
          </a:custGeom>
          <a:solidFill>
            <a:schemeClr val="accent6">
              <a:lumMod val="75000"/>
            </a:schemeClr>
          </a:solidFill>
          <a:ln>
            <a:noFill/>
          </a:ln>
          <a:extLst/>
        </p:spPr>
        <p:txBody>
          <a:bodyPr vert="horz" wrap="square" lIns="75493" tIns="37746" rIns="75493" bIns="37746" numCol="1" anchor="t" anchorCtr="0" compatLnSpc="1">
            <a:prstTxWarp prst="textNoShape">
              <a:avLst/>
            </a:prstTxWarp>
          </a:bodyPr>
          <a:lstStyle/>
          <a:p>
            <a:endParaRPr lang="zh-CN" altLang="en-US">
              <a:solidFill>
                <a:schemeClr val="tx1">
                  <a:lumMod val="75000"/>
                  <a:lumOff val="25000"/>
                </a:schemeClr>
              </a:solidFill>
            </a:endParaRPr>
          </a:p>
        </p:txBody>
      </p:sp>
      <p:sp>
        <p:nvSpPr>
          <p:cNvPr id="15" name="Freeform 29"/>
          <p:cNvSpPr>
            <a:spLocks/>
          </p:cNvSpPr>
          <p:nvPr/>
        </p:nvSpPr>
        <p:spPr bwMode="auto">
          <a:xfrm>
            <a:off x="3347081" y="2334544"/>
            <a:ext cx="3482331" cy="3217441"/>
          </a:xfrm>
          <a:custGeom>
            <a:avLst/>
            <a:gdLst>
              <a:gd name="T0" fmla="*/ 395 w 446"/>
              <a:gd name="T1" fmla="*/ 395 h 413"/>
              <a:gd name="T2" fmla="*/ 116 w 446"/>
              <a:gd name="T3" fmla="*/ 279 h 413"/>
              <a:gd name="T4" fmla="*/ 0 w 446"/>
              <a:gd name="T5" fmla="*/ 0 h 413"/>
              <a:gd name="T6" fmla="*/ 23 w 446"/>
              <a:gd name="T7" fmla="*/ 0 h 413"/>
              <a:gd name="T8" fmla="*/ 132 w 446"/>
              <a:gd name="T9" fmla="*/ 263 h 413"/>
              <a:gd name="T10" fmla="*/ 395 w 446"/>
              <a:gd name="T11" fmla="*/ 373 h 413"/>
              <a:gd name="T12" fmla="*/ 395 w 446"/>
              <a:gd name="T13" fmla="*/ 355 h 413"/>
              <a:gd name="T14" fmla="*/ 446 w 446"/>
              <a:gd name="T15" fmla="*/ 385 h 413"/>
              <a:gd name="T16" fmla="*/ 395 w 446"/>
              <a:gd name="T17" fmla="*/ 413 h 413"/>
              <a:gd name="T18" fmla="*/ 395 w 446"/>
              <a:gd name="T19" fmla="*/ 395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6" h="413">
                <a:moveTo>
                  <a:pt x="395" y="395"/>
                </a:moveTo>
                <a:cubicBezTo>
                  <a:pt x="286" y="395"/>
                  <a:pt x="187" y="351"/>
                  <a:pt x="116" y="279"/>
                </a:cubicBezTo>
                <a:cubicBezTo>
                  <a:pt x="44" y="208"/>
                  <a:pt x="0" y="109"/>
                  <a:pt x="0" y="0"/>
                </a:cubicBezTo>
                <a:cubicBezTo>
                  <a:pt x="23" y="0"/>
                  <a:pt x="23" y="0"/>
                  <a:pt x="23" y="0"/>
                </a:cubicBezTo>
                <a:cubicBezTo>
                  <a:pt x="23" y="103"/>
                  <a:pt x="64" y="196"/>
                  <a:pt x="132" y="263"/>
                </a:cubicBezTo>
                <a:cubicBezTo>
                  <a:pt x="199" y="331"/>
                  <a:pt x="292" y="372"/>
                  <a:pt x="395" y="373"/>
                </a:cubicBezTo>
                <a:cubicBezTo>
                  <a:pt x="395" y="355"/>
                  <a:pt x="395" y="355"/>
                  <a:pt x="395" y="355"/>
                </a:cubicBezTo>
                <a:cubicBezTo>
                  <a:pt x="446" y="385"/>
                  <a:pt x="446" y="385"/>
                  <a:pt x="446" y="385"/>
                </a:cubicBezTo>
                <a:cubicBezTo>
                  <a:pt x="395" y="413"/>
                  <a:pt x="395" y="413"/>
                  <a:pt x="395" y="413"/>
                </a:cubicBezTo>
                <a:lnTo>
                  <a:pt x="395" y="395"/>
                </a:lnTo>
                <a:close/>
              </a:path>
            </a:pathLst>
          </a:custGeom>
          <a:solidFill>
            <a:schemeClr val="accent6">
              <a:lumMod val="75000"/>
            </a:schemeClr>
          </a:solidFill>
          <a:ln>
            <a:noFill/>
          </a:ln>
          <a:extLst/>
        </p:spPr>
        <p:txBody>
          <a:bodyPr vert="horz" wrap="square" lIns="75493" tIns="37746" rIns="75493" bIns="37746" numCol="1" anchor="t" anchorCtr="0" compatLnSpc="1">
            <a:prstTxWarp prst="textNoShape">
              <a:avLst/>
            </a:prstTxWarp>
          </a:bodyPr>
          <a:lstStyle/>
          <a:p>
            <a:endParaRPr lang="zh-CN" altLang="en-US">
              <a:solidFill>
                <a:schemeClr val="tx1">
                  <a:lumMod val="75000"/>
                  <a:lumOff val="25000"/>
                </a:schemeClr>
              </a:solidFill>
            </a:endParaRPr>
          </a:p>
        </p:txBody>
      </p:sp>
      <p:sp>
        <p:nvSpPr>
          <p:cNvPr id="18" name="TextBox 17"/>
          <p:cNvSpPr txBox="1"/>
          <p:nvPr/>
        </p:nvSpPr>
        <p:spPr>
          <a:xfrm>
            <a:off x="6890845" y="3202004"/>
            <a:ext cx="558021" cy="768726"/>
          </a:xfrm>
          <a:prstGeom prst="rect">
            <a:avLst/>
          </a:prstGeom>
          <a:noFill/>
        </p:spPr>
        <p:txBody>
          <a:bodyPr wrap="none" lIns="75493" tIns="37746" rIns="75493" bIns="37746" rtlCol="0" anchor="ctr">
            <a:spAutoFit/>
          </a:bodyPr>
          <a:lstStyle/>
          <a:p>
            <a:r>
              <a:rPr lang="en-US" altLang="zh-CN" sz="4500" dirty="0">
                <a:solidFill>
                  <a:schemeClr val="accent6">
                    <a:lumMod val="75000"/>
                  </a:schemeClr>
                </a:solidFill>
                <a:latin typeface="微软雅黑" pitchFamily="34" charset="-122"/>
                <a:ea typeface="微软雅黑" pitchFamily="34" charset="-122"/>
              </a:rPr>
              <a:t>A</a:t>
            </a:r>
            <a:endParaRPr lang="zh-CN" altLang="en-US" sz="4500" dirty="0">
              <a:solidFill>
                <a:schemeClr val="accent6">
                  <a:lumMod val="75000"/>
                </a:schemeClr>
              </a:solidFill>
              <a:latin typeface="微软雅黑" pitchFamily="34" charset="-122"/>
              <a:ea typeface="微软雅黑" pitchFamily="34" charset="-122"/>
            </a:endParaRPr>
          </a:p>
        </p:txBody>
      </p:sp>
      <p:sp>
        <p:nvSpPr>
          <p:cNvPr id="19" name="TextBox 18"/>
          <p:cNvSpPr txBox="1"/>
          <p:nvPr/>
        </p:nvSpPr>
        <p:spPr>
          <a:xfrm>
            <a:off x="6890845" y="4064260"/>
            <a:ext cx="514739" cy="768726"/>
          </a:xfrm>
          <a:prstGeom prst="rect">
            <a:avLst/>
          </a:prstGeom>
          <a:noFill/>
        </p:spPr>
        <p:txBody>
          <a:bodyPr wrap="none" lIns="75493" tIns="37746" rIns="75493" bIns="37746" rtlCol="0" anchor="ctr">
            <a:spAutoFit/>
          </a:bodyPr>
          <a:lstStyle/>
          <a:p>
            <a:r>
              <a:rPr lang="en-US" altLang="zh-CN" sz="4500">
                <a:solidFill>
                  <a:schemeClr val="accent6">
                    <a:lumMod val="75000"/>
                  </a:schemeClr>
                </a:solidFill>
                <a:latin typeface="微软雅黑" pitchFamily="34" charset="-122"/>
                <a:ea typeface="微软雅黑" pitchFamily="34" charset="-122"/>
              </a:rPr>
              <a:t>B</a:t>
            </a:r>
            <a:endParaRPr lang="zh-CN" altLang="en-US" sz="4500">
              <a:solidFill>
                <a:schemeClr val="accent6">
                  <a:lumMod val="75000"/>
                </a:schemeClr>
              </a:solidFill>
              <a:latin typeface="微软雅黑" pitchFamily="34" charset="-122"/>
              <a:ea typeface="微软雅黑" pitchFamily="34" charset="-122"/>
            </a:endParaRPr>
          </a:p>
        </p:txBody>
      </p:sp>
      <p:sp>
        <p:nvSpPr>
          <p:cNvPr id="20" name="TextBox 19"/>
          <p:cNvSpPr txBox="1"/>
          <p:nvPr/>
        </p:nvSpPr>
        <p:spPr>
          <a:xfrm>
            <a:off x="6890844" y="4954609"/>
            <a:ext cx="538785" cy="768726"/>
          </a:xfrm>
          <a:prstGeom prst="rect">
            <a:avLst/>
          </a:prstGeom>
          <a:noFill/>
        </p:spPr>
        <p:txBody>
          <a:bodyPr wrap="none" lIns="75493" tIns="37746" rIns="75493" bIns="37746" rtlCol="0" anchor="ctr">
            <a:spAutoFit/>
          </a:bodyPr>
          <a:lstStyle/>
          <a:p>
            <a:r>
              <a:rPr lang="en-US" altLang="zh-CN" sz="4500">
                <a:solidFill>
                  <a:schemeClr val="accent6">
                    <a:lumMod val="75000"/>
                  </a:schemeClr>
                </a:solidFill>
                <a:latin typeface="微软雅黑" pitchFamily="34" charset="-122"/>
                <a:ea typeface="微软雅黑" pitchFamily="34" charset="-122"/>
              </a:rPr>
              <a:t>C</a:t>
            </a:r>
            <a:endParaRPr lang="zh-CN" altLang="en-US" sz="4500">
              <a:solidFill>
                <a:schemeClr val="accent6">
                  <a:lumMod val="75000"/>
                </a:schemeClr>
              </a:solidFill>
              <a:latin typeface="微软雅黑" pitchFamily="34" charset="-122"/>
              <a:ea typeface="微软雅黑" pitchFamily="34" charset="-122"/>
            </a:endParaRPr>
          </a:p>
        </p:txBody>
      </p:sp>
      <p:sp>
        <p:nvSpPr>
          <p:cNvPr id="21" name="TextBox 20"/>
          <p:cNvSpPr txBox="1"/>
          <p:nvPr/>
        </p:nvSpPr>
        <p:spPr>
          <a:xfrm>
            <a:off x="7533906" y="3261125"/>
            <a:ext cx="4311091" cy="773023"/>
          </a:xfrm>
          <a:prstGeom prst="rect">
            <a:avLst/>
          </a:prstGeom>
          <a:noFill/>
        </p:spPr>
        <p:txBody>
          <a:bodyPr wrap="square" lIns="75493" tIns="37746" rIns="75493" bIns="37746" rtlCol="0">
            <a:spAutoFit/>
          </a:bodyPr>
          <a:lstStyle/>
          <a:p>
            <a:pPr>
              <a:lnSpc>
                <a:spcPct val="130000"/>
              </a:lnSpc>
            </a:pPr>
            <a:r>
              <a:rPr lang="zh-CN" altLang="en-US" sz="2400" dirty="0">
                <a:solidFill>
                  <a:srgbClr val="414455"/>
                </a:solidFill>
                <a:latin typeface="微软雅黑" pitchFamily="34" charset="-122"/>
                <a:ea typeface="微软雅黑" pitchFamily="34" charset="-122"/>
              </a:rPr>
              <a:t>拉勾网</a:t>
            </a:r>
            <a:r>
              <a:rPr lang="zh-CN" altLang="en-US" sz="1200" dirty="0">
                <a:solidFill>
                  <a:srgbClr val="414455"/>
                </a:solidFill>
                <a:latin typeface="微软雅黑" pitchFamily="34" charset="-122"/>
                <a:ea typeface="微软雅黑" pitchFamily="34" charset="-122"/>
              </a:rPr>
              <a:t>（隶属于北京拉勾网络技术有限公司）是专注互联网职业机会的招聘网站。地址：</a:t>
            </a:r>
            <a:r>
              <a:rPr lang="en-US" altLang="zh-CN" sz="1200" dirty="0">
                <a:solidFill>
                  <a:srgbClr val="414455"/>
                </a:solidFill>
                <a:latin typeface="微软雅黑" pitchFamily="34" charset="-122"/>
                <a:ea typeface="微软雅黑" pitchFamily="34" charset="-122"/>
              </a:rPr>
              <a:t>https://www.lagou.com/</a:t>
            </a:r>
            <a:endParaRPr lang="zh-CN" altLang="en-US" sz="1200" dirty="0">
              <a:solidFill>
                <a:srgbClr val="414455"/>
              </a:solidFill>
              <a:latin typeface="微软雅黑" pitchFamily="34" charset="-122"/>
              <a:ea typeface="微软雅黑" pitchFamily="34" charset="-122"/>
            </a:endParaRPr>
          </a:p>
        </p:txBody>
      </p:sp>
      <p:sp>
        <p:nvSpPr>
          <p:cNvPr id="22" name="TextBox 21"/>
          <p:cNvSpPr txBox="1"/>
          <p:nvPr/>
        </p:nvSpPr>
        <p:spPr>
          <a:xfrm>
            <a:off x="7533905" y="4034148"/>
            <a:ext cx="3945331" cy="1013089"/>
          </a:xfrm>
          <a:prstGeom prst="rect">
            <a:avLst/>
          </a:prstGeom>
          <a:noFill/>
        </p:spPr>
        <p:txBody>
          <a:bodyPr wrap="square" lIns="75493" tIns="37746" rIns="75493" bIns="37746" rtlCol="0">
            <a:spAutoFit/>
          </a:bodyPr>
          <a:lstStyle/>
          <a:p>
            <a:pPr>
              <a:lnSpc>
                <a:spcPct val="130000"/>
              </a:lnSpc>
            </a:pPr>
            <a:r>
              <a:rPr lang="zh-CN" altLang="en-US" sz="2400" dirty="0">
                <a:solidFill>
                  <a:srgbClr val="414455"/>
                </a:solidFill>
                <a:latin typeface="微软雅黑" pitchFamily="34" charset="-122"/>
                <a:ea typeface="微软雅黑" pitchFamily="34" charset="-122"/>
              </a:rPr>
              <a:t>智联招聘</a:t>
            </a:r>
            <a:r>
              <a:rPr lang="zh-CN" altLang="en-US" sz="1200" dirty="0">
                <a:solidFill>
                  <a:srgbClr val="414455"/>
                </a:solidFill>
                <a:latin typeface="微软雅黑" pitchFamily="34" charset="-122"/>
                <a:ea typeface="微软雅黑" pitchFamily="34" charset="-122"/>
              </a:rPr>
              <a:t>创建于</a:t>
            </a:r>
            <a:r>
              <a:rPr lang="en-US" altLang="zh-CN" sz="1200" dirty="0">
                <a:solidFill>
                  <a:srgbClr val="414455"/>
                </a:solidFill>
                <a:latin typeface="微软雅黑" pitchFamily="34" charset="-122"/>
                <a:ea typeface="微软雅黑" pitchFamily="34" charset="-122"/>
              </a:rPr>
              <a:t>1997</a:t>
            </a:r>
            <a:r>
              <a:rPr lang="zh-CN" altLang="en-US" sz="1200" dirty="0">
                <a:solidFill>
                  <a:srgbClr val="414455"/>
                </a:solidFill>
                <a:latin typeface="微软雅黑" pitchFamily="34" charset="-122"/>
                <a:ea typeface="微软雅黑" pitchFamily="34" charset="-122"/>
              </a:rPr>
              <a:t>年，是一家面向大型公司和快速发展的中小企业提供一站式专业人力资源服务。地址：</a:t>
            </a:r>
            <a:r>
              <a:rPr lang="en-US" altLang="zh-CN" sz="1200" dirty="0">
                <a:solidFill>
                  <a:srgbClr val="414455"/>
                </a:solidFill>
                <a:latin typeface="微软雅黑" pitchFamily="34" charset="-122"/>
                <a:ea typeface="微软雅黑" pitchFamily="34" charset="-122"/>
              </a:rPr>
              <a:t>https://www.zhaopin.com/</a:t>
            </a:r>
            <a:endParaRPr lang="zh-CN" altLang="en-US" sz="1200" dirty="0">
              <a:solidFill>
                <a:srgbClr val="414455"/>
              </a:solidFill>
              <a:latin typeface="微软雅黑" pitchFamily="34" charset="-122"/>
              <a:ea typeface="微软雅黑" pitchFamily="34" charset="-122"/>
            </a:endParaRPr>
          </a:p>
        </p:txBody>
      </p:sp>
      <p:sp>
        <p:nvSpPr>
          <p:cNvPr id="23" name="TextBox 22"/>
          <p:cNvSpPr txBox="1"/>
          <p:nvPr/>
        </p:nvSpPr>
        <p:spPr>
          <a:xfrm>
            <a:off x="7533905" y="5045440"/>
            <a:ext cx="4132447" cy="1013089"/>
          </a:xfrm>
          <a:prstGeom prst="rect">
            <a:avLst/>
          </a:prstGeom>
          <a:noFill/>
        </p:spPr>
        <p:txBody>
          <a:bodyPr wrap="square" lIns="75493" tIns="37746" rIns="75493" bIns="37746" rtlCol="0">
            <a:spAutoFit/>
          </a:bodyPr>
          <a:lstStyle/>
          <a:p>
            <a:pPr>
              <a:lnSpc>
                <a:spcPct val="130000"/>
              </a:lnSpc>
            </a:pPr>
            <a:r>
              <a:rPr lang="zh-CN" altLang="en-US" sz="2400" dirty="0">
                <a:solidFill>
                  <a:srgbClr val="414455"/>
                </a:solidFill>
                <a:latin typeface="微软雅黑" pitchFamily="34" charset="-122"/>
                <a:ea typeface="微软雅黑" pitchFamily="34" charset="-122"/>
              </a:rPr>
              <a:t>前程无忧</a:t>
            </a:r>
            <a:r>
              <a:rPr lang="en-US" altLang="zh-CN" sz="1200" dirty="0">
                <a:solidFill>
                  <a:srgbClr val="414455"/>
                </a:solidFill>
                <a:latin typeface="微软雅黑" pitchFamily="34" charset="-122"/>
                <a:ea typeface="微软雅黑" pitchFamily="34" charset="-122"/>
              </a:rPr>
              <a:t>(Nasdaq: JOBS)</a:t>
            </a:r>
            <a:r>
              <a:rPr lang="zh-CN" altLang="en-US" sz="1200" dirty="0">
                <a:solidFill>
                  <a:srgbClr val="414455"/>
                </a:solidFill>
                <a:latin typeface="微软雅黑" pitchFamily="34" charset="-122"/>
                <a:ea typeface="微软雅黑" pitchFamily="34" charset="-122"/>
              </a:rPr>
              <a:t>是国内一个集多种媒介资源优势的专业人力资源服务机构，创始人为甄荣辉。    地址：</a:t>
            </a:r>
            <a:r>
              <a:rPr lang="en-US" altLang="zh-CN" sz="1200" dirty="0">
                <a:solidFill>
                  <a:srgbClr val="414455"/>
                </a:solidFill>
                <a:latin typeface="微软雅黑" pitchFamily="34" charset="-122"/>
                <a:ea typeface="微软雅黑" pitchFamily="34" charset="-122"/>
              </a:rPr>
              <a:t>https://www.51job.com/</a:t>
            </a:r>
            <a:endParaRPr lang="zh-CN" altLang="en-US" sz="1200" dirty="0">
              <a:solidFill>
                <a:srgbClr val="414455"/>
              </a:solidFill>
              <a:latin typeface="微软雅黑" pitchFamily="34" charset="-122"/>
              <a:ea typeface="微软雅黑" pitchFamily="34" charset="-122"/>
            </a:endParaRPr>
          </a:p>
        </p:txBody>
      </p:sp>
    </p:spTree>
    <p:extLst>
      <p:ext uri="{BB962C8B-B14F-4D97-AF65-F5344CB8AC3E}">
        <p14:creationId xmlns:p14="http://schemas.microsoft.com/office/powerpoint/2010/main" val="18062185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right)">
                                      <p:cBhvr>
                                        <p:cTn id="13" dur="500"/>
                                        <p:tgtEl>
                                          <p:spTgt spid="7"/>
                                        </p:tgtEl>
                                      </p:cBhvr>
                                    </p:animEffect>
                                  </p:childTnLst>
                                </p:cTn>
                              </p:par>
                            </p:childTnLst>
                          </p:cTn>
                        </p:par>
                        <p:par>
                          <p:cTn id="14" fill="hold">
                            <p:stCondLst>
                              <p:cond delay="1000"/>
                            </p:stCondLst>
                            <p:childTnLst>
                              <p:par>
                                <p:cTn id="15" presetID="49" presetClass="entr" presetSubtype="0" decel="10000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 calcmode="lin" valueType="num">
                                      <p:cBhvr>
                                        <p:cTn id="19" dur="500" fill="hold"/>
                                        <p:tgtEl>
                                          <p:spTgt spid="8"/>
                                        </p:tgtEl>
                                        <p:attrNameLst>
                                          <p:attrName>style.rotation</p:attrName>
                                        </p:attrNameLst>
                                      </p:cBhvr>
                                      <p:tavLst>
                                        <p:tav tm="0">
                                          <p:val>
                                            <p:fltVal val="360"/>
                                          </p:val>
                                        </p:tav>
                                        <p:tav tm="100000">
                                          <p:val>
                                            <p:fltVal val="0"/>
                                          </p:val>
                                        </p:tav>
                                      </p:tavLst>
                                    </p:anim>
                                    <p:animEffect transition="in" filter="fade">
                                      <p:cBhvr>
                                        <p:cTn id="20" dur="500"/>
                                        <p:tgtEl>
                                          <p:spTgt spid="8"/>
                                        </p:tgtEl>
                                      </p:cBhvr>
                                    </p:animEffect>
                                  </p:childTnLst>
                                </p:cTn>
                              </p:par>
                              <p:par>
                                <p:cTn id="21" presetID="49" presetClass="entr" presetSubtype="0" decel="100000" fill="hold" grpId="0" nodeType="withEffect">
                                  <p:stCondLst>
                                    <p:cond delay="20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 calcmode="lin" valueType="num">
                                      <p:cBhvr>
                                        <p:cTn id="25" dur="500" fill="hold"/>
                                        <p:tgtEl>
                                          <p:spTgt spid="11"/>
                                        </p:tgtEl>
                                        <p:attrNameLst>
                                          <p:attrName>style.rotation</p:attrName>
                                        </p:attrNameLst>
                                      </p:cBhvr>
                                      <p:tavLst>
                                        <p:tav tm="0">
                                          <p:val>
                                            <p:fltVal val="360"/>
                                          </p:val>
                                        </p:tav>
                                        <p:tav tm="100000">
                                          <p:val>
                                            <p:fltVal val="0"/>
                                          </p:val>
                                        </p:tav>
                                      </p:tavLst>
                                    </p:anim>
                                    <p:animEffect transition="in" filter="fade">
                                      <p:cBhvr>
                                        <p:cTn id="26" dur="500"/>
                                        <p:tgtEl>
                                          <p:spTgt spid="11"/>
                                        </p:tgtEl>
                                      </p:cBhvr>
                                    </p:animEffect>
                                  </p:childTnLst>
                                </p:cTn>
                              </p:par>
                              <p:par>
                                <p:cTn id="27" presetID="49" presetClass="entr" presetSubtype="0" decel="100000" fill="hold" grpId="0" nodeType="withEffect">
                                  <p:stCondLst>
                                    <p:cond delay="40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 calcmode="lin" valueType="num">
                                      <p:cBhvr>
                                        <p:cTn id="31" dur="500" fill="hold"/>
                                        <p:tgtEl>
                                          <p:spTgt spid="12"/>
                                        </p:tgtEl>
                                        <p:attrNameLst>
                                          <p:attrName>style.rotation</p:attrName>
                                        </p:attrNameLst>
                                      </p:cBhvr>
                                      <p:tavLst>
                                        <p:tav tm="0">
                                          <p:val>
                                            <p:fltVal val="360"/>
                                          </p:val>
                                        </p:tav>
                                        <p:tav tm="100000">
                                          <p:val>
                                            <p:fltVal val="0"/>
                                          </p:val>
                                        </p:tav>
                                      </p:tavLst>
                                    </p:anim>
                                    <p:animEffect transition="in" filter="fade">
                                      <p:cBhvr>
                                        <p:cTn id="32" dur="500"/>
                                        <p:tgtEl>
                                          <p:spTgt spid="12"/>
                                        </p:tgtEl>
                                      </p:cBhvr>
                                    </p:animEffect>
                                  </p:childTnLst>
                                </p:cTn>
                              </p:par>
                            </p:childTnLst>
                          </p:cTn>
                        </p:par>
                        <p:par>
                          <p:cTn id="33" fill="hold">
                            <p:stCondLst>
                              <p:cond delay="1900"/>
                            </p:stCondLst>
                            <p:childTnLst>
                              <p:par>
                                <p:cTn id="34" presetID="22" presetClass="entr" presetSubtype="8"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wipe(left)">
                                      <p:cBhvr>
                                        <p:cTn id="36" dur="500"/>
                                        <p:tgtEl>
                                          <p:spTgt spid="13"/>
                                        </p:tgtEl>
                                      </p:cBhvr>
                                    </p:animEffect>
                                  </p:childTnLst>
                                </p:cTn>
                              </p:par>
                            </p:childTnLst>
                          </p:cTn>
                        </p:par>
                        <p:par>
                          <p:cTn id="37" fill="hold">
                            <p:stCondLst>
                              <p:cond delay="2400"/>
                            </p:stCondLst>
                            <p:childTnLst>
                              <p:par>
                                <p:cTn id="38" presetID="45" presetClass="entr" presetSubtype="0" fill="hold" grpId="0" nodeType="after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anim calcmode="lin" valueType="num">
                                      <p:cBhvr>
                                        <p:cTn id="41" dur="500" fill="hold"/>
                                        <p:tgtEl>
                                          <p:spTgt spid="18"/>
                                        </p:tgtEl>
                                        <p:attrNameLst>
                                          <p:attrName>ppt_w</p:attrName>
                                        </p:attrNameLst>
                                      </p:cBhvr>
                                      <p:tavLst>
                                        <p:tav tm="0" fmla="#ppt_w*sin(2.5*pi*$)">
                                          <p:val>
                                            <p:fltVal val="0"/>
                                          </p:val>
                                        </p:tav>
                                        <p:tav tm="100000">
                                          <p:val>
                                            <p:fltVal val="1"/>
                                          </p:val>
                                        </p:tav>
                                      </p:tavLst>
                                    </p:anim>
                                    <p:anim calcmode="lin" valueType="num">
                                      <p:cBhvr>
                                        <p:cTn id="42" dur="500" fill="hold"/>
                                        <p:tgtEl>
                                          <p:spTgt spid="18"/>
                                        </p:tgtEl>
                                        <p:attrNameLst>
                                          <p:attrName>ppt_h</p:attrName>
                                        </p:attrNameLst>
                                      </p:cBhvr>
                                      <p:tavLst>
                                        <p:tav tm="0">
                                          <p:val>
                                            <p:strVal val="#ppt_h"/>
                                          </p:val>
                                        </p:tav>
                                        <p:tav tm="100000">
                                          <p:val>
                                            <p:strVal val="#ppt_h"/>
                                          </p:val>
                                        </p:tav>
                                      </p:tavLst>
                                    </p:anim>
                                  </p:childTnLst>
                                </p:cTn>
                              </p:par>
                              <p:par>
                                <p:cTn id="43" presetID="22" presetClass="entr" presetSubtype="8"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wipe(left)">
                                      <p:cBhvr>
                                        <p:cTn id="45" dur="500"/>
                                        <p:tgtEl>
                                          <p:spTgt spid="21"/>
                                        </p:tgtEl>
                                      </p:cBhvr>
                                    </p:animEffect>
                                  </p:childTnLst>
                                </p:cTn>
                              </p:par>
                            </p:childTnLst>
                          </p:cTn>
                        </p:par>
                        <p:par>
                          <p:cTn id="46" fill="hold">
                            <p:stCondLst>
                              <p:cond delay="2900"/>
                            </p:stCondLst>
                            <p:childTnLst>
                              <p:par>
                                <p:cTn id="47" presetID="22" presetClass="entr" presetSubtype="8"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wipe(left)">
                                      <p:cBhvr>
                                        <p:cTn id="49" dur="500"/>
                                        <p:tgtEl>
                                          <p:spTgt spid="14"/>
                                        </p:tgtEl>
                                      </p:cBhvr>
                                    </p:animEffect>
                                  </p:childTnLst>
                                </p:cTn>
                              </p:par>
                            </p:childTnLst>
                          </p:cTn>
                        </p:par>
                        <p:par>
                          <p:cTn id="50" fill="hold">
                            <p:stCondLst>
                              <p:cond delay="3400"/>
                            </p:stCondLst>
                            <p:childTnLst>
                              <p:par>
                                <p:cTn id="51" presetID="45" presetClass="entr" presetSubtype="0" fill="hold" grpId="0" nodeType="after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500"/>
                                        <p:tgtEl>
                                          <p:spTgt spid="19"/>
                                        </p:tgtEl>
                                      </p:cBhvr>
                                    </p:animEffect>
                                    <p:anim calcmode="lin" valueType="num">
                                      <p:cBhvr>
                                        <p:cTn id="54" dur="500" fill="hold"/>
                                        <p:tgtEl>
                                          <p:spTgt spid="19"/>
                                        </p:tgtEl>
                                        <p:attrNameLst>
                                          <p:attrName>ppt_w</p:attrName>
                                        </p:attrNameLst>
                                      </p:cBhvr>
                                      <p:tavLst>
                                        <p:tav tm="0" fmla="#ppt_w*sin(2.5*pi*$)">
                                          <p:val>
                                            <p:fltVal val="0"/>
                                          </p:val>
                                        </p:tav>
                                        <p:tav tm="100000">
                                          <p:val>
                                            <p:fltVal val="1"/>
                                          </p:val>
                                        </p:tav>
                                      </p:tavLst>
                                    </p:anim>
                                    <p:anim calcmode="lin" valueType="num">
                                      <p:cBhvr>
                                        <p:cTn id="55" dur="500" fill="hold"/>
                                        <p:tgtEl>
                                          <p:spTgt spid="19"/>
                                        </p:tgtEl>
                                        <p:attrNameLst>
                                          <p:attrName>ppt_h</p:attrName>
                                        </p:attrNameLst>
                                      </p:cBhvr>
                                      <p:tavLst>
                                        <p:tav tm="0">
                                          <p:val>
                                            <p:strVal val="#ppt_h"/>
                                          </p:val>
                                        </p:tav>
                                        <p:tav tm="100000">
                                          <p:val>
                                            <p:strVal val="#ppt_h"/>
                                          </p:val>
                                        </p:tav>
                                      </p:tavLst>
                                    </p:anim>
                                  </p:childTnLst>
                                </p:cTn>
                              </p:par>
                              <p:par>
                                <p:cTn id="56" presetID="22" presetClass="entr" presetSubtype="8" fill="hold" grpId="0" nodeType="with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wipe(left)">
                                      <p:cBhvr>
                                        <p:cTn id="58" dur="500"/>
                                        <p:tgtEl>
                                          <p:spTgt spid="22"/>
                                        </p:tgtEl>
                                      </p:cBhvr>
                                    </p:animEffect>
                                  </p:childTnLst>
                                </p:cTn>
                              </p:par>
                            </p:childTnLst>
                          </p:cTn>
                        </p:par>
                        <p:par>
                          <p:cTn id="59" fill="hold">
                            <p:stCondLst>
                              <p:cond delay="3900"/>
                            </p:stCondLst>
                            <p:childTnLst>
                              <p:par>
                                <p:cTn id="60" presetID="22" presetClass="entr" presetSubtype="8" fill="hold" grpId="0" nodeType="after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wipe(left)">
                                      <p:cBhvr>
                                        <p:cTn id="62" dur="500"/>
                                        <p:tgtEl>
                                          <p:spTgt spid="15"/>
                                        </p:tgtEl>
                                      </p:cBhvr>
                                    </p:animEffect>
                                  </p:childTnLst>
                                </p:cTn>
                              </p:par>
                            </p:childTnLst>
                          </p:cTn>
                        </p:par>
                        <p:par>
                          <p:cTn id="63" fill="hold">
                            <p:stCondLst>
                              <p:cond delay="4400"/>
                            </p:stCondLst>
                            <p:childTnLst>
                              <p:par>
                                <p:cTn id="64" presetID="45" presetClass="entr" presetSubtype="0" fill="hold" grpId="0" nodeType="after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500"/>
                                        <p:tgtEl>
                                          <p:spTgt spid="20"/>
                                        </p:tgtEl>
                                      </p:cBhvr>
                                    </p:animEffect>
                                    <p:anim calcmode="lin" valueType="num">
                                      <p:cBhvr>
                                        <p:cTn id="67" dur="500" fill="hold"/>
                                        <p:tgtEl>
                                          <p:spTgt spid="20"/>
                                        </p:tgtEl>
                                        <p:attrNameLst>
                                          <p:attrName>ppt_w</p:attrName>
                                        </p:attrNameLst>
                                      </p:cBhvr>
                                      <p:tavLst>
                                        <p:tav tm="0" fmla="#ppt_w*sin(2.5*pi*$)">
                                          <p:val>
                                            <p:fltVal val="0"/>
                                          </p:val>
                                        </p:tav>
                                        <p:tav tm="100000">
                                          <p:val>
                                            <p:fltVal val="1"/>
                                          </p:val>
                                        </p:tav>
                                      </p:tavLst>
                                    </p:anim>
                                    <p:anim calcmode="lin" valueType="num">
                                      <p:cBhvr>
                                        <p:cTn id="68" dur="500" fill="hold"/>
                                        <p:tgtEl>
                                          <p:spTgt spid="20"/>
                                        </p:tgtEl>
                                        <p:attrNameLst>
                                          <p:attrName>ppt_h</p:attrName>
                                        </p:attrNameLst>
                                      </p:cBhvr>
                                      <p:tavLst>
                                        <p:tav tm="0">
                                          <p:val>
                                            <p:strVal val="#ppt_h"/>
                                          </p:val>
                                        </p:tav>
                                        <p:tav tm="100000">
                                          <p:val>
                                            <p:strVal val="#ppt_h"/>
                                          </p:val>
                                        </p:tav>
                                      </p:tavLst>
                                    </p:anim>
                                  </p:childTnLst>
                                </p:cTn>
                              </p:par>
                              <p:par>
                                <p:cTn id="69" presetID="22" presetClass="entr" presetSubtype="8"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wipe(left)">
                                      <p:cBhvr>
                                        <p:cTn id="71" dur="500"/>
                                        <p:tgtEl>
                                          <p:spTgt spid="23"/>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ntr" presetSubtype="4" fill="hold" grpId="0" nodeType="clickEffect">
                                  <p:stCondLst>
                                    <p:cond delay="0"/>
                                  </p:stCondLst>
                                  <p:childTnLst>
                                    <p:set>
                                      <p:cBhvr>
                                        <p:cTn id="75" dur="1" fill="hold">
                                          <p:stCondLst>
                                            <p:cond delay="0"/>
                                          </p:stCondLst>
                                        </p:cTn>
                                        <p:tgtEl>
                                          <p:spTgt spid="2"/>
                                        </p:tgtEl>
                                        <p:attrNameLst>
                                          <p:attrName>style.visibility</p:attrName>
                                        </p:attrNameLst>
                                      </p:cBhvr>
                                      <p:to>
                                        <p:strVal val="visible"/>
                                      </p:to>
                                    </p:set>
                                    <p:anim calcmode="lin" valueType="num">
                                      <p:cBhvr additive="base">
                                        <p:cTn id="76" dur="500" fill="hold"/>
                                        <p:tgtEl>
                                          <p:spTgt spid="2"/>
                                        </p:tgtEl>
                                        <p:attrNameLst>
                                          <p:attrName>ppt_x</p:attrName>
                                        </p:attrNameLst>
                                      </p:cBhvr>
                                      <p:tavLst>
                                        <p:tav tm="0">
                                          <p:val>
                                            <p:strVal val="#ppt_x"/>
                                          </p:val>
                                        </p:tav>
                                        <p:tav tm="100000">
                                          <p:val>
                                            <p:strVal val="#ppt_x"/>
                                          </p:val>
                                        </p:tav>
                                      </p:tavLst>
                                    </p:anim>
                                    <p:anim calcmode="lin" valueType="num">
                                      <p:cBhvr additive="base">
                                        <p:cTn id="7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P spid="8" grpId="0" animBg="1"/>
      <p:bldP spid="11" grpId="0" animBg="1"/>
      <p:bldP spid="12" grpId="0" animBg="1"/>
      <p:bldP spid="13" grpId="0" animBg="1"/>
      <p:bldP spid="14" grpId="0" animBg="1"/>
      <p:bldP spid="15" grpId="0" animBg="1"/>
      <p:bldP spid="18" grpId="0"/>
      <p:bldP spid="19" grpId="0"/>
      <p:bldP spid="20" grpId="0"/>
      <p:bldP spid="21" grpId="0"/>
      <p:bldP spid="22" grpId="0"/>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5534296" y="3652797"/>
            <a:ext cx="2211427" cy="2096674"/>
            <a:chOff x="3065829" y="2668267"/>
            <a:chExt cx="1872107" cy="1761728"/>
          </a:xfrm>
        </p:grpSpPr>
        <p:sp>
          <p:nvSpPr>
            <p:cNvPr id="9" name="椭圆 8"/>
            <p:cNvSpPr/>
            <p:nvPr/>
          </p:nvSpPr>
          <p:spPr>
            <a:xfrm>
              <a:off x="3115072" y="2668267"/>
              <a:ext cx="1761728" cy="1761728"/>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463987" y="2761135"/>
              <a:ext cx="119507" cy="119507"/>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1" name="椭圆 10"/>
            <p:cNvSpPr/>
            <p:nvPr/>
          </p:nvSpPr>
          <p:spPr>
            <a:xfrm>
              <a:off x="3460687" y="2761135"/>
              <a:ext cx="119507" cy="119507"/>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2" name="椭圆 11"/>
            <p:cNvSpPr/>
            <p:nvPr/>
          </p:nvSpPr>
          <p:spPr>
            <a:xfrm>
              <a:off x="3065829" y="3492655"/>
              <a:ext cx="119507" cy="119507"/>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3" name="椭圆 12"/>
            <p:cNvSpPr/>
            <p:nvPr/>
          </p:nvSpPr>
          <p:spPr>
            <a:xfrm>
              <a:off x="4818429" y="3492655"/>
              <a:ext cx="119507" cy="119507"/>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4" name="椭圆 13"/>
            <p:cNvSpPr/>
            <p:nvPr/>
          </p:nvSpPr>
          <p:spPr>
            <a:xfrm>
              <a:off x="4442509" y="4224175"/>
              <a:ext cx="119507" cy="119507"/>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5" name="椭圆 14"/>
            <p:cNvSpPr/>
            <p:nvPr/>
          </p:nvSpPr>
          <p:spPr>
            <a:xfrm>
              <a:off x="3439209" y="4201315"/>
              <a:ext cx="119507" cy="119507"/>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grpSp>
          <p:nvGrpSpPr>
            <p:cNvPr id="16" name="组合 15"/>
            <p:cNvGrpSpPr/>
            <p:nvPr/>
          </p:nvGrpSpPr>
          <p:grpSpPr>
            <a:xfrm>
              <a:off x="3269293" y="2943616"/>
              <a:ext cx="1465545" cy="1202499"/>
              <a:chOff x="3269293" y="2943616"/>
              <a:chExt cx="1465545" cy="1202499"/>
            </a:xfrm>
          </p:grpSpPr>
          <p:sp>
            <p:nvSpPr>
              <p:cNvPr id="17" name="任意多边形 16"/>
              <p:cNvSpPr/>
              <p:nvPr/>
            </p:nvSpPr>
            <p:spPr>
              <a:xfrm>
                <a:off x="4008329" y="2956142"/>
                <a:ext cx="425885" cy="588724"/>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a:off x="3995803" y="3544866"/>
                <a:ext cx="739035" cy="0"/>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a:off x="3594970" y="2943616"/>
                <a:ext cx="413359" cy="588724"/>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3269293" y="3557392"/>
                <a:ext cx="726510" cy="0"/>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3582444" y="3569918"/>
                <a:ext cx="425885" cy="576197"/>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a:off x="4020855" y="3569918"/>
                <a:ext cx="388307" cy="576197"/>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0" name="矩形 29"/>
          <p:cNvSpPr>
            <a:spLocks noChangeArrowheads="1"/>
          </p:cNvSpPr>
          <p:nvPr/>
        </p:nvSpPr>
        <p:spPr bwMode="auto">
          <a:xfrm>
            <a:off x="2698673" y="1736313"/>
            <a:ext cx="8034284"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400" dirty="0">
                <a:solidFill>
                  <a:sysClr val="windowText" lastClr="000000"/>
                </a:solidFill>
                <a:latin typeface="微软雅黑" pitchFamily="34" charset="-122"/>
                <a:ea typeface="微软雅黑" pitchFamily="34" charset="-122"/>
              </a:rPr>
              <a:t>本文数据主要来自智联招聘网站。共爬取了</a:t>
            </a:r>
            <a:r>
              <a:rPr lang="en-US" altLang="zh-CN" sz="2400" dirty="0">
                <a:solidFill>
                  <a:sysClr val="windowText" lastClr="000000"/>
                </a:solidFill>
                <a:latin typeface="微软雅黑" pitchFamily="34" charset="-122"/>
                <a:ea typeface="微软雅黑" pitchFamily="34" charset="-122"/>
              </a:rPr>
              <a:t>5032</a:t>
            </a:r>
            <a:r>
              <a:rPr lang="zh-CN" altLang="en-US" sz="1400" dirty="0">
                <a:solidFill>
                  <a:sysClr val="windowText" lastClr="000000"/>
                </a:solidFill>
                <a:latin typeface="微软雅黑" pitchFamily="34" charset="-122"/>
                <a:ea typeface="微软雅黑" pitchFamily="34" charset="-122"/>
              </a:rPr>
              <a:t>条数据。其中共提取了</a:t>
            </a:r>
            <a:r>
              <a:rPr lang="zh-CN" altLang="en-US" sz="1400" dirty="0">
                <a:solidFill>
                  <a:srgbClr val="FF0000"/>
                </a:solidFill>
                <a:latin typeface="微软雅黑" pitchFamily="34" charset="-122"/>
                <a:ea typeface="微软雅黑" pitchFamily="34" charset="-122"/>
              </a:rPr>
              <a:t>城市、公司名称、公司</a:t>
            </a:r>
            <a:r>
              <a:rPr lang="en-US" altLang="zh-CN" sz="1400" dirty="0">
                <a:solidFill>
                  <a:srgbClr val="FF0000"/>
                </a:solidFill>
                <a:latin typeface="微软雅黑" pitchFamily="34" charset="-122"/>
                <a:ea typeface="微软雅黑" pitchFamily="34" charset="-122"/>
              </a:rPr>
              <a:t>ID</a:t>
            </a:r>
            <a:r>
              <a:rPr lang="zh-CN" altLang="en-US" sz="1400" dirty="0">
                <a:solidFill>
                  <a:srgbClr val="FF0000"/>
                </a:solidFill>
                <a:latin typeface="微软雅黑" pitchFamily="34" charset="-122"/>
                <a:ea typeface="微软雅黑" pitchFamily="34" charset="-122"/>
              </a:rPr>
              <a:t>、公司规模、职位名称、工作经验、教育要求、学历、职位月薪</a:t>
            </a:r>
            <a:r>
              <a:rPr lang="zh-CN" altLang="en-US" sz="1400" dirty="0">
                <a:solidFill>
                  <a:sysClr val="windowText" lastClr="000000"/>
                </a:solidFill>
                <a:latin typeface="微软雅黑" pitchFamily="34" charset="-122"/>
                <a:ea typeface="微软雅黑" pitchFamily="34" charset="-122"/>
              </a:rPr>
              <a:t>等</a:t>
            </a:r>
            <a:r>
              <a:rPr lang="en-US" altLang="zh-CN" sz="2400" dirty="0">
                <a:solidFill>
                  <a:sysClr val="windowText" lastClr="000000"/>
                </a:solidFill>
                <a:latin typeface="微软雅黑" pitchFamily="34" charset="-122"/>
                <a:ea typeface="微软雅黑" pitchFamily="34" charset="-122"/>
              </a:rPr>
              <a:t>9</a:t>
            </a:r>
            <a:r>
              <a:rPr lang="zh-CN" altLang="en-US" sz="1400" dirty="0">
                <a:solidFill>
                  <a:sysClr val="windowText" lastClr="000000"/>
                </a:solidFill>
                <a:latin typeface="微软雅黑" pitchFamily="34" charset="-122"/>
                <a:ea typeface="微软雅黑" pitchFamily="34" charset="-122"/>
              </a:rPr>
              <a:t>个指标。经过</a:t>
            </a:r>
            <a:r>
              <a:rPr lang="en-US" altLang="zh-CN" sz="1400" dirty="0">
                <a:solidFill>
                  <a:sysClr val="windowText" lastClr="000000"/>
                </a:solidFill>
                <a:latin typeface="微软雅黑" pitchFamily="34" charset="-122"/>
                <a:ea typeface="微软雅黑" pitchFamily="34" charset="-122"/>
              </a:rPr>
              <a:t>EXCEL</a:t>
            </a:r>
            <a:r>
              <a:rPr lang="zh-CN" altLang="en-US" sz="1400" dirty="0">
                <a:solidFill>
                  <a:sysClr val="windowText" lastClr="000000"/>
                </a:solidFill>
                <a:latin typeface="微软雅黑" pitchFamily="34" charset="-122"/>
                <a:ea typeface="微软雅黑" pitchFamily="34" charset="-122"/>
              </a:rPr>
              <a:t>对其进行数据</a:t>
            </a:r>
            <a:endParaRPr lang="en-US" altLang="zh-CN" sz="1400" dirty="0">
              <a:solidFill>
                <a:sysClr val="windowText" lastClr="000000"/>
              </a:solidFill>
              <a:latin typeface="微软雅黑" pitchFamily="34" charset="-122"/>
              <a:ea typeface="微软雅黑" pitchFamily="34" charset="-122"/>
            </a:endParaRPr>
          </a:p>
          <a:p>
            <a:endParaRPr lang="en-US" altLang="zh-CN" sz="1400" dirty="0">
              <a:solidFill>
                <a:sysClr val="windowText" lastClr="000000"/>
              </a:solidFill>
              <a:latin typeface="微软雅黑" pitchFamily="34" charset="-122"/>
              <a:ea typeface="微软雅黑" pitchFamily="34" charset="-122"/>
            </a:endParaRPr>
          </a:p>
          <a:p>
            <a:r>
              <a:rPr lang="zh-CN" altLang="en-US" sz="1400" dirty="0">
                <a:solidFill>
                  <a:sysClr val="windowText" lastClr="000000"/>
                </a:solidFill>
                <a:latin typeface="微软雅黑" pitchFamily="34" charset="-122"/>
                <a:ea typeface="微软雅黑" pitchFamily="34" charset="-122"/>
              </a:rPr>
              <a:t>清洗后，又新增了</a:t>
            </a:r>
            <a:r>
              <a:rPr lang="zh-CN" altLang="en-US" sz="1400" dirty="0">
                <a:solidFill>
                  <a:srgbClr val="FF0000"/>
                </a:solidFill>
                <a:latin typeface="微软雅黑" pitchFamily="34" charset="-122"/>
                <a:ea typeface="微软雅黑" pitchFamily="34" charset="-122"/>
              </a:rPr>
              <a:t>最低薪水</a:t>
            </a:r>
            <a:r>
              <a:rPr lang="zh-CN" altLang="en-US" sz="1400" dirty="0">
                <a:solidFill>
                  <a:sysClr val="windowText" lastClr="000000"/>
                </a:solidFill>
                <a:latin typeface="微软雅黑" pitchFamily="34" charset="-122"/>
                <a:ea typeface="微软雅黑" pitchFamily="34" charset="-122"/>
              </a:rPr>
              <a:t>、</a:t>
            </a:r>
            <a:r>
              <a:rPr lang="zh-CN" altLang="en-US" sz="1400" dirty="0">
                <a:solidFill>
                  <a:srgbClr val="FF0000"/>
                </a:solidFill>
                <a:latin typeface="微软雅黑" pitchFamily="34" charset="-122"/>
                <a:ea typeface="微软雅黑" pitchFamily="34" charset="-122"/>
              </a:rPr>
              <a:t>最高薪水</a:t>
            </a:r>
            <a:r>
              <a:rPr lang="zh-CN" altLang="en-US" sz="1400" dirty="0">
                <a:solidFill>
                  <a:sysClr val="windowText" lastClr="000000"/>
                </a:solidFill>
                <a:latin typeface="微软雅黑" pitchFamily="34" charset="-122"/>
                <a:ea typeface="微软雅黑" pitchFamily="34" charset="-122"/>
              </a:rPr>
              <a:t>和</a:t>
            </a:r>
            <a:r>
              <a:rPr lang="zh-CN" altLang="en-US" sz="1400" dirty="0">
                <a:solidFill>
                  <a:srgbClr val="FF0000"/>
                </a:solidFill>
                <a:latin typeface="微软雅黑" pitchFamily="34" charset="-122"/>
                <a:ea typeface="微软雅黑" pitchFamily="34" charset="-122"/>
              </a:rPr>
              <a:t>平均月薪</a:t>
            </a:r>
            <a:r>
              <a:rPr lang="zh-CN" altLang="en-US" sz="1400" dirty="0">
                <a:solidFill>
                  <a:sysClr val="windowText" lastClr="000000"/>
                </a:solidFill>
                <a:latin typeface="微软雅黑" pitchFamily="34" charset="-122"/>
                <a:ea typeface="微软雅黑" pitchFamily="34" charset="-122"/>
              </a:rPr>
              <a:t>这三个指标，最终得到干净的数据。</a:t>
            </a:r>
            <a:endParaRPr lang="en-US" altLang="zh-CN" sz="1400" dirty="0">
              <a:solidFill>
                <a:sysClr val="windowText" lastClr="000000"/>
              </a:solidFill>
              <a:latin typeface="微软雅黑" pitchFamily="34" charset="-122"/>
              <a:ea typeface="微软雅黑" pitchFamily="34" charset="-122"/>
            </a:endParaRPr>
          </a:p>
        </p:txBody>
      </p:sp>
      <p:grpSp>
        <p:nvGrpSpPr>
          <p:cNvPr id="32" name="组合 31"/>
          <p:cNvGrpSpPr/>
          <p:nvPr/>
        </p:nvGrpSpPr>
        <p:grpSpPr>
          <a:xfrm>
            <a:off x="6080098" y="4144094"/>
            <a:ext cx="1105773" cy="1114080"/>
            <a:chOff x="3254772" y="2872916"/>
            <a:chExt cx="936104" cy="936104"/>
          </a:xfrm>
        </p:grpSpPr>
        <p:sp>
          <p:nvSpPr>
            <p:cNvPr id="33" name="椭圆 32"/>
            <p:cNvSpPr/>
            <p:nvPr/>
          </p:nvSpPr>
          <p:spPr>
            <a:xfrm>
              <a:off x="3254772" y="2872916"/>
              <a:ext cx="936104" cy="936104"/>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4" name="矩形 33"/>
            <p:cNvSpPr/>
            <p:nvPr/>
          </p:nvSpPr>
          <p:spPr>
            <a:xfrm>
              <a:off x="3469765" y="3187079"/>
              <a:ext cx="579727" cy="297400"/>
            </a:xfrm>
            <a:prstGeom prst="rect">
              <a:avLst/>
            </a:prstGeom>
          </p:spPr>
          <p:txBody>
            <a:bodyPr wrap="none">
              <a:spAutoFit/>
            </a:bodyPr>
            <a:lstStyle/>
            <a:p>
              <a:r>
                <a:rPr lang="zh-CN" altLang="en-US" sz="1700" dirty="0">
                  <a:solidFill>
                    <a:schemeClr val="bg1"/>
                  </a:solidFill>
                  <a:latin typeface="微软雅黑" pitchFamily="34" charset="-122"/>
                  <a:ea typeface="微软雅黑" pitchFamily="34" charset="-122"/>
                </a:rPr>
                <a:t>准备</a:t>
              </a:r>
              <a:r>
                <a:rPr lang="en-US" altLang="zh-CN" sz="1700" dirty="0">
                  <a:solidFill>
                    <a:schemeClr val="bg1"/>
                  </a:solidFill>
                  <a:latin typeface="微软雅黑" pitchFamily="34" charset="-122"/>
                  <a:ea typeface="微软雅黑" pitchFamily="34" charset="-122"/>
                </a:rPr>
                <a:t> </a:t>
              </a:r>
              <a:endParaRPr lang="zh-CN" altLang="en-US" sz="1700" dirty="0">
                <a:solidFill>
                  <a:schemeClr val="bg1"/>
                </a:solidFill>
                <a:latin typeface="微软雅黑" pitchFamily="34" charset="-122"/>
                <a:ea typeface="微软雅黑" pitchFamily="34" charset="-122"/>
              </a:endParaRPr>
            </a:p>
          </p:txBody>
        </p:sp>
      </p:grpSp>
      <p:grpSp>
        <p:nvGrpSpPr>
          <p:cNvPr id="35" name="组合 34"/>
          <p:cNvGrpSpPr/>
          <p:nvPr/>
        </p:nvGrpSpPr>
        <p:grpSpPr>
          <a:xfrm>
            <a:off x="7978981" y="4130455"/>
            <a:ext cx="2345905" cy="1024465"/>
            <a:chOff x="789157" y="3505487"/>
            <a:chExt cx="1985951" cy="860805"/>
          </a:xfrm>
        </p:grpSpPr>
        <p:sp>
          <p:nvSpPr>
            <p:cNvPr id="36" name="TextBox 35"/>
            <p:cNvSpPr txBox="1"/>
            <p:nvPr/>
          </p:nvSpPr>
          <p:spPr>
            <a:xfrm>
              <a:off x="789157" y="3505487"/>
              <a:ext cx="1459089" cy="336192"/>
            </a:xfrm>
            <a:prstGeom prst="rect">
              <a:avLst/>
            </a:prstGeom>
            <a:noFill/>
          </p:spPr>
          <p:txBody>
            <a:bodyPr wrap="none" rtlCol="0">
              <a:spAutoFit/>
            </a:bodyPr>
            <a:lstStyle/>
            <a:p>
              <a:r>
                <a:rPr lang="zh-CN" altLang="en-US" sz="2000" dirty="0">
                  <a:latin typeface="微软雅黑" pitchFamily="34" charset="-122"/>
                  <a:ea typeface="微软雅黑" pitchFamily="34" charset="-122"/>
                </a:rPr>
                <a:t>思维分析导图</a:t>
              </a:r>
            </a:p>
          </p:txBody>
        </p:sp>
        <p:sp>
          <p:nvSpPr>
            <p:cNvPr id="37" name="矩形 36"/>
            <p:cNvSpPr/>
            <p:nvPr/>
          </p:nvSpPr>
          <p:spPr>
            <a:xfrm>
              <a:off x="812496" y="3800585"/>
              <a:ext cx="1962612" cy="565707"/>
            </a:xfrm>
            <a:prstGeom prst="rect">
              <a:avLst/>
            </a:prstGeom>
          </p:spPr>
          <p:txBody>
            <a:bodyPr wrap="square">
              <a:spAutoFit/>
            </a:bodyPr>
            <a:lstStyle/>
            <a:p>
              <a:pPr>
                <a:lnSpc>
                  <a:spcPts val="2368"/>
                </a:lnSpc>
              </a:pPr>
              <a:r>
                <a:rPr lang="zh-CN" altLang="en-US" sz="1400" dirty="0">
                  <a:solidFill>
                    <a:sysClr val="windowText" lastClr="000000"/>
                  </a:solidFill>
                  <a:latin typeface="微软雅黑" pitchFamily="34" charset="-122"/>
                  <a:ea typeface="微软雅黑" pitchFamily="34" charset="-122"/>
                </a:rPr>
                <a:t>利用百度脑图网页将整个分析思路画成结构图</a:t>
              </a:r>
              <a:endParaRPr lang="en-US" altLang="zh-CN" sz="1400" dirty="0">
                <a:solidFill>
                  <a:schemeClr val="tx1">
                    <a:lumMod val="75000"/>
                    <a:lumOff val="25000"/>
                  </a:schemeClr>
                </a:solidFill>
                <a:latin typeface="Arial" charset="0"/>
              </a:endParaRPr>
            </a:p>
          </p:txBody>
        </p:sp>
      </p:grpSp>
      <p:grpSp>
        <p:nvGrpSpPr>
          <p:cNvPr id="38" name="组合 37"/>
          <p:cNvGrpSpPr/>
          <p:nvPr/>
        </p:nvGrpSpPr>
        <p:grpSpPr>
          <a:xfrm>
            <a:off x="2872212" y="3916895"/>
            <a:ext cx="2318335" cy="1632832"/>
            <a:chOff x="812496" y="3514973"/>
            <a:chExt cx="1962612" cy="1371984"/>
          </a:xfrm>
        </p:grpSpPr>
        <p:sp>
          <p:nvSpPr>
            <p:cNvPr id="39" name="TextBox 38"/>
            <p:cNvSpPr txBox="1"/>
            <p:nvPr/>
          </p:nvSpPr>
          <p:spPr>
            <a:xfrm>
              <a:off x="864408" y="3514973"/>
              <a:ext cx="1542791" cy="336192"/>
            </a:xfrm>
            <a:prstGeom prst="rect">
              <a:avLst/>
            </a:prstGeom>
            <a:noFill/>
          </p:spPr>
          <p:txBody>
            <a:bodyPr wrap="none" rtlCol="0">
              <a:spAutoFit/>
            </a:bodyPr>
            <a:lstStyle/>
            <a:p>
              <a:r>
                <a:rPr lang="zh-CN" altLang="en-US" sz="2000" dirty="0">
                  <a:latin typeface="微软雅黑" pitchFamily="34" charset="-122"/>
                  <a:ea typeface="微软雅黑" pitchFamily="34" charset="-122"/>
                </a:rPr>
                <a:t>数据导入</a:t>
              </a:r>
              <a:r>
                <a:rPr lang="en-US" altLang="zh-CN" sz="2000" dirty="0">
                  <a:latin typeface="微软雅黑" pitchFamily="34" charset="-122"/>
                  <a:ea typeface="微软雅黑" pitchFamily="34" charset="-122"/>
                </a:rPr>
                <a:t>Excel</a:t>
              </a:r>
              <a:endParaRPr lang="zh-CN" altLang="en-US" sz="2000" dirty="0">
                <a:latin typeface="微软雅黑" pitchFamily="34" charset="-122"/>
                <a:ea typeface="微软雅黑" pitchFamily="34" charset="-122"/>
              </a:endParaRPr>
            </a:p>
          </p:txBody>
        </p:sp>
        <p:sp>
          <p:nvSpPr>
            <p:cNvPr id="40" name="矩形 39"/>
            <p:cNvSpPr/>
            <p:nvPr/>
          </p:nvSpPr>
          <p:spPr>
            <a:xfrm>
              <a:off x="812496" y="3800585"/>
              <a:ext cx="1962612" cy="1086372"/>
            </a:xfrm>
            <a:prstGeom prst="rect">
              <a:avLst/>
            </a:prstGeom>
          </p:spPr>
          <p:txBody>
            <a:bodyPr wrap="square">
              <a:spAutoFit/>
            </a:bodyPr>
            <a:lstStyle/>
            <a:p>
              <a:pPr>
                <a:lnSpc>
                  <a:spcPts val="2368"/>
                </a:lnSpc>
              </a:pPr>
              <a:r>
                <a:rPr lang="zh-CN" altLang="en-US" sz="1400" dirty="0">
                  <a:solidFill>
                    <a:sysClr val="windowText" lastClr="000000"/>
                  </a:solidFill>
                  <a:latin typeface="微软雅黑" pitchFamily="34" charset="-122"/>
                  <a:ea typeface="微软雅黑" pitchFamily="34" charset="-122"/>
                </a:rPr>
                <a:t>数据导入表格中，进行数据缺失值，数据一致化，脏数据检查，数据标准结构，数据清洗等工作</a:t>
              </a:r>
              <a:endParaRPr lang="en-US" altLang="zh-CN" sz="1400" dirty="0">
                <a:solidFill>
                  <a:sysClr val="windowText" lastClr="000000"/>
                </a:solidFill>
                <a:latin typeface="微软雅黑" pitchFamily="34" charset="-122"/>
                <a:ea typeface="微软雅黑" pitchFamily="34" charset="-122"/>
              </a:endParaRPr>
            </a:p>
          </p:txBody>
        </p:sp>
      </p:grpSp>
    </p:spTree>
    <p:extLst>
      <p:ext uri="{BB962C8B-B14F-4D97-AF65-F5344CB8AC3E}">
        <p14:creationId xmlns:p14="http://schemas.microsoft.com/office/powerpoint/2010/main" val="41156585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100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 calcmode="lin" valueType="num">
                                      <p:cBhvr>
                                        <p:cTn id="9" dur="1000" fill="hold"/>
                                        <p:tgtEl>
                                          <p:spTgt spid="8"/>
                                        </p:tgtEl>
                                        <p:attrNameLst>
                                          <p:attrName>style.rotation</p:attrName>
                                        </p:attrNameLst>
                                      </p:cBhvr>
                                      <p:tavLst>
                                        <p:tav tm="0">
                                          <p:val>
                                            <p:fltVal val="360"/>
                                          </p:val>
                                        </p:tav>
                                        <p:tav tm="100000">
                                          <p:val>
                                            <p:fltVal val="0"/>
                                          </p:val>
                                        </p:tav>
                                      </p:tavLst>
                                    </p:anim>
                                    <p:animEffect transition="in" filter="fade">
                                      <p:cBhvr>
                                        <p:cTn id="10" dur="1000"/>
                                        <p:tgtEl>
                                          <p:spTgt spid="8"/>
                                        </p:tgtEl>
                                      </p:cBhvr>
                                    </p:animEffect>
                                  </p:childTnLst>
                                </p:cTn>
                              </p:par>
                              <p:par>
                                <p:cTn id="11" presetID="49" presetClass="entr" presetSubtype="0" decel="100000" fill="hold" nodeType="withEffect">
                                  <p:stCondLst>
                                    <p:cond delay="1100"/>
                                  </p:stCondLst>
                                  <p:childTnLst>
                                    <p:set>
                                      <p:cBhvr>
                                        <p:cTn id="12" dur="1" fill="hold">
                                          <p:stCondLst>
                                            <p:cond delay="0"/>
                                          </p:stCondLst>
                                        </p:cTn>
                                        <p:tgtEl>
                                          <p:spTgt spid="32"/>
                                        </p:tgtEl>
                                        <p:attrNameLst>
                                          <p:attrName>style.visibility</p:attrName>
                                        </p:attrNameLst>
                                      </p:cBhvr>
                                      <p:to>
                                        <p:strVal val="visible"/>
                                      </p:to>
                                    </p:set>
                                    <p:anim calcmode="lin" valueType="num">
                                      <p:cBhvr>
                                        <p:cTn id="13" dur="1000" fill="hold"/>
                                        <p:tgtEl>
                                          <p:spTgt spid="32"/>
                                        </p:tgtEl>
                                        <p:attrNameLst>
                                          <p:attrName>ppt_w</p:attrName>
                                        </p:attrNameLst>
                                      </p:cBhvr>
                                      <p:tavLst>
                                        <p:tav tm="0">
                                          <p:val>
                                            <p:fltVal val="0"/>
                                          </p:val>
                                        </p:tav>
                                        <p:tav tm="100000">
                                          <p:val>
                                            <p:strVal val="#ppt_w"/>
                                          </p:val>
                                        </p:tav>
                                      </p:tavLst>
                                    </p:anim>
                                    <p:anim calcmode="lin" valueType="num">
                                      <p:cBhvr>
                                        <p:cTn id="14" dur="1000" fill="hold"/>
                                        <p:tgtEl>
                                          <p:spTgt spid="32"/>
                                        </p:tgtEl>
                                        <p:attrNameLst>
                                          <p:attrName>ppt_h</p:attrName>
                                        </p:attrNameLst>
                                      </p:cBhvr>
                                      <p:tavLst>
                                        <p:tav tm="0">
                                          <p:val>
                                            <p:fltVal val="0"/>
                                          </p:val>
                                        </p:tav>
                                        <p:tav tm="100000">
                                          <p:val>
                                            <p:strVal val="#ppt_h"/>
                                          </p:val>
                                        </p:tav>
                                      </p:tavLst>
                                    </p:anim>
                                    <p:anim calcmode="lin" valueType="num">
                                      <p:cBhvr>
                                        <p:cTn id="15" dur="1000" fill="hold"/>
                                        <p:tgtEl>
                                          <p:spTgt spid="32"/>
                                        </p:tgtEl>
                                        <p:attrNameLst>
                                          <p:attrName>style.rotation</p:attrName>
                                        </p:attrNameLst>
                                      </p:cBhvr>
                                      <p:tavLst>
                                        <p:tav tm="0">
                                          <p:val>
                                            <p:fltVal val="360"/>
                                          </p:val>
                                        </p:tav>
                                        <p:tav tm="100000">
                                          <p:val>
                                            <p:fltVal val="0"/>
                                          </p:val>
                                        </p:tav>
                                      </p:tavLst>
                                    </p:anim>
                                    <p:animEffect transition="in" filter="fade">
                                      <p:cBhvr>
                                        <p:cTn id="16" dur="1000"/>
                                        <p:tgtEl>
                                          <p:spTgt spid="32"/>
                                        </p:tgtEl>
                                      </p:cBhvr>
                                    </p:animEffect>
                                  </p:childTnLst>
                                </p:cTn>
                              </p:par>
                              <p:par>
                                <p:cTn id="17" presetID="22" presetClass="entr" presetSubtype="2" fill="hold" nodeType="withEffect">
                                  <p:stCondLst>
                                    <p:cond delay="2000"/>
                                  </p:stCondLst>
                                  <p:childTnLst>
                                    <p:set>
                                      <p:cBhvr>
                                        <p:cTn id="18" dur="1" fill="hold">
                                          <p:stCondLst>
                                            <p:cond delay="0"/>
                                          </p:stCondLst>
                                        </p:cTn>
                                        <p:tgtEl>
                                          <p:spTgt spid="38"/>
                                        </p:tgtEl>
                                        <p:attrNameLst>
                                          <p:attrName>style.visibility</p:attrName>
                                        </p:attrNameLst>
                                      </p:cBhvr>
                                      <p:to>
                                        <p:strVal val="visible"/>
                                      </p:to>
                                    </p:set>
                                    <p:animEffect transition="in" filter="wipe(right)">
                                      <p:cBhvr>
                                        <p:cTn id="19" dur="500"/>
                                        <p:tgtEl>
                                          <p:spTgt spid="38"/>
                                        </p:tgtEl>
                                      </p:cBhvr>
                                    </p:animEffect>
                                  </p:childTnLst>
                                </p:cTn>
                              </p:par>
                              <p:par>
                                <p:cTn id="20" presetID="22" presetClass="entr" presetSubtype="8" fill="hold" nodeType="withEffect">
                                  <p:stCondLst>
                                    <p:cond delay="2000"/>
                                  </p:stCondLst>
                                  <p:childTnLst>
                                    <p:set>
                                      <p:cBhvr>
                                        <p:cTn id="21" dur="1" fill="hold">
                                          <p:stCondLst>
                                            <p:cond delay="0"/>
                                          </p:stCondLst>
                                        </p:cTn>
                                        <p:tgtEl>
                                          <p:spTgt spid="35"/>
                                        </p:tgtEl>
                                        <p:attrNameLst>
                                          <p:attrName>style.visibility</p:attrName>
                                        </p:attrNameLst>
                                      </p:cBhvr>
                                      <p:to>
                                        <p:strVal val="visible"/>
                                      </p:to>
                                    </p:set>
                                    <p:animEffect transition="in" filter="wipe(left)">
                                      <p:cBhvr>
                                        <p:cTn id="2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6000249" y="1647353"/>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1</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6" name="矩形 5"/>
          <p:cNvSpPr/>
          <p:nvPr/>
        </p:nvSpPr>
        <p:spPr>
          <a:xfrm>
            <a:off x="6816826" y="1707717"/>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数据来源背景</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圆角矩形 6"/>
          <p:cNvSpPr/>
          <p:nvPr/>
        </p:nvSpPr>
        <p:spPr>
          <a:xfrm>
            <a:off x="6000249" y="2401415"/>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2</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8" name="矩形 7"/>
          <p:cNvSpPr/>
          <p:nvPr/>
        </p:nvSpPr>
        <p:spPr>
          <a:xfrm>
            <a:off x="6816826" y="2460708"/>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招聘要求分析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圆角矩形 8"/>
          <p:cNvSpPr/>
          <p:nvPr/>
        </p:nvSpPr>
        <p:spPr>
          <a:xfrm>
            <a:off x="6000249" y="3155478"/>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3</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0" name="矩形 9"/>
          <p:cNvSpPr/>
          <p:nvPr/>
        </p:nvSpPr>
        <p:spPr>
          <a:xfrm>
            <a:off x="6816826" y="3223224"/>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公司情况分析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圆角矩形 10"/>
          <p:cNvSpPr/>
          <p:nvPr/>
        </p:nvSpPr>
        <p:spPr>
          <a:xfrm>
            <a:off x="6000249" y="3909540"/>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4</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2" name="矩形 11"/>
          <p:cNvSpPr/>
          <p:nvPr/>
        </p:nvSpPr>
        <p:spPr>
          <a:xfrm>
            <a:off x="6816826" y="3985740"/>
            <a:ext cx="1569661"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综合情况分析</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圆角矩形 12"/>
          <p:cNvSpPr/>
          <p:nvPr/>
        </p:nvSpPr>
        <p:spPr>
          <a:xfrm>
            <a:off x="6000249" y="4663602"/>
            <a:ext cx="506412" cy="504825"/>
          </a:xfrm>
          <a:prstGeom prst="round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200" dirty="0">
                <a:solidFill>
                  <a:prstClr val="white"/>
                </a:solidFill>
                <a:latin typeface="Calibri Light"/>
                <a:ea typeface="Arial Unicode MS" panose="020B0604020202020204" pitchFamily="34" charset="-122"/>
                <a:cs typeface="Arial Unicode MS" panose="020B0604020202020204" pitchFamily="34" charset="-122"/>
              </a:rPr>
              <a:t>5</a:t>
            </a:r>
            <a:endParaRPr lang="zh-CN" altLang="en-US" sz="3200" dirty="0">
              <a:solidFill>
                <a:prstClr val="white"/>
              </a:solidFill>
              <a:latin typeface="Calibri Light"/>
              <a:ea typeface="Arial Unicode MS" panose="020B0604020202020204" pitchFamily="34" charset="-122"/>
              <a:cs typeface="Arial Unicode MS" panose="020B0604020202020204" pitchFamily="34" charset="-122"/>
            </a:endParaRPr>
          </a:p>
        </p:txBody>
      </p:sp>
      <p:sp>
        <p:nvSpPr>
          <p:cNvPr id="14" name="矩形 13"/>
          <p:cNvSpPr/>
          <p:nvPr/>
        </p:nvSpPr>
        <p:spPr>
          <a:xfrm>
            <a:off x="7278490" y="4731348"/>
            <a:ext cx="646332" cy="369332"/>
          </a:xfrm>
          <a:prstGeom prst="rect">
            <a:avLst/>
          </a:prstGeom>
        </p:spPr>
        <p:txBody>
          <a:bodyPr wrap="none">
            <a:spAutoFit/>
          </a:bodyPr>
          <a:lstStyle/>
          <a:p>
            <a:pPr algn="ctr">
              <a:defRPr/>
            </a:pPr>
            <a:r>
              <a:rPr lang="zh-CN" altLang="en-US"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rPr>
              <a:t>总结</a:t>
            </a:r>
            <a:endParaRPr lang="zh-CN" altLang="zh-CN" kern="100" dirty="0">
              <a:solidFill>
                <a:prstClr val="black"/>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矩形 33"/>
          <p:cNvSpPr/>
          <p:nvPr/>
        </p:nvSpPr>
        <p:spPr>
          <a:xfrm>
            <a:off x="0" y="0"/>
            <a:ext cx="3721100" cy="685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          </a:t>
            </a:r>
            <a:endParaRPr lang="zh-CN" altLang="en-US" sz="2400" dirty="0">
              <a:solidFill>
                <a:prstClr val="white"/>
              </a:solidFill>
              <a:latin typeface="黑体" panose="02010609060101010101" pitchFamily="49" charset="-122"/>
              <a:ea typeface="黑体" panose="02010609060101010101" pitchFamily="49" charset="-122"/>
            </a:endParaRPr>
          </a:p>
        </p:txBody>
      </p:sp>
      <p:sp>
        <p:nvSpPr>
          <p:cNvPr id="35" name="矩形 34"/>
          <p:cNvSpPr/>
          <p:nvPr/>
        </p:nvSpPr>
        <p:spPr>
          <a:xfrm>
            <a:off x="1016585" y="1308116"/>
            <a:ext cx="2127505" cy="1107996"/>
          </a:xfrm>
          <a:prstGeom prst="rect">
            <a:avLst/>
          </a:prstGeom>
        </p:spPr>
        <p:txBody>
          <a:bodyPr wrap="none">
            <a:spAutoFit/>
          </a:bodyPr>
          <a:lstStyle/>
          <a:p>
            <a:pPr algn="ctr"/>
            <a:r>
              <a:rPr lang="zh-CN" altLang="en-US" sz="6600" b="1" dirty="0">
                <a:solidFill>
                  <a:prstClr val="white"/>
                </a:solidFill>
                <a:latin typeface="微软雅黑" pitchFamily="34" charset="-122"/>
                <a:ea typeface="微软雅黑" pitchFamily="34" charset="-122"/>
              </a:rPr>
              <a:t>目 录</a:t>
            </a:r>
          </a:p>
        </p:txBody>
      </p:sp>
      <p:sp>
        <p:nvSpPr>
          <p:cNvPr id="36" name="矩形 35"/>
          <p:cNvSpPr/>
          <p:nvPr/>
        </p:nvSpPr>
        <p:spPr>
          <a:xfrm>
            <a:off x="1257837" y="2593371"/>
            <a:ext cx="1645002" cy="584775"/>
          </a:xfrm>
          <a:prstGeom prst="rect">
            <a:avLst/>
          </a:prstGeom>
        </p:spPr>
        <p:txBody>
          <a:bodyPr wrap="none">
            <a:spAutoFit/>
          </a:bodyPr>
          <a:lstStyle/>
          <a:p>
            <a:pPr algn="ctr"/>
            <a:r>
              <a:rPr lang="en-US" altLang="zh-CN" sz="3200" dirty="0">
                <a:solidFill>
                  <a:prstClr val="white"/>
                </a:solidFill>
                <a:latin typeface="Times New Roman" panose="02020603050405020304" pitchFamily="18" charset="0"/>
                <a:ea typeface="黑体" panose="02010609060101010101" pitchFamily="49" charset="-122"/>
                <a:cs typeface="Times New Roman" panose="02020603050405020304" pitchFamily="18" charset="0"/>
              </a:rPr>
              <a:t>Contents</a:t>
            </a:r>
          </a:p>
        </p:txBody>
      </p:sp>
      <p:grpSp>
        <p:nvGrpSpPr>
          <p:cNvPr id="15" name="组合 14"/>
          <p:cNvGrpSpPr/>
          <p:nvPr/>
        </p:nvGrpSpPr>
        <p:grpSpPr>
          <a:xfrm>
            <a:off x="4978937" y="2387794"/>
            <a:ext cx="497964" cy="497964"/>
            <a:chOff x="6535243" y="2524701"/>
            <a:chExt cx="717051" cy="717051"/>
          </a:xfrm>
        </p:grpSpPr>
        <p:sp>
          <p:nvSpPr>
            <p:cNvPr id="16" name="泪滴形 15"/>
            <p:cNvSpPr/>
            <p:nvPr/>
          </p:nvSpPr>
          <p:spPr>
            <a:xfrm rot="8247616">
              <a:off x="6535243" y="2524701"/>
              <a:ext cx="717051" cy="717051"/>
            </a:xfrm>
            <a:prstGeom prst="teardrop">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椭圆 16"/>
            <p:cNvSpPr/>
            <p:nvPr/>
          </p:nvSpPr>
          <p:spPr>
            <a:xfrm>
              <a:off x="6604000" y="2588424"/>
              <a:ext cx="574014" cy="574014"/>
            </a:xfrm>
            <a:prstGeom prst="ellipse">
              <a:avLst/>
            </a:prstGeom>
            <a:solidFill>
              <a:schemeClr val="bg1"/>
            </a:solidFill>
            <a:ln>
              <a:solidFill>
                <a:schemeClr val="accent6">
                  <a:lumMod val="75000"/>
                </a:schemeClr>
              </a:solid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extLst>
      <p:ext uri="{BB962C8B-B14F-4D97-AF65-F5344CB8AC3E}">
        <p14:creationId xmlns:p14="http://schemas.microsoft.com/office/powerpoint/2010/main" val="110760654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56" presetClass="path" presetSubtype="0" accel="50000" decel="50000" fill="hold" grpId="1" nodeType="withEffect">
                                  <p:stCondLst>
                                    <p:cond delay="0"/>
                                  </p:stCondLst>
                                  <p:childTnLst>
                                    <p:animMotion origin="layout" path="M -0.03737 0.04121 L -6.25E-7 -3.33333E-6 " pathEditMode="relative" rAng="0" ptsTypes="AA">
                                      <p:cBhvr>
                                        <p:cTn id="9" dur="700" fill="hold"/>
                                        <p:tgtEl>
                                          <p:spTgt spid="5"/>
                                        </p:tgtEl>
                                        <p:attrNameLst>
                                          <p:attrName>ppt_x</p:attrName>
                                          <p:attrName>ppt_y</p:attrName>
                                        </p:attrNameLst>
                                      </p:cBhvr>
                                      <p:rCtr x="1862" y="-2060"/>
                                    </p:animMotion>
                                  </p:childTnLst>
                                </p:cTn>
                              </p:par>
                              <p:par>
                                <p:cTn id="10" presetID="22" presetClass="entr" presetSubtype="8"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childTnLst>
                                </p:cTn>
                              </p:par>
                              <p:par>
                                <p:cTn id="16" presetID="56" presetClass="path" presetSubtype="0" accel="50000" decel="50000" fill="hold" grpId="1" nodeType="withEffect">
                                  <p:stCondLst>
                                    <p:cond delay="250"/>
                                  </p:stCondLst>
                                  <p:childTnLst>
                                    <p:animMotion origin="layout" path="M -0.03737 0.0412 L -6.25E-7 2.96296E-6 " pathEditMode="relative" rAng="0" ptsTypes="AA">
                                      <p:cBhvr>
                                        <p:cTn id="17" dur="700" fill="hold"/>
                                        <p:tgtEl>
                                          <p:spTgt spid="7"/>
                                        </p:tgtEl>
                                        <p:attrNameLst>
                                          <p:attrName>ppt_x</p:attrName>
                                          <p:attrName>ppt_y</p:attrName>
                                        </p:attrNameLst>
                                      </p:cBhvr>
                                      <p:rCtr x="1862" y="-2060"/>
                                    </p:animMotion>
                                  </p:childTnLst>
                                </p:cTn>
                              </p:par>
                              <p:par>
                                <p:cTn id="18" presetID="22" presetClass="entr" presetSubtype="8" fill="hold" grpId="0" nodeType="withEffect">
                                  <p:stCondLst>
                                    <p:cond delay="50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childTnLst>
                                </p:cTn>
                              </p:par>
                              <p:par>
                                <p:cTn id="24" presetID="56" presetClass="path" presetSubtype="0" accel="50000" decel="50000" fill="hold" grpId="1" nodeType="withEffect">
                                  <p:stCondLst>
                                    <p:cond delay="500"/>
                                  </p:stCondLst>
                                  <p:childTnLst>
                                    <p:animMotion origin="layout" path="M -0.03737 0.0412 L -6.25E-7 -7.40741E-7 " pathEditMode="relative" rAng="0" ptsTypes="AA">
                                      <p:cBhvr>
                                        <p:cTn id="25" dur="700" fill="hold"/>
                                        <p:tgtEl>
                                          <p:spTgt spid="9"/>
                                        </p:tgtEl>
                                        <p:attrNameLst>
                                          <p:attrName>ppt_x</p:attrName>
                                          <p:attrName>ppt_y</p:attrName>
                                        </p:attrNameLst>
                                      </p:cBhvr>
                                      <p:rCtr x="1862" y="-2060"/>
                                    </p:animMotion>
                                  </p:childTnLst>
                                </p:cTn>
                              </p:par>
                              <p:par>
                                <p:cTn id="26" presetID="22" presetClass="entr" presetSubtype="8" fill="hold" grpId="0" nodeType="withEffect">
                                  <p:stCondLst>
                                    <p:cond delay="750"/>
                                  </p:stCondLst>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cTn>
                              </p:par>
                              <p:par>
                                <p:cTn id="29" presetID="10" presetClass="entr" presetSubtype="0" fill="hold" grpId="0" nodeType="withEffect">
                                  <p:stCondLst>
                                    <p:cond delay="75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childTnLst>
                                </p:cTn>
                              </p:par>
                              <p:par>
                                <p:cTn id="32" presetID="56" presetClass="path" presetSubtype="0" accel="50000" decel="50000" fill="hold" grpId="1" nodeType="withEffect">
                                  <p:stCondLst>
                                    <p:cond delay="750"/>
                                  </p:stCondLst>
                                  <p:childTnLst>
                                    <p:animMotion origin="layout" path="M -0.03737 0.04121 L -6.25E-7 -4.44444E-6 " pathEditMode="relative" rAng="0" ptsTypes="AA">
                                      <p:cBhvr>
                                        <p:cTn id="33" dur="700" fill="hold"/>
                                        <p:tgtEl>
                                          <p:spTgt spid="11"/>
                                        </p:tgtEl>
                                        <p:attrNameLst>
                                          <p:attrName>ppt_x</p:attrName>
                                          <p:attrName>ppt_y</p:attrName>
                                        </p:attrNameLst>
                                      </p:cBhvr>
                                      <p:rCtr x="1862" y="-2060"/>
                                    </p:animMotion>
                                  </p:childTnLst>
                                </p:cTn>
                              </p:par>
                              <p:par>
                                <p:cTn id="34" presetID="22" presetClass="entr" presetSubtype="8" fill="hold" grpId="0" nodeType="withEffect">
                                  <p:stCondLst>
                                    <p:cond delay="100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500"/>
                                        <p:tgtEl>
                                          <p:spTgt spid="12"/>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0"/>
                                        <p:tgtEl>
                                          <p:spTgt spid="13"/>
                                        </p:tgtEl>
                                      </p:cBhvr>
                                    </p:animEffect>
                                  </p:childTnLst>
                                </p:cTn>
                              </p:par>
                              <p:par>
                                <p:cTn id="40" presetID="56" presetClass="path" presetSubtype="0" accel="50000" decel="50000" fill="hold" grpId="1" nodeType="withEffect">
                                  <p:stCondLst>
                                    <p:cond delay="1000"/>
                                  </p:stCondLst>
                                  <p:childTnLst>
                                    <p:animMotion origin="layout" path="M -0.03737 0.0412 L -6.25E-7 1.85185E-6 " pathEditMode="relative" rAng="0" ptsTypes="AA">
                                      <p:cBhvr>
                                        <p:cTn id="41" dur="700" fill="hold"/>
                                        <p:tgtEl>
                                          <p:spTgt spid="13"/>
                                        </p:tgtEl>
                                        <p:attrNameLst>
                                          <p:attrName>ppt_x</p:attrName>
                                          <p:attrName>ppt_y</p:attrName>
                                        </p:attrNameLst>
                                      </p:cBhvr>
                                      <p:rCtr x="1862" y="-2060"/>
                                    </p:animMotion>
                                  </p:childTnLst>
                                </p:cTn>
                              </p:par>
                              <p:par>
                                <p:cTn id="42" presetID="22" presetClass="entr" presetSubtype="8" fill="hold" grpId="0" nodeType="withEffect">
                                  <p:stCondLst>
                                    <p:cond delay="125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anim calcmode="lin" valueType="num">
                                      <p:cBhvr>
                                        <p:cTn id="50" dur="500" fill="hold"/>
                                        <p:tgtEl>
                                          <p:spTgt spid="15"/>
                                        </p:tgtEl>
                                        <p:attrNameLst>
                                          <p:attrName>ppt_x</p:attrName>
                                        </p:attrNameLst>
                                      </p:cBhvr>
                                      <p:tavLst>
                                        <p:tav tm="0">
                                          <p:val>
                                            <p:strVal val="#ppt_x"/>
                                          </p:val>
                                        </p:tav>
                                        <p:tav tm="100000">
                                          <p:val>
                                            <p:strVal val="#ppt_x"/>
                                          </p:val>
                                        </p:tav>
                                      </p:tavLst>
                                    </p:anim>
                                    <p:anim calcmode="lin" valueType="num">
                                      <p:cBhvr>
                                        <p:cTn id="51"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bldP spid="7" grpId="0" animBg="1"/>
      <p:bldP spid="7" grpId="1" animBg="1"/>
      <p:bldP spid="8" grpId="0"/>
      <p:bldP spid="9" grpId="0" animBg="1"/>
      <p:bldP spid="9" grpId="1" animBg="1"/>
      <p:bldP spid="10" grpId="0"/>
      <p:bldP spid="11" grpId="0" animBg="1"/>
      <p:bldP spid="11" grpId="1" animBg="1"/>
      <p:bldP spid="12" grpId="0"/>
      <p:bldP spid="13" grpId="0" animBg="1"/>
      <p:bldP spid="13" grpId="1" animBg="1"/>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59284" y="1324001"/>
            <a:ext cx="5703029"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公司招聘大专和本科学历的最多</a:t>
            </a:r>
          </a:p>
        </p:txBody>
      </p:sp>
      <p:sp>
        <p:nvSpPr>
          <p:cNvPr id="44" name="文本框 43">
            <a:extLst>
              <a:ext uri="{FF2B5EF4-FFF2-40B4-BE49-F238E27FC236}">
                <a16:creationId xmlns:a16="http://schemas.microsoft.com/office/drawing/2014/main" id="{F2827E33-02FA-433C-9FCB-70DA84652E03}"/>
              </a:ext>
            </a:extLst>
          </p:cNvPr>
          <p:cNvSpPr txBox="1"/>
          <p:nvPr/>
        </p:nvSpPr>
        <p:spPr>
          <a:xfrm>
            <a:off x="4933335" y="598621"/>
            <a:ext cx="2752579"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学历要求</a:t>
            </a:r>
          </a:p>
        </p:txBody>
      </p:sp>
      <p:sp>
        <p:nvSpPr>
          <p:cNvPr id="47" name="对话气泡: 圆角矩形 46">
            <a:extLst>
              <a:ext uri="{FF2B5EF4-FFF2-40B4-BE49-F238E27FC236}">
                <a16:creationId xmlns:a16="http://schemas.microsoft.com/office/drawing/2014/main" id="{BA06530E-08DD-4C06-BF8C-84A05C0B2CFB}"/>
              </a:ext>
            </a:extLst>
          </p:cNvPr>
          <p:cNvSpPr/>
          <p:nvPr/>
        </p:nvSpPr>
        <p:spPr>
          <a:xfrm>
            <a:off x="3991814" y="5385988"/>
            <a:ext cx="6438049" cy="827263"/>
          </a:xfrm>
          <a:prstGeom prst="wedgeRoundRectCallout">
            <a:avLst>
              <a:gd name="adj1" fmla="val -33725"/>
              <a:gd name="adj2" fmla="val -112653"/>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t>对于学历要求，公司招聘大专生和本科生最多，硕士生和中专生较少。这说明从事数据分析对学历还是有一定的要求。</a:t>
            </a:r>
          </a:p>
        </p:txBody>
      </p:sp>
      <p:graphicFrame>
        <p:nvGraphicFramePr>
          <p:cNvPr id="7" name="图表 6">
            <a:extLst>
              <a:ext uri="{FF2B5EF4-FFF2-40B4-BE49-F238E27FC236}">
                <a16:creationId xmlns:a16="http://schemas.microsoft.com/office/drawing/2014/main" id="{792FA103-B5D3-465D-9FCB-56A3A216575C}"/>
              </a:ext>
            </a:extLst>
          </p:cNvPr>
          <p:cNvGraphicFramePr>
            <a:graphicFrameLocks/>
          </p:cNvGraphicFramePr>
          <p:nvPr>
            <p:extLst>
              <p:ext uri="{D42A27DB-BD31-4B8C-83A1-F6EECF244321}">
                <p14:modId xmlns:p14="http://schemas.microsoft.com/office/powerpoint/2010/main" val="4005844359"/>
              </p:ext>
            </p:extLst>
          </p:nvPr>
        </p:nvGraphicFramePr>
        <p:xfrm>
          <a:off x="3975735" y="2000250"/>
          <a:ext cx="5243216" cy="293151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963493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3000"/>
                                  </p:iterate>
                                  <p:childTnLst>
                                    <p:set>
                                      <p:cBhvr>
                                        <p:cTn id="6" dur="1" fill="hold">
                                          <p:stCondLst>
                                            <p:cond delay="0"/>
                                          </p:stCondLst>
                                        </p:cTn>
                                        <p:tgtEl>
                                          <p:spTgt spid="2"/>
                                        </p:tgtEl>
                                        <p:attrNameLst>
                                          <p:attrName>style.visibility</p:attrName>
                                        </p:attrNameLst>
                                      </p:cBhvr>
                                      <p:to>
                                        <p:strVal val="visible"/>
                                      </p:to>
                                    </p:set>
                                    <p:set>
                                      <p:cBhvr>
                                        <p:cTn id="7" dur="683" fill="hold">
                                          <p:stCondLst>
                                            <p:cond delay="0"/>
                                          </p:stCondLst>
                                        </p:cTn>
                                        <p:tgtEl>
                                          <p:spTgt spid="2"/>
                                        </p:tgtEl>
                                        <p:attrNameLst>
                                          <p:attrName>style.rotation</p:attrName>
                                        </p:attrNameLst>
                                      </p:cBhvr>
                                      <p:to>
                                        <p:strVal val="-45.0"/>
                                      </p:to>
                                    </p:set>
                                    <p:anim calcmode="lin" valueType="num">
                                      <p:cBhvr>
                                        <p:cTn id="8" dur="683" fill="hold">
                                          <p:stCondLst>
                                            <p:cond delay="683"/>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9" dur="683"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10" dur="234" decel="50000" autoRev="1" fill="hold">
                                          <p:stCondLst>
                                            <p:cond delay="683"/>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11" dur="204" fill="hold">
                                          <p:stCondLst>
                                            <p:cond delay="1296"/>
                                          </p:stCondLst>
                                        </p:cTn>
                                        <p:tgtEl>
                                          <p:spTgt spid="2"/>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59284" y="1324001"/>
            <a:ext cx="5703029" cy="473320"/>
          </a:xfrm>
          <a:prstGeom prst="rect">
            <a:avLst/>
          </a:prstGeom>
          <a:noFill/>
        </p:spPr>
        <p:txBody>
          <a:bodyPr wrap="square" lIns="102982" tIns="51491" rIns="102982" bIns="51491" rtlCol="0">
            <a:spAutoFit/>
          </a:bodyPr>
          <a:lstStyle/>
          <a:p>
            <a:pPr marL="457200" indent="-457200">
              <a:buFont typeface="Wingdings" panose="05000000000000000000" pitchFamily="2" charset="2"/>
              <a:buChar char="Ø"/>
            </a:pPr>
            <a:r>
              <a:rPr lang="zh-CN" altLang="en-US" sz="2400" b="1" dirty="0"/>
              <a:t>公司招聘</a:t>
            </a:r>
            <a:r>
              <a:rPr lang="en-US" altLang="zh-CN" sz="2400" b="1" dirty="0"/>
              <a:t>1-3</a:t>
            </a:r>
            <a:r>
              <a:rPr lang="zh-CN" altLang="en-US" sz="2400" b="1" dirty="0"/>
              <a:t>年、</a:t>
            </a:r>
            <a:r>
              <a:rPr lang="en-US" altLang="zh-CN" sz="2400" b="1" dirty="0"/>
              <a:t>3-5</a:t>
            </a:r>
            <a:r>
              <a:rPr lang="zh-CN" altLang="en-US" sz="2400" b="1" dirty="0"/>
              <a:t>年的最多</a:t>
            </a:r>
          </a:p>
        </p:txBody>
      </p:sp>
      <p:sp>
        <p:nvSpPr>
          <p:cNvPr id="44" name="文本框 43">
            <a:extLst>
              <a:ext uri="{FF2B5EF4-FFF2-40B4-BE49-F238E27FC236}">
                <a16:creationId xmlns:a16="http://schemas.microsoft.com/office/drawing/2014/main" id="{F2827E33-02FA-433C-9FCB-70DA84652E03}"/>
              </a:ext>
            </a:extLst>
          </p:cNvPr>
          <p:cNvSpPr txBox="1"/>
          <p:nvPr/>
        </p:nvSpPr>
        <p:spPr>
          <a:xfrm>
            <a:off x="4933335" y="598621"/>
            <a:ext cx="2752579" cy="523220"/>
          </a:xfrm>
          <a:prstGeom prst="rect">
            <a:avLst/>
          </a:prstGeom>
          <a:noFill/>
        </p:spPr>
        <p:txBody>
          <a:bodyPr wrap="square" rtlCol="0">
            <a:spAutoFit/>
          </a:bodyPr>
          <a:lstStyle/>
          <a:p>
            <a:r>
              <a:rPr lang="en-US" altLang="zh-CN" sz="2800" b="1" dirty="0">
                <a:latin typeface="+mj-lt"/>
              </a:rPr>
              <a:t>-</a:t>
            </a:r>
            <a:r>
              <a:rPr lang="zh-CN" altLang="en-US" sz="2800" b="1" dirty="0">
                <a:latin typeface="+mj-lt"/>
              </a:rPr>
              <a:t>工作经验要求</a:t>
            </a:r>
          </a:p>
        </p:txBody>
      </p:sp>
      <p:sp>
        <p:nvSpPr>
          <p:cNvPr id="47" name="对话气泡: 圆角矩形 46">
            <a:extLst>
              <a:ext uri="{FF2B5EF4-FFF2-40B4-BE49-F238E27FC236}">
                <a16:creationId xmlns:a16="http://schemas.microsoft.com/office/drawing/2014/main" id="{BA06530E-08DD-4C06-BF8C-84A05C0B2CFB}"/>
              </a:ext>
            </a:extLst>
          </p:cNvPr>
          <p:cNvSpPr/>
          <p:nvPr/>
        </p:nvSpPr>
        <p:spPr>
          <a:xfrm>
            <a:off x="4509086" y="5379064"/>
            <a:ext cx="6564659" cy="1089975"/>
          </a:xfrm>
          <a:prstGeom prst="wedgeRoundRectCallout">
            <a:avLst>
              <a:gd name="adj1" fmla="val -3454"/>
              <a:gd name="adj2" fmla="val -91305"/>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t>对于工作经验要求，公司对工作经验在“</a:t>
            </a:r>
            <a:r>
              <a:rPr lang="en-US" altLang="zh-CN" dirty="0"/>
              <a:t>5-10</a:t>
            </a:r>
            <a:r>
              <a:rPr lang="zh-CN" altLang="en-US" dirty="0"/>
              <a:t>年”的人需求却很少，说明数据分析行业正处于成长期，资深数据分析师较少，行业潜力比较好。</a:t>
            </a:r>
          </a:p>
        </p:txBody>
      </p:sp>
      <p:graphicFrame>
        <p:nvGraphicFramePr>
          <p:cNvPr id="6" name="图表 5">
            <a:extLst>
              <a:ext uri="{FF2B5EF4-FFF2-40B4-BE49-F238E27FC236}">
                <a16:creationId xmlns:a16="http://schemas.microsoft.com/office/drawing/2014/main" id="{A6581252-E901-4BBF-B939-2D3904C885BC}"/>
              </a:ext>
            </a:extLst>
          </p:cNvPr>
          <p:cNvGraphicFramePr>
            <a:graphicFrameLocks/>
          </p:cNvGraphicFramePr>
          <p:nvPr>
            <p:extLst>
              <p:ext uri="{D42A27DB-BD31-4B8C-83A1-F6EECF244321}">
                <p14:modId xmlns:p14="http://schemas.microsoft.com/office/powerpoint/2010/main" val="1608872415"/>
              </p:ext>
            </p:extLst>
          </p:nvPr>
        </p:nvGraphicFramePr>
        <p:xfrm>
          <a:off x="3366135" y="2057399"/>
          <a:ext cx="6797196" cy="29643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455514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3000"/>
                                  </p:iterate>
                                  <p:childTnLst>
                                    <p:set>
                                      <p:cBhvr>
                                        <p:cTn id="6" dur="1" fill="hold">
                                          <p:stCondLst>
                                            <p:cond delay="0"/>
                                          </p:stCondLst>
                                        </p:cTn>
                                        <p:tgtEl>
                                          <p:spTgt spid="2"/>
                                        </p:tgtEl>
                                        <p:attrNameLst>
                                          <p:attrName>style.visibility</p:attrName>
                                        </p:attrNameLst>
                                      </p:cBhvr>
                                      <p:to>
                                        <p:strVal val="visible"/>
                                      </p:to>
                                    </p:set>
                                    <p:set>
                                      <p:cBhvr>
                                        <p:cTn id="7" dur="683" fill="hold">
                                          <p:stCondLst>
                                            <p:cond delay="0"/>
                                          </p:stCondLst>
                                        </p:cTn>
                                        <p:tgtEl>
                                          <p:spTgt spid="2"/>
                                        </p:tgtEl>
                                        <p:attrNameLst>
                                          <p:attrName>style.rotation</p:attrName>
                                        </p:attrNameLst>
                                      </p:cBhvr>
                                      <p:to>
                                        <p:strVal val="-45.0"/>
                                      </p:to>
                                    </p:set>
                                    <p:anim calcmode="lin" valueType="num">
                                      <p:cBhvr>
                                        <p:cTn id="8" dur="683" fill="hold">
                                          <p:stCondLst>
                                            <p:cond delay="683"/>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9" dur="683"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10" dur="234" decel="50000" autoRev="1" fill="hold">
                                          <p:stCondLst>
                                            <p:cond delay="683"/>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11" dur="204" fill="hold">
                                          <p:stCondLst>
                                            <p:cond delay="1296"/>
                                          </p:stCondLst>
                                        </p:cTn>
                                        <p:tgtEl>
                                          <p:spTgt spid="2"/>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7"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2824</TotalTime>
  <Words>1363</Words>
  <Application>Microsoft Office PowerPoint</Application>
  <PresentationFormat>宽屏</PresentationFormat>
  <Paragraphs>163</Paragraphs>
  <Slides>21</Slides>
  <Notes>21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21</vt:i4>
      </vt:variant>
    </vt:vector>
  </HeadingPairs>
  <TitlesOfParts>
    <vt:vector size="34" baseType="lpstr">
      <vt:lpstr>Arial Unicode MS</vt:lpstr>
      <vt:lpstr>等线</vt:lpstr>
      <vt:lpstr>等线 Light</vt:lpstr>
      <vt:lpstr>黑体</vt:lpstr>
      <vt:lpstr>华文黑体</vt:lpstr>
      <vt:lpstr>宋体</vt:lpstr>
      <vt:lpstr>微软雅黑</vt:lpstr>
      <vt:lpstr>Arial</vt:lpstr>
      <vt:lpstr>Calibri</vt:lpstr>
      <vt:lpstr>Calibri Light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蓝色简约</dc:title>
  <dc:creator>12sc.taobao.com</dc:creator>
  <cp:lastModifiedBy>dell</cp:lastModifiedBy>
  <cp:revision>213</cp:revision>
  <dcterms:created xsi:type="dcterms:W3CDTF">2014-06-18T03:33:50Z</dcterms:created>
  <dcterms:modified xsi:type="dcterms:W3CDTF">2018-09-17T10:14:19Z</dcterms:modified>
</cp:coreProperties>
</file>

<file path=docProps/thumbnail.jpeg>
</file>